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83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57" d="100"/>
          <a:sy n="57" d="100"/>
        </p:scale>
        <p:origin x="-1236" y="-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A9357-1BEA-439A-A4AF-468682CD9488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5A92-E848-4CB4-B687-DF09B6E6C6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A9357-1BEA-439A-A4AF-468682CD9488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5A92-E848-4CB4-B687-DF09B6E6C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A9357-1BEA-439A-A4AF-468682CD9488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5A92-E848-4CB4-B687-DF09B6E6C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A9357-1BEA-439A-A4AF-468682CD9488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5A92-E848-4CB4-B687-DF09B6E6C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A9357-1BEA-439A-A4AF-468682CD9488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3365A92-E848-4CB4-B687-DF09B6E6C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A9357-1BEA-439A-A4AF-468682CD9488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5A92-E848-4CB4-B687-DF09B6E6C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A9357-1BEA-439A-A4AF-468682CD9488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5A92-E848-4CB4-B687-DF09B6E6C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A9357-1BEA-439A-A4AF-468682CD9488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5A92-E848-4CB4-B687-DF09B6E6C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A9357-1BEA-439A-A4AF-468682CD9488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5A92-E848-4CB4-B687-DF09B6E6C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A9357-1BEA-439A-A4AF-468682CD9488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5A92-E848-4CB4-B687-DF09B6E6C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A9357-1BEA-439A-A4AF-468682CD9488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5A92-E848-4CB4-B687-DF09B6E6C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6BA9357-1BEA-439A-A4AF-468682CD9488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3365A92-E848-4CB4-B687-DF09B6E6C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jpeg"/><Relationship Id="rId5" Type="http://schemas.openxmlformats.org/officeDocument/2006/relationships/image" Target="../media/image20.emf"/><Relationship Id="rId4" Type="http://schemas.openxmlformats.org/officeDocument/2006/relationships/image" Target="../media/image36.png"/><Relationship Id="rId9" Type="http://schemas.openxmlformats.org/officeDocument/2006/relationships/image" Target="../media/image14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43.em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emf"/><Relationship Id="rId5" Type="http://schemas.openxmlformats.org/officeDocument/2006/relationships/image" Target="../media/image28.emf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Проект «Летний сад»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Как хорош он, летний сад,</a:t>
            </a:r>
            <a:br>
              <a:rPr lang="ru-RU" dirty="0" smtClean="0"/>
            </a:br>
            <a:r>
              <a:rPr lang="ru-RU" dirty="0" smtClean="0"/>
              <a:t>Фруктами всегда богат.</a:t>
            </a:r>
            <a:br>
              <a:rPr lang="ru-RU" dirty="0" smtClean="0"/>
            </a:br>
            <a:r>
              <a:rPr lang="ru-RU" dirty="0" smtClean="0"/>
              <a:t>Вишен стройных целый ряд -</a:t>
            </a:r>
            <a:br>
              <a:rPr lang="ru-RU" dirty="0" smtClean="0"/>
            </a:br>
            <a:r>
              <a:rPr lang="ru-RU" dirty="0" smtClean="0"/>
              <a:t>Рубином ягоды горят.</a:t>
            </a:r>
            <a:br>
              <a:rPr lang="ru-RU" dirty="0" smtClean="0"/>
            </a:br>
            <a:r>
              <a:rPr lang="ru-RU" dirty="0" smtClean="0"/>
              <a:t>Рядом здесь растёт и слива,</a:t>
            </a:r>
            <a:br>
              <a:rPr lang="ru-RU" dirty="0" smtClean="0"/>
            </a:br>
            <a:r>
              <a:rPr lang="ru-RU" dirty="0" smtClean="0"/>
              <a:t>Плодами сочными красива.</a:t>
            </a:r>
            <a:br>
              <a:rPr lang="ru-RU" dirty="0" smtClean="0"/>
            </a:br>
            <a:r>
              <a:rPr lang="ru-RU" dirty="0" smtClean="0"/>
              <a:t>Груш и яблок аромат,</a:t>
            </a:r>
            <a:br>
              <a:rPr lang="ru-RU" dirty="0" smtClean="0"/>
            </a:br>
            <a:r>
              <a:rPr lang="ru-RU" dirty="0" smtClean="0"/>
              <a:t>Съесть одно бы каждый рад.</a:t>
            </a:r>
            <a:endParaRPr lang="ru-RU" dirty="0"/>
          </a:p>
        </p:txBody>
      </p:sp>
      <p:pic>
        <p:nvPicPr>
          <p:cNvPr id="1028" name="Picture 4" descr="C:\Users\увеак6н\AppData\Local\Microsoft\Windows\Temporary Internet Files\Content.IE5\B1B3J5XV\MP900438787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16832"/>
            <a:ext cx="3682752" cy="396044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Груша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Груши — словно лампочки, </a:t>
            </a:r>
            <a:br>
              <a:rPr lang="ru-RU" sz="1400" dirty="0" smtClean="0"/>
            </a:br>
            <a:r>
              <a:rPr lang="ru-RU" sz="1400" dirty="0" smtClean="0"/>
              <a:t>На дереве висят, </a:t>
            </a:r>
            <a:br>
              <a:rPr lang="ru-RU" sz="1400" dirty="0" smtClean="0"/>
            </a:br>
            <a:r>
              <a:rPr lang="ru-RU" sz="1400" dirty="0" smtClean="0"/>
              <a:t>Привлекают запахом</a:t>
            </a:r>
            <a:br>
              <a:rPr lang="ru-RU" sz="1400" dirty="0" smtClean="0"/>
            </a:br>
            <a:r>
              <a:rPr lang="ru-RU" sz="1400" dirty="0" smtClean="0"/>
              <a:t>И взрослых, и ребят:</a:t>
            </a:r>
            <a:br>
              <a:rPr lang="ru-RU" sz="1400" dirty="0" smtClean="0"/>
            </a:br>
            <a:r>
              <a:rPr lang="ru-RU" sz="1400" dirty="0" smtClean="0"/>
              <a:t>Желтые, душистые, </a:t>
            </a:r>
            <a:br>
              <a:rPr lang="ru-RU" sz="1400" dirty="0" smtClean="0"/>
            </a:br>
            <a:r>
              <a:rPr lang="ru-RU" sz="1400" dirty="0" smtClean="0"/>
              <a:t>Нежно-золотистые. </a:t>
            </a:r>
            <a:br>
              <a:rPr lang="ru-RU" sz="1400" dirty="0" smtClean="0"/>
            </a:br>
            <a:r>
              <a:rPr lang="ru-RU" sz="1400" dirty="0" smtClean="0"/>
              <a:t>Повисели и упали…</a:t>
            </a:r>
            <a:br>
              <a:rPr lang="ru-RU" sz="1400" dirty="0" smtClean="0"/>
            </a:br>
            <a:r>
              <a:rPr lang="ru-RU" sz="1400" dirty="0" smtClean="0"/>
              <a:t>Пчёлы груши доедали.</a:t>
            </a:r>
            <a:br>
              <a:rPr lang="ru-RU" sz="1400" dirty="0" smtClean="0"/>
            </a:br>
            <a:endParaRPr lang="ru-RU" sz="1400" dirty="0" smtClean="0"/>
          </a:p>
          <a:p>
            <a:r>
              <a:rPr lang="ru-RU" sz="1400" b="1" dirty="0" smtClean="0">
                <a:solidFill>
                  <a:srgbClr val="FF0000"/>
                </a:solidFill>
              </a:rPr>
              <a:t>Дыня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Дыня, дыня – герцогиня,</a:t>
            </a:r>
            <a:br>
              <a:rPr lang="ru-RU" sz="1400" dirty="0" smtClean="0"/>
            </a:br>
            <a:r>
              <a:rPr lang="ru-RU" sz="1400" dirty="0" smtClean="0"/>
              <a:t>Не растет у нас тут дыня.</a:t>
            </a:r>
            <a:br>
              <a:rPr lang="ru-RU" sz="1400" dirty="0" smtClean="0"/>
            </a:br>
            <a:r>
              <a:rPr lang="ru-RU" sz="1400" dirty="0" smtClean="0"/>
              <a:t>К нам эта подруга</a:t>
            </a:r>
            <a:br>
              <a:rPr lang="ru-RU" sz="1400" dirty="0" smtClean="0"/>
            </a:br>
            <a:r>
              <a:rPr lang="ru-RU" sz="1400" dirty="0" smtClean="0"/>
              <a:t>Приезжает с юга.</a:t>
            </a:r>
            <a:br>
              <a:rPr lang="ru-RU" sz="1400" dirty="0" smtClean="0"/>
            </a:br>
            <a:endParaRPr lang="ru-RU" sz="1400" dirty="0" smtClean="0"/>
          </a:p>
          <a:p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 smtClean="0"/>
          </a:p>
          <a:p>
            <a:endParaRPr lang="ru-RU" sz="1400" dirty="0"/>
          </a:p>
        </p:txBody>
      </p:sp>
      <p:pic>
        <p:nvPicPr>
          <p:cNvPr id="11266" name="Picture 2" descr="C:\Users\увеак6н\AppData\Local\Microsoft\Windows\Temporary Internet Files\Low\Content.IE5\VTKZ7DK9\MC900436906[1]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60"/>
            <a:ext cx="2520280" cy="2520280"/>
          </a:xfrm>
          <a:prstGeom prst="rect">
            <a:avLst/>
          </a:prstGeom>
          <a:noFill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861048"/>
            <a:ext cx="3168352" cy="2121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5400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Ежевика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Ежевика так колюча, </a:t>
            </a:r>
            <a:br>
              <a:rPr lang="ru-RU" sz="1400" dirty="0" smtClean="0"/>
            </a:br>
            <a:r>
              <a:rPr lang="ru-RU" sz="1400" dirty="0" smtClean="0"/>
              <a:t>Как сердитый ёжик. </a:t>
            </a:r>
            <a:br>
              <a:rPr lang="ru-RU" sz="1400" dirty="0" smtClean="0"/>
            </a:br>
            <a:r>
              <a:rPr lang="ru-RU" sz="1400" dirty="0" smtClean="0"/>
              <a:t>Но она совсем не злючка — </a:t>
            </a:r>
            <a:br>
              <a:rPr lang="ru-RU" sz="1400" dirty="0" smtClean="0"/>
            </a:br>
            <a:r>
              <a:rPr lang="ru-RU" sz="1400" dirty="0" smtClean="0"/>
              <a:t>Колется немножко. </a:t>
            </a:r>
            <a:br>
              <a:rPr lang="ru-RU" sz="1400" dirty="0" smtClean="0"/>
            </a:br>
            <a:r>
              <a:rPr lang="ru-RU" sz="1400" dirty="0" smtClean="0"/>
              <a:t>Осторожно собирай</a:t>
            </a:r>
            <a:br>
              <a:rPr lang="ru-RU" sz="1400" dirty="0" smtClean="0"/>
            </a:br>
            <a:r>
              <a:rPr lang="ru-RU" sz="1400" dirty="0" smtClean="0"/>
              <a:t>Небывалый урожай:</a:t>
            </a:r>
            <a:br>
              <a:rPr lang="ru-RU" sz="1400" dirty="0" smtClean="0"/>
            </a:br>
            <a:r>
              <a:rPr lang="ru-RU" sz="1400" dirty="0" smtClean="0"/>
              <a:t>Посмотри — за рядом ряд</a:t>
            </a:r>
            <a:br>
              <a:rPr lang="ru-RU" sz="1400" dirty="0" smtClean="0"/>
            </a:br>
            <a:r>
              <a:rPr lang="ru-RU" sz="1400" dirty="0" err="1" smtClean="0"/>
              <a:t>Чудо-ягоды</a:t>
            </a:r>
            <a:r>
              <a:rPr lang="ru-RU" sz="1400" dirty="0" smtClean="0"/>
              <a:t> висят.</a:t>
            </a:r>
            <a:br>
              <a:rPr lang="ru-RU" sz="1400" dirty="0" smtClean="0"/>
            </a:br>
            <a:endParaRPr lang="ru-RU" sz="1400" dirty="0" smtClean="0"/>
          </a:p>
          <a:p>
            <a:r>
              <a:rPr lang="ru-RU" sz="1400" b="1" dirty="0" smtClean="0">
                <a:solidFill>
                  <a:srgbClr val="FF0000"/>
                </a:solidFill>
              </a:rPr>
              <a:t>Жимолость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Жимолость у нас в саду</a:t>
            </a:r>
            <a:br>
              <a:rPr lang="ru-RU" sz="1400" dirty="0" smtClean="0"/>
            </a:br>
            <a:r>
              <a:rPr lang="ru-RU" sz="1400" dirty="0" smtClean="0"/>
              <a:t>Пышным цветом расцвела. </a:t>
            </a:r>
            <a:br>
              <a:rPr lang="ru-RU" sz="1400" dirty="0" smtClean="0"/>
            </a:br>
            <a:r>
              <a:rPr lang="ru-RU" sz="1400" dirty="0" smtClean="0"/>
              <a:t>Только к ней я не иду:</a:t>
            </a:r>
            <a:br>
              <a:rPr lang="ru-RU" sz="1400" dirty="0" smtClean="0"/>
            </a:br>
            <a:r>
              <a:rPr lang="ru-RU" sz="1400" dirty="0" smtClean="0"/>
              <a:t>Там в цветке сидит пчела. </a:t>
            </a:r>
            <a:br>
              <a:rPr lang="ru-RU" sz="1400" dirty="0" smtClean="0"/>
            </a:br>
            <a:r>
              <a:rPr lang="ru-RU" sz="1400" dirty="0" smtClean="0"/>
              <a:t>Но сказала мама мне:</a:t>
            </a:r>
            <a:br>
              <a:rPr lang="ru-RU" sz="1400" dirty="0" smtClean="0"/>
            </a:br>
            <a:r>
              <a:rPr lang="ru-RU" sz="1400" dirty="0" smtClean="0"/>
              <a:t>«Пчёлкам тоже по весне</a:t>
            </a:r>
            <a:br>
              <a:rPr lang="ru-RU" sz="1400" dirty="0" smtClean="0"/>
            </a:br>
            <a:r>
              <a:rPr lang="ru-RU" sz="1400" dirty="0" smtClean="0"/>
              <a:t>Витаминов надо. </a:t>
            </a:r>
            <a:br>
              <a:rPr lang="ru-RU" sz="1400" dirty="0" smtClean="0"/>
            </a:br>
            <a:r>
              <a:rPr lang="ru-RU" sz="1400" dirty="0" smtClean="0"/>
              <a:t>Где их взять? Из сада!»…</a:t>
            </a:r>
            <a:br>
              <a:rPr lang="ru-RU" sz="1400" dirty="0" smtClean="0"/>
            </a:br>
            <a:r>
              <a:rPr lang="ru-RU" sz="1400" dirty="0" smtClean="0"/>
              <a:t>Солнышко сильней пригреет, </a:t>
            </a:r>
            <a:br>
              <a:rPr lang="ru-RU" sz="1400" dirty="0" smtClean="0"/>
            </a:br>
            <a:r>
              <a:rPr lang="ru-RU" sz="1400" dirty="0" smtClean="0"/>
              <a:t>Скоро жимолость созреет. </a:t>
            </a:r>
            <a:br>
              <a:rPr lang="ru-RU" sz="1400" dirty="0" smtClean="0"/>
            </a:br>
            <a:r>
              <a:rPr lang="ru-RU" sz="1400" dirty="0" smtClean="0"/>
              <a:t>Буду ягодки срывать</a:t>
            </a:r>
            <a:br>
              <a:rPr lang="ru-RU" sz="1400" dirty="0" smtClean="0"/>
            </a:br>
            <a:r>
              <a:rPr lang="ru-RU" sz="1400" dirty="0" smtClean="0"/>
              <a:t>И про пчёлку вспоминать</a:t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3250704" cy="223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Земляничка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Хитренькая ягодка</a:t>
            </a:r>
            <a:br>
              <a:rPr lang="ru-RU" sz="1400" dirty="0" smtClean="0"/>
            </a:br>
            <a:r>
              <a:rPr lang="ru-RU" sz="1400" dirty="0" smtClean="0"/>
              <a:t>Земляничка-бусинка</a:t>
            </a:r>
            <a:br>
              <a:rPr lang="ru-RU" sz="1400" dirty="0" smtClean="0"/>
            </a:br>
            <a:r>
              <a:rPr lang="ru-RU" sz="1400" dirty="0" smtClean="0"/>
              <a:t>Нежится на грядке,</a:t>
            </a:r>
            <a:br>
              <a:rPr lang="ru-RU" sz="1400" dirty="0" smtClean="0"/>
            </a:br>
            <a:r>
              <a:rPr lang="ru-RU" sz="1400" dirty="0" smtClean="0"/>
              <a:t>У малютки-ягодки</a:t>
            </a:r>
            <a:br>
              <a:rPr lang="ru-RU" sz="1400" dirty="0" smtClean="0"/>
            </a:br>
            <a:r>
              <a:rPr lang="ru-RU" sz="1400" dirty="0" smtClean="0"/>
              <a:t>Хитрые повадки,</a:t>
            </a:r>
            <a:br>
              <a:rPr lang="ru-RU" sz="1400" dirty="0" smtClean="0"/>
            </a:br>
            <a:r>
              <a:rPr lang="ru-RU" sz="1400" dirty="0" smtClean="0"/>
              <a:t>Хитрые повадки –</a:t>
            </a:r>
            <a:br>
              <a:rPr lang="ru-RU" sz="1400" dirty="0" smtClean="0"/>
            </a:br>
            <a:r>
              <a:rPr lang="ru-RU" sz="1400" dirty="0" smtClean="0"/>
              <a:t>Прятать чубик сладкий.</a:t>
            </a:r>
            <a:br>
              <a:rPr lang="ru-RU" sz="1400" dirty="0" smtClean="0"/>
            </a:br>
            <a:r>
              <a:rPr lang="ru-RU" sz="1400" dirty="0" smtClean="0"/>
              <a:t>Бурым листиком прикрылась,</a:t>
            </a:r>
            <a:br>
              <a:rPr lang="ru-RU" sz="1400" dirty="0" smtClean="0"/>
            </a:br>
            <a:r>
              <a:rPr lang="ru-RU" sz="1400" dirty="0" smtClean="0"/>
              <a:t>Невидимкой претворилась,</a:t>
            </a:r>
            <a:br>
              <a:rPr lang="ru-RU" sz="1400" dirty="0" smtClean="0"/>
            </a:br>
            <a:r>
              <a:rPr lang="ru-RU" sz="1400" dirty="0" smtClean="0"/>
              <a:t>Мол, иди меня найди…</a:t>
            </a:r>
            <a:br>
              <a:rPr lang="ru-RU" sz="1400" dirty="0" smtClean="0"/>
            </a:br>
            <a:r>
              <a:rPr lang="ru-RU" sz="1400" dirty="0" smtClean="0"/>
              <a:t>Ну, шалунья, погоди</a:t>
            </a:r>
            <a:endParaRPr lang="ru-RU" sz="14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16832"/>
            <a:ext cx="403860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Инжир</a:t>
            </a: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Славится на целый мир </a:t>
            </a:r>
            <a:br>
              <a:rPr lang="ru-RU" sz="2800" dirty="0" smtClean="0"/>
            </a:br>
            <a:r>
              <a:rPr lang="ru-RU" sz="2800" dirty="0" smtClean="0"/>
              <a:t>Самый древний фрукт инжир, </a:t>
            </a:r>
            <a:br>
              <a:rPr lang="ru-RU" sz="2800" dirty="0" smtClean="0"/>
            </a:br>
            <a:r>
              <a:rPr lang="ru-RU" sz="2800" dirty="0" smtClean="0"/>
              <a:t>Он на колбочку похож, </a:t>
            </a:r>
            <a:br>
              <a:rPr lang="ru-RU" sz="2800" dirty="0" smtClean="0"/>
            </a:br>
            <a:r>
              <a:rPr lang="ru-RU" sz="2800" dirty="0" smtClean="0"/>
              <a:t>Сладким вкусом он хорош. </a:t>
            </a:r>
            <a:br>
              <a:rPr lang="ru-RU" sz="2800" dirty="0" smtClean="0"/>
            </a:br>
            <a:r>
              <a:rPr lang="ru-RU" sz="2800" dirty="0" smtClean="0"/>
              <a:t>На деревьях созревает, </a:t>
            </a:r>
            <a:br>
              <a:rPr lang="ru-RU" sz="2800" dirty="0" smtClean="0"/>
            </a:br>
            <a:r>
              <a:rPr lang="ru-RU" sz="2800" dirty="0" smtClean="0"/>
              <a:t>Юг и солнце обожает, </a:t>
            </a:r>
            <a:br>
              <a:rPr lang="ru-RU" sz="2800" dirty="0" smtClean="0"/>
            </a:br>
            <a:r>
              <a:rPr lang="ru-RU" sz="2800" dirty="0" smtClean="0"/>
              <a:t>Сохраняться может год </a:t>
            </a:r>
            <a:br>
              <a:rPr lang="ru-RU" sz="2800" dirty="0" smtClean="0"/>
            </a:br>
            <a:r>
              <a:rPr lang="ru-RU" sz="2800" dirty="0" smtClean="0"/>
              <a:t>Этот необычный плод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solidFill>
                  <a:srgbClr val="FF0000"/>
                </a:solidFill>
              </a:rPr>
              <a:t>Ирга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Ирга — совсем не кислая, </a:t>
            </a:r>
            <a:br>
              <a:rPr lang="ru-RU" sz="2800" dirty="0" smtClean="0"/>
            </a:br>
            <a:r>
              <a:rPr lang="ru-RU" sz="2800" dirty="0" smtClean="0"/>
              <a:t>А пресная такая, </a:t>
            </a:r>
            <a:br>
              <a:rPr lang="ru-RU" sz="2800" dirty="0" smtClean="0"/>
            </a:br>
            <a:r>
              <a:rPr lang="ru-RU" sz="2800" dirty="0" smtClean="0"/>
              <a:t>Растёт кустом раскидистым, </a:t>
            </a:r>
            <a:br>
              <a:rPr lang="ru-RU" sz="2800" dirty="0" smtClean="0"/>
            </a:br>
            <a:r>
              <a:rPr lang="ru-RU" sz="2800" dirty="0" smtClean="0"/>
              <a:t>Её не каждый знает. </a:t>
            </a:r>
            <a:br>
              <a:rPr lang="ru-RU" sz="2800" dirty="0" smtClean="0"/>
            </a:br>
            <a:r>
              <a:rPr lang="ru-RU" sz="2800" dirty="0" smtClean="0"/>
              <a:t>Посмотри внимательно, </a:t>
            </a:r>
            <a:br>
              <a:rPr lang="ru-RU" sz="2800" dirty="0" smtClean="0"/>
            </a:br>
            <a:r>
              <a:rPr lang="ru-RU" sz="2800" dirty="0" smtClean="0"/>
              <a:t>И увидишь что же? —</a:t>
            </a:r>
            <a:br>
              <a:rPr lang="ru-RU" sz="2800" dirty="0" smtClean="0"/>
            </a:br>
            <a:r>
              <a:rPr lang="ru-RU" sz="2800" dirty="0" smtClean="0"/>
              <a:t>На зёрнышки граната</a:t>
            </a:r>
            <a:br>
              <a:rPr lang="ru-RU" sz="2800" dirty="0" smtClean="0"/>
            </a:br>
            <a:r>
              <a:rPr lang="ru-RU" sz="2800" dirty="0" smtClean="0"/>
              <a:t>Ягодки похожи. </a:t>
            </a:r>
            <a:br>
              <a:rPr lang="ru-RU" sz="2800" dirty="0" smtClean="0"/>
            </a:br>
            <a:r>
              <a:rPr lang="ru-RU" sz="2800" dirty="0" smtClean="0"/>
              <a:t>Принесёшь иргу домой, </a:t>
            </a:r>
            <a:br>
              <a:rPr lang="ru-RU" sz="2800" dirty="0" smtClean="0"/>
            </a:br>
            <a:r>
              <a:rPr lang="ru-RU" sz="2800" dirty="0" smtClean="0"/>
              <a:t>Вымоешь под краном. </a:t>
            </a:r>
            <a:br>
              <a:rPr lang="ru-RU" sz="2800" dirty="0" smtClean="0"/>
            </a:br>
            <a:r>
              <a:rPr lang="ru-RU" sz="2800" dirty="0" smtClean="0"/>
              <a:t>Скажешь: «Вкус совсем другой:</a:t>
            </a:r>
            <a:br>
              <a:rPr lang="ru-RU" sz="2800" dirty="0" smtClean="0"/>
            </a:br>
            <a:r>
              <a:rPr lang="ru-RU" sz="2800" dirty="0" smtClean="0"/>
              <a:t>Он какой-то… странный…»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2916947" cy="195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645024"/>
            <a:ext cx="3168352" cy="2439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531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r>
              <a:rPr lang="ru-RU" sz="5600" b="1" dirty="0" smtClean="0">
                <a:solidFill>
                  <a:srgbClr val="FF0000"/>
                </a:solidFill>
              </a:rPr>
              <a:t>Киви</a:t>
            </a: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>Под шершавой кожурой,</a:t>
            </a:r>
            <a:br>
              <a:rPr lang="ru-RU" sz="5600" dirty="0" smtClean="0"/>
            </a:br>
            <a:r>
              <a:rPr lang="ru-RU" sz="5600" dirty="0" smtClean="0"/>
              <a:t>Сочный плод хранится мой,</a:t>
            </a:r>
            <a:br>
              <a:rPr lang="ru-RU" sz="5600" dirty="0" smtClean="0"/>
            </a:br>
            <a:r>
              <a:rPr lang="ru-RU" sz="5600" dirty="0" smtClean="0"/>
              <a:t>Он зеленый и зернистый,</a:t>
            </a:r>
            <a:br>
              <a:rPr lang="ru-RU" sz="5600" dirty="0" smtClean="0"/>
            </a:br>
            <a:r>
              <a:rPr lang="ru-RU" sz="5600" dirty="0" smtClean="0"/>
              <a:t>Нежный, сладкий и мясистый.</a:t>
            </a:r>
            <a:br>
              <a:rPr lang="ru-RU" sz="5600" dirty="0" smtClean="0"/>
            </a:br>
            <a:r>
              <a:rPr lang="ru-RU" sz="5600" dirty="0" smtClean="0"/>
              <a:t>Киви называюсь я,</a:t>
            </a:r>
            <a:br>
              <a:rPr lang="ru-RU" sz="5600" dirty="0" smtClean="0"/>
            </a:br>
            <a:r>
              <a:rPr lang="ru-RU" sz="5600" dirty="0" smtClean="0"/>
              <a:t>Мякоть вкусная моя —</a:t>
            </a:r>
            <a:br>
              <a:rPr lang="ru-RU" sz="5600" dirty="0" smtClean="0"/>
            </a:br>
            <a:r>
              <a:rPr lang="ru-RU" sz="5600" dirty="0" smtClean="0"/>
              <a:t>Кладезь витаминов ценных,</a:t>
            </a:r>
            <a:br>
              <a:rPr lang="ru-RU" sz="5600" dirty="0" smtClean="0"/>
            </a:br>
            <a:r>
              <a:rPr lang="ru-RU" sz="5600" dirty="0" smtClean="0"/>
              <a:t>Для здоровья драгоценных.</a:t>
            </a:r>
            <a:br>
              <a:rPr lang="ru-RU" sz="5600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b="1" dirty="0" smtClean="0">
                <a:solidFill>
                  <a:srgbClr val="FF0000"/>
                </a:solidFill>
              </a:rPr>
              <a:t>Клубничка</a:t>
            </a: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>Я - не птичка-невеличка. </a:t>
            </a:r>
            <a:br>
              <a:rPr lang="ru-RU" sz="5600" dirty="0" smtClean="0"/>
            </a:br>
            <a:r>
              <a:rPr lang="ru-RU" sz="5600" dirty="0" smtClean="0"/>
              <a:t>Я – полезная клубничка. </a:t>
            </a:r>
            <a:br>
              <a:rPr lang="ru-RU" sz="5600" dirty="0" smtClean="0"/>
            </a:br>
            <a:r>
              <a:rPr lang="ru-RU" sz="5600" dirty="0" smtClean="0"/>
              <a:t>Кто подружится со мной – </a:t>
            </a:r>
            <a:br>
              <a:rPr lang="ru-RU" sz="5600" dirty="0" smtClean="0"/>
            </a:br>
            <a:r>
              <a:rPr lang="ru-RU" sz="5600" dirty="0" smtClean="0"/>
              <a:t>Не простудится зимой! </a:t>
            </a:r>
            <a:br>
              <a:rPr lang="ru-RU" sz="5600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>
                <a:solidFill>
                  <a:srgbClr val="FF0000"/>
                </a:solidFill>
              </a:rPr>
              <a:t>К</a:t>
            </a:r>
            <a:r>
              <a:rPr lang="ru-RU" sz="5600" b="1" dirty="0" smtClean="0">
                <a:solidFill>
                  <a:srgbClr val="FF0000"/>
                </a:solidFill>
              </a:rPr>
              <a:t>люква</a:t>
            </a: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>Как в сахарной пудре,</a:t>
            </a:r>
            <a:br>
              <a:rPr lang="ru-RU" sz="5600" dirty="0" smtClean="0"/>
            </a:br>
            <a:r>
              <a:rPr lang="ru-RU" sz="5600" dirty="0" smtClean="0"/>
              <a:t>В мелком снегу</a:t>
            </a:r>
            <a:br>
              <a:rPr lang="ru-RU" sz="5600" dirty="0" smtClean="0"/>
            </a:br>
            <a:r>
              <a:rPr lang="ru-RU" sz="5600" dirty="0" smtClean="0"/>
              <a:t>Найти тебя в тундре</a:t>
            </a:r>
            <a:br>
              <a:rPr lang="ru-RU" sz="5600" dirty="0" smtClean="0"/>
            </a:br>
            <a:r>
              <a:rPr lang="ru-RU" sz="5600" dirty="0" smtClean="0"/>
              <a:t>Не сразу смогу.</a:t>
            </a:r>
            <a:br>
              <a:rPr lang="ru-RU" sz="5600" dirty="0" smtClean="0"/>
            </a:br>
            <a:r>
              <a:rPr lang="ru-RU" sz="5600" dirty="0" smtClean="0"/>
              <a:t>Любишь понежиться,</a:t>
            </a:r>
            <a:br>
              <a:rPr lang="ru-RU" sz="5600" dirty="0" smtClean="0"/>
            </a:br>
            <a:r>
              <a:rPr lang="ru-RU" sz="5600" dirty="0" smtClean="0"/>
              <a:t>Выждать свой срок…</a:t>
            </a:r>
            <a:br>
              <a:rPr lang="ru-RU" sz="5600" dirty="0" smtClean="0"/>
            </a:br>
            <a:r>
              <a:rPr lang="ru-RU" sz="5600" dirty="0" smtClean="0"/>
              <a:t>Прыгай, </a:t>
            </a:r>
            <a:r>
              <a:rPr lang="ru-RU" sz="5600" dirty="0" err="1" smtClean="0"/>
              <a:t>подснежница</a:t>
            </a:r>
            <a:r>
              <a:rPr lang="ru-RU" sz="5600" dirty="0" smtClean="0"/>
              <a:t>,</a:t>
            </a:r>
            <a:br>
              <a:rPr lang="ru-RU" sz="5600" dirty="0" smtClean="0"/>
            </a:br>
            <a:r>
              <a:rPr lang="ru-RU" sz="5600" dirty="0" smtClean="0"/>
              <a:t>В мой туесок.</a:t>
            </a:r>
            <a:br>
              <a:rPr lang="ru-RU" sz="5600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endParaRPr lang="ru-RU" dirty="0"/>
          </a:p>
        </p:txBody>
      </p:sp>
      <p:pic>
        <p:nvPicPr>
          <p:cNvPr id="7170" name="Picture 2" descr="C:\Users\увеак6н\AppData\Local\Microsoft\Windows\Temporary Internet Files\Low\Content.IE5\39JBCUQD\MC900436897[1]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24744"/>
            <a:ext cx="1714500" cy="1714500"/>
          </a:xfrm>
          <a:prstGeom prst="rect">
            <a:avLst/>
          </a:prstGeom>
          <a:noFill/>
        </p:spPr>
      </p:pic>
      <p:pic>
        <p:nvPicPr>
          <p:cNvPr id="7171" name="Picture 3" descr="C:\Users\увеак6н\AppData\Local\Microsoft\Windows\Temporary Internet Files\Low\Content.IE5\ROV3G50X\MC90043689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924944"/>
            <a:ext cx="1714500" cy="1714500"/>
          </a:xfrm>
          <a:prstGeom prst="rect">
            <a:avLst/>
          </a:prstGeom>
          <a:noFill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653136"/>
            <a:ext cx="230425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Кокос</a:t>
            </a: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Вот зреет на юге мохнатый Кокос,</a:t>
            </a:r>
            <a:br>
              <a:rPr lang="ru-RU" sz="2800" dirty="0" smtClean="0"/>
            </a:br>
            <a:r>
              <a:rPr lang="ru-RU" sz="2800" dirty="0" smtClean="0"/>
              <a:t>Не так уж давно щетиной он оброс.</a:t>
            </a:r>
            <a:br>
              <a:rPr lang="ru-RU" sz="2800" dirty="0" smtClean="0"/>
            </a:br>
            <a:r>
              <a:rPr lang="ru-RU" sz="2800" dirty="0" smtClean="0"/>
              <a:t>Неделю назад он был гладок и жёлт,</a:t>
            </a:r>
            <a:br>
              <a:rPr lang="ru-RU" sz="2800" dirty="0" smtClean="0"/>
            </a:br>
            <a:r>
              <a:rPr lang="ru-RU" sz="2800" dirty="0" smtClean="0"/>
              <a:t>Безвкусный и горький – никто не сорвёт.</a:t>
            </a:r>
            <a:br>
              <a:rPr lang="ru-RU" sz="2800" dirty="0" smtClean="0"/>
            </a:br>
            <a:r>
              <a:rPr lang="ru-RU" sz="2800" dirty="0" smtClean="0"/>
              <a:t>Но только пожгли его солнца лучи,</a:t>
            </a:r>
            <a:br>
              <a:rPr lang="ru-RU" sz="2800" dirty="0" smtClean="0"/>
            </a:br>
            <a:r>
              <a:rPr lang="ru-RU" sz="2800" dirty="0" smtClean="0"/>
              <a:t>Он сладок на вкус стал и меньше горчить,</a:t>
            </a:r>
            <a:br>
              <a:rPr lang="ru-RU" sz="2800" dirty="0" smtClean="0"/>
            </a:br>
            <a:r>
              <a:rPr lang="ru-RU" sz="2800" dirty="0" smtClean="0"/>
              <a:t>Крепчать скорлупа взялась к верным невзгодам,</a:t>
            </a:r>
            <a:br>
              <a:rPr lang="ru-RU" sz="2800" dirty="0" smtClean="0"/>
            </a:br>
            <a:r>
              <a:rPr lang="ru-RU" sz="2800" dirty="0" smtClean="0"/>
              <a:t>Не жёстко, как впредь, с ним разится природа.</a:t>
            </a:r>
            <a:br>
              <a:rPr lang="ru-RU" sz="2800" dirty="0" smtClean="0"/>
            </a:br>
            <a:r>
              <a:rPr lang="ru-RU" sz="2800" dirty="0" smtClean="0"/>
              <a:t>Поспевшее семя – изысканный фрукт</a:t>
            </a:r>
            <a:br>
              <a:rPr lang="ru-RU" sz="2800" dirty="0" smtClean="0"/>
            </a:br>
            <a:r>
              <a:rPr lang="ru-RU" sz="2800" dirty="0" smtClean="0"/>
              <a:t>Собой тяготить стало родственный сук,</a:t>
            </a:r>
            <a:br>
              <a:rPr lang="ru-RU" sz="2800" dirty="0" smtClean="0"/>
            </a:br>
            <a:r>
              <a:rPr lang="ru-RU" sz="2800" dirty="0" smtClean="0"/>
              <a:t>Упало на зелень кустистой травы-</a:t>
            </a:r>
            <a:br>
              <a:rPr lang="ru-RU" sz="2800" dirty="0" smtClean="0"/>
            </a:br>
            <a:r>
              <a:rPr lang="ru-RU" sz="2800" dirty="0" smtClean="0"/>
              <a:t>Решенья судьбы на земле таковы.</a:t>
            </a:r>
            <a:br>
              <a:rPr lang="ru-RU" sz="2800" dirty="0" smtClean="0"/>
            </a:br>
            <a:r>
              <a:rPr lang="ru-RU" sz="2800" dirty="0" smtClean="0"/>
              <a:t>А в полдень его человек подобрал,</a:t>
            </a:r>
            <a:br>
              <a:rPr lang="ru-RU" sz="2800" dirty="0" smtClean="0"/>
            </a:br>
            <a:r>
              <a:rPr lang="ru-RU" sz="2800" dirty="0" smtClean="0"/>
              <a:t>Так смысл всей жизни Кокос осознал:</a:t>
            </a:r>
            <a:br>
              <a:rPr lang="ru-RU" sz="2800" dirty="0" smtClean="0"/>
            </a:br>
            <a:r>
              <a:rPr lang="ru-RU" sz="2800" dirty="0" smtClean="0"/>
              <a:t>Чтоб был я кому-либо нужен и мил,</a:t>
            </a:r>
            <a:br>
              <a:rPr lang="ru-RU" sz="2800" dirty="0" smtClean="0"/>
            </a:br>
            <a:r>
              <a:rPr lang="ru-RU" sz="2800" dirty="0" smtClean="0"/>
              <a:t>Я должен быть спелым и вкусным вну</a:t>
            </a:r>
            <a:r>
              <a:rPr lang="ru-RU" sz="1100" dirty="0" smtClean="0"/>
              <a:t>три!</a:t>
            </a: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32856"/>
            <a:ext cx="403860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531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Лайм</a:t>
            </a:r>
            <a:r>
              <a:rPr lang="ru-RU" sz="4800" dirty="0" smtClean="0"/>
              <a:t> </a:t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Лайм тропический</a:t>
            </a:r>
            <a:br>
              <a:rPr lang="ru-RU" sz="4800" dirty="0" smtClean="0"/>
            </a:br>
            <a:r>
              <a:rPr lang="ru-RU" sz="4800" dirty="0" smtClean="0"/>
              <a:t>Желто-зеленый и кислый</a:t>
            </a:r>
            <a:br>
              <a:rPr lang="ru-RU" sz="4800" dirty="0" smtClean="0"/>
            </a:br>
            <a:r>
              <a:rPr lang="ru-RU" sz="4800" dirty="0" smtClean="0"/>
              <a:t>Теплолюбивый</a:t>
            </a:r>
            <a:br>
              <a:rPr lang="ru-RU" sz="4800" dirty="0" smtClean="0"/>
            </a:br>
            <a:r>
              <a:rPr lang="ru-RU" sz="4800" dirty="0" smtClean="0"/>
              <a:t>И зреющий быстро.</a:t>
            </a:r>
            <a:br>
              <a:rPr lang="ru-RU" sz="4800" dirty="0" smtClean="0"/>
            </a:br>
            <a:r>
              <a:rPr lang="ru-RU" sz="4800" dirty="0" smtClean="0"/>
              <a:t>Он поможет при жажде</a:t>
            </a:r>
            <a:br>
              <a:rPr lang="ru-RU" sz="4800" dirty="0" smtClean="0"/>
            </a:br>
            <a:r>
              <a:rPr lang="ru-RU" sz="4800" dirty="0" smtClean="0"/>
              <a:t>И снимет усталость</a:t>
            </a:r>
            <a:br>
              <a:rPr lang="ru-RU" sz="4800" dirty="0" smtClean="0"/>
            </a:br>
            <a:r>
              <a:rPr lang="ru-RU" sz="4800" dirty="0" smtClean="0"/>
              <a:t>Жаль уже в магазине</a:t>
            </a:r>
            <a:br>
              <a:rPr lang="ru-RU" sz="4800" dirty="0" smtClean="0"/>
            </a:br>
            <a:r>
              <a:rPr lang="ru-RU" sz="4800" dirty="0" smtClean="0"/>
              <a:t>Его не осталось.</a:t>
            </a:r>
            <a:br>
              <a:rPr lang="ru-RU" sz="4800" dirty="0" smtClean="0"/>
            </a:br>
            <a:endParaRPr lang="ru-RU" sz="4800" dirty="0" smtClean="0"/>
          </a:p>
          <a:p>
            <a:r>
              <a:rPr lang="ru-RU" sz="4800" b="1" dirty="0" smtClean="0">
                <a:solidFill>
                  <a:srgbClr val="FF0000"/>
                </a:solidFill>
              </a:rPr>
              <a:t>Лимон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С желтой кожицей лимон</a:t>
            </a:r>
            <a:br>
              <a:rPr lang="ru-RU" sz="4800" dirty="0" smtClean="0"/>
            </a:br>
            <a:r>
              <a:rPr lang="ru-RU" sz="4800" dirty="0" smtClean="0"/>
              <a:t>Витаминов полон он.</a:t>
            </a:r>
            <a:br>
              <a:rPr lang="ru-RU" sz="4800" dirty="0" smtClean="0"/>
            </a:br>
            <a:r>
              <a:rPr lang="ru-RU" sz="4800" dirty="0" smtClean="0"/>
              <a:t>В чай добавь его скорей –</a:t>
            </a:r>
            <a:br>
              <a:rPr lang="ru-RU" sz="4800" dirty="0" smtClean="0"/>
            </a:br>
            <a:r>
              <a:rPr lang="ru-RU" sz="4800" dirty="0" smtClean="0"/>
              <a:t>Станешь выглядеть бодрей</a:t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b="1" dirty="0" smtClean="0">
                <a:solidFill>
                  <a:srgbClr val="FF0000"/>
                </a:solidFill>
              </a:rPr>
              <a:t>Малина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Собирала я в лесу</a:t>
            </a:r>
            <a:br>
              <a:rPr lang="ru-RU" sz="4800" dirty="0" smtClean="0"/>
            </a:br>
            <a:r>
              <a:rPr lang="ru-RU" sz="4800" dirty="0" smtClean="0"/>
              <a:t>Ягоду малину.</a:t>
            </a:r>
            <a:br>
              <a:rPr lang="ru-RU" sz="4800" dirty="0" smtClean="0"/>
            </a:br>
            <a:r>
              <a:rPr lang="ru-RU" sz="4800" dirty="0" smtClean="0"/>
              <a:t>Я домой не донесу</a:t>
            </a:r>
            <a:br>
              <a:rPr lang="ru-RU" sz="4800" dirty="0" smtClean="0"/>
            </a:br>
            <a:r>
              <a:rPr lang="ru-RU" sz="4800" dirty="0" smtClean="0"/>
              <a:t>Полную корзину.</a:t>
            </a:r>
            <a:br>
              <a:rPr lang="ru-RU" sz="4800" dirty="0" smtClean="0"/>
            </a:br>
            <a:r>
              <a:rPr lang="ru-RU" sz="4800" dirty="0" smtClean="0"/>
              <a:t>Ягодка по ягодке,</a:t>
            </a:r>
            <a:br>
              <a:rPr lang="ru-RU" sz="4800" dirty="0" smtClean="0"/>
            </a:br>
            <a:r>
              <a:rPr lang="ru-RU" sz="4800" dirty="0" smtClean="0"/>
              <a:t>Ягодка по ягодке –</a:t>
            </a:r>
            <a:br>
              <a:rPr lang="ru-RU" sz="4800" dirty="0" smtClean="0"/>
            </a:br>
            <a:r>
              <a:rPr lang="ru-RU" sz="4800" dirty="0" smtClean="0"/>
              <a:t>Дело продвигается,</a:t>
            </a:r>
            <a:br>
              <a:rPr lang="ru-RU" sz="4800" dirty="0" smtClean="0"/>
            </a:br>
            <a:r>
              <a:rPr lang="ru-RU" sz="4800" dirty="0" smtClean="0"/>
              <a:t>Ягод убавляется…</a:t>
            </a:r>
            <a:br>
              <a:rPr lang="ru-RU" sz="4800" dirty="0" smtClean="0"/>
            </a:br>
            <a:r>
              <a:rPr lang="ru-RU" sz="4800" dirty="0" smtClean="0"/>
              <a:t>Солнце греет горячо,</a:t>
            </a:r>
            <a:br>
              <a:rPr lang="ru-RU" sz="4800" dirty="0" smtClean="0"/>
            </a:br>
            <a:r>
              <a:rPr lang="ru-RU" sz="4800" dirty="0" smtClean="0"/>
              <a:t>Далека дорога.</a:t>
            </a:r>
            <a:br>
              <a:rPr lang="ru-RU" sz="4800" dirty="0" smtClean="0"/>
            </a:br>
            <a:r>
              <a:rPr lang="ru-RU" sz="4800" dirty="0" smtClean="0"/>
              <a:t>Не отведать ли еще </a:t>
            </a:r>
            <a:br>
              <a:rPr lang="ru-RU" sz="4800" dirty="0" smtClean="0"/>
            </a:br>
            <a:r>
              <a:rPr lang="ru-RU" sz="4800" dirty="0" smtClean="0"/>
              <a:t>Ягодок немного.</a:t>
            </a:r>
            <a:br>
              <a:rPr lang="ru-RU" sz="4800" dirty="0" smtClean="0"/>
            </a:br>
            <a:endParaRPr lang="ru-RU" sz="4800" dirty="0" smtClean="0"/>
          </a:p>
          <a:p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3657600" cy="260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509120"/>
            <a:ext cx="361189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0912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Мандарин</a:t>
            </a:r>
            <a:r>
              <a:rPr lang="ru-RU" sz="1400" dirty="0" smtClean="0"/>
              <a:t> 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Мандарины — вкусно очень! —</a:t>
            </a:r>
            <a:br>
              <a:rPr lang="ru-RU" sz="1400" dirty="0" smtClean="0"/>
            </a:br>
            <a:r>
              <a:rPr lang="ru-RU" sz="1400" dirty="0" smtClean="0"/>
              <a:t>Ест малыш, когда захочет. </a:t>
            </a:r>
            <a:br>
              <a:rPr lang="ru-RU" sz="1400" dirty="0" smtClean="0"/>
            </a:br>
            <a:r>
              <a:rPr lang="ru-RU" sz="1400" dirty="0" smtClean="0"/>
              <a:t>Но под самый Новый год</a:t>
            </a:r>
            <a:br>
              <a:rPr lang="ru-RU" sz="1400" dirty="0" smtClean="0"/>
            </a:br>
            <a:r>
              <a:rPr lang="ru-RU" sz="1400" dirty="0" smtClean="0"/>
              <a:t>Мама вазу уберёт: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Не в буфет и не на полку — </a:t>
            </a:r>
            <a:br>
              <a:rPr lang="ru-RU" sz="1400" dirty="0" smtClean="0"/>
            </a:br>
            <a:r>
              <a:rPr lang="ru-RU" sz="1400" dirty="0" smtClean="0"/>
              <a:t>Уберёт её под ёлку…</a:t>
            </a:r>
            <a:br>
              <a:rPr lang="ru-RU" sz="1400" dirty="0" smtClean="0"/>
            </a:br>
            <a:r>
              <a:rPr lang="ru-RU" sz="1400" dirty="0" smtClean="0"/>
              <a:t>В новогодних мандаринах</a:t>
            </a:r>
            <a:br>
              <a:rPr lang="ru-RU" sz="1400" dirty="0" smtClean="0"/>
            </a:br>
            <a:r>
              <a:rPr lang="ru-RU" sz="1400" dirty="0" smtClean="0"/>
              <a:t>Вкус такой неповторимый!</a:t>
            </a:r>
          </a:p>
          <a:p>
            <a:endParaRPr lang="ru-RU" sz="1400" dirty="0" smtClean="0"/>
          </a:p>
          <a:p>
            <a:r>
              <a:rPr lang="ru-RU" sz="1400" b="1" dirty="0" smtClean="0">
                <a:solidFill>
                  <a:srgbClr val="FF0000"/>
                </a:solidFill>
              </a:rPr>
              <a:t>Морошка</a:t>
            </a:r>
            <a:r>
              <a:rPr lang="ru-RU" sz="1400" dirty="0" smtClean="0"/>
              <a:t> </a:t>
            </a:r>
            <a:br>
              <a:rPr lang="ru-RU" sz="1400" dirty="0" smtClean="0"/>
            </a:br>
            <a:r>
              <a:rPr lang="ru-RU" sz="1400" dirty="0" smtClean="0"/>
              <a:t>Морошка, морошка,</a:t>
            </a:r>
            <a:br>
              <a:rPr lang="ru-RU" sz="1400" dirty="0" smtClean="0"/>
            </a:br>
            <a:r>
              <a:rPr lang="ru-RU" sz="1400" dirty="0" smtClean="0"/>
              <a:t>Тоненькая ножка.</a:t>
            </a:r>
            <a:br>
              <a:rPr lang="ru-RU" sz="1400" dirty="0" smtClean="0"/>
            </a:br>
            <a:r>
              <a:rPr lang="ru-RU" sz="1400" dirty="0" smtClean="0"/>
              <a:t>Ягодка - фонарик.</a:t>
            </a:r>
            <a:br>
              <a:rPr lang="ru-RU" sz="1400" dirty="0" smtClean="0"/>
            </a:br>
            <a:r>
              <a:rPr lang="ru-RU" sz="1400" dirty="0" smtClean="0"/>
              <a:t>Сладостью одарит.</a:t>
            </a:r>
            <a:br>
              <a:rPr lang="ru-RU" sz="1400" dirty="0" smtClean="0"/>
            </a:br>
            <a:r>
              <a:rPr lang="ru-RU" sz="1400" dirty="0" smtClean="0"/>
              <a:t>Осень подоспела,</a:t>
            </a:r>
            <a:br>
              <a:rPr lang="ru-RU" sz="1400" dirty="0" smtClean="0"/>
            </a:br>
            <a:r>
              <a:rPr lang="ru-RU" sz="1400" dirty="0" smtClean="0"/>
              <a:t>Ягода поспела.</a:t>
            </a:r>
            <a:br>
              <a:rPr lang="ru-RU" sz="1400" dirty="0" smtClean="0"/>
            </a:br>
            <a:r>
              <a:rPr lang="ru-RU" sz="1400" dirty="0" smtClean="0"/>
              <a:t>Спелая морошка-</a:t>
            </a:r>
            <a:br>
              <a:rPr lang="ru-RU" sz="1400" dirty="0" smtClean="0"/>
            </a:br>
            <a:r>
              <a:rPr lang="ru-RU" sz="1400" dirty="0" smtClean="0"/>
              <a:t>Желтая сережка.</a:t>
            </a:r>
            <a:br>
              <a:rPr lang="ru-RU" sz="1400" dirty="0" smtClean="0"/>
            </a:br>
            <a:endParaRPr lang="ru-RU" sz="1400" dirty="0" smtClean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4038600" cy="2213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Нектарин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Нектарин на что похож?</a:t>
            </a:r>
            <a:br>
              <a:rPr lang="ru-RU" sz="1400" dirty="0" smtClean="0"/>
            </a:br>
            <a:r>
              <a:rPr lang="ru-RU" sz="1400" dirty="0" smtClean="0"/>
              <a:t>На большую сливу. </a:t>
            </a:r>
            <a:br>
              <a:rPr lang="ru-RU" sz="1400" dirty="0" smtClean="0"/>
            </a:br>
            <a:r>
              <a:rPr lang="ru-RU" sz="1400" dirty="0" smtClean="0"/>
              <a:t>И на персик. Ну, а всё ж, </a:t>
            </a:r>
            <a:br>
              <a:rPr lang="ru-RU" sz="1400" dirty="0" smtClean="0"/>
            </a:br>
            <a:r>
              <a:rPr lang="ru-RU" sz="1400" dirty="0" smtClean="0"/>
              <a:t>Что это за диво?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Фрукт особый — кисло-сладкий. </a:t>
            </a:r>
            <a:br>
              <a:rPr lang="ru-RU" sz="1400" dirty="0" smtClean="0"/>
            </a:br>
            <a:r>
              <a:rPr lang="ru-RU" sz="1400" dirty="0" smtClean="0"/>
              <a:t>Он пока для нас — загадка. </a:t>
            </a:r>
            <a:br>
              <a:rPr lang="ru-RU" sz="1400" dirty="0" smtClean="0"/>
            </a:br>
            <a:r>
              <a:rPr lang="ru-RU" sz="1400" dirty="0" smtClean="0"/>
              <a:t>С удовольствием едим</a:t>
            </a:r>
            <a:br>
              <a:rPr lang="ru-RU" sz="1400" dirty="0" smtClean="0"/>
            </a:br>
            <a:r>
              <a:rPr lang="ru-RU" sz="1400" dirty="0" smtClean="0"/>
              <a:t>Сливу-персик-нектарин.</a:t>
            </a:r>
            <a:br>
              <a:rPr lang="ru-RU" sz="1400" dirty="0" smtClean="0"/>
            </a:br>
            <a:endParaRPr lang="ru-RU" sz="1400" dirty="0" smtClean="0"/>
          </a:p>
          <a:p>
            <a:r>
              <a:rPr lang="ru-RU" sz="1400" b="1" dirty="0" smtClean="0">
                <a:solidFill>
                  <a:srgbClr val="FF0000"/>
                </a:solidFill>
              </a:rPr>
              <a:t>Облепиха</a:t>
            </a:r>
            <a:r>
              <a:rPr lang="ru-RU" sz="1400" dirty="0" smtClean="0"/>
              <a:t> 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На деревьях ягод вихорь!</a:t>
            </a:r>
            <a:br>
              <a:rPr lang="ru-RU" sz="1400" dirty="0" smtClean="0"/>
            </a:br>
            <a:r>
              <a:rPr lang="ru-RU" sz="1400" dirty="0" smtClean="0"/>
              <a:t>Это зреет облепиха.</a:t>
            </a:r>
            <a:br>
              <a:rPr lang="ru-RU" sz="1400" dirty="0" smtClean="0"/>
            </a:br>
            <a:r>
              <a:rPr lang="ru-RU" sz="1400" dirty="0" smtClean="0"/>
              <a:t>Приходите, приглашаем,</a:t>
            </a:r>
            <a:br>
              <a:rPr lang="ru-RU" sz="1400" dirty="0" smtClean="0"/>
            </a:br>
            <a:r>
              <a:rPr lang="ru-RU" sz="1400" dirty="0" smtClean="0"/>
              <a:t>Сбор устроим урожая!</a:t>
            </a:r>
            <a:br>
              <a:rPr lang="ru-RU" sz="1400" dirty="0" smtClean="0"/>
            </a:br>
            <a:endParaRPr lang="ru-RU" sz="1400" dirty="0" smtClean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4038600" cy="2271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933056"/>
            <a:ext cx="4298801" cy="2496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Папайя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Папайя… </a:t>
            </a:r>
            <a:r>
              <a:rPr lang="ru-RU" sz="1400" dirty="0" err="1" smtClean="0"/>
              <a:t>пара-па-па-па-пайя</a:t>
            </a:r>
            <a:r>
              <a:rPr lang="ru-RU" sz="1400" dirty="0" smtClean="0"/>
              <a:t>... </a:t>
            </a:r>
            <a:br>
              <a:rPr lang="ru-RU" sz="1400" dirty="0" smtClean="0"/>
            </a:br>
            <a:r>
              <a:rPr lang="ru-RU" sz="1400" dirty="0" smtClean="0"/>
              <a:t>Танцую румбу, молнией сверкая,</a:t>
            </a:r>
            <a:br>
              <a:rPr lang="ru-RU" sz="1400" dirty="0" smtClean="0"/>
            </a:br>
            <a:r>
              <a:rPr lang="ru-RU" sz="1400" dirty="0" smtClean="0"/>
              <a:t>И знойный танец искры высекает,</a:t>
            </a:r>
            <a:br>
              <a:rPr lang="ru-RU" sz="1400" dirty="0" smtClean="0"/>
            </a:br>
            <a:r>
              <a:rPr lang="ru-RU" sz="1400" dirty="0" smtClean="0"/>
              <a:t>Любовной страстью сердце наполняет,</a:t>
            </a:r>
            <a:br>
              <a:rPr lang="ru-RU" sz="1400" dirty="0" smtClean="0"/>
            </a:br>
            <a:r>
              <a:rPr lang="ru-RU" sz="1400" dirty="0" smtClean="0"/>
              <a:t>В руках партнера пластилином таю,</a:t>
            </a:r>
            <a:br>
              <a:rPr lang="ru-RU" sz="1400" dirty="0" smtClean="0"/>
            </a:br>
            <a:r>
              <a:rPr lang="ru-RU" sz="1400" dirty="0" smtClean="0"/>
              <a:t>И блестки платья в такт любви мерцают…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А что «папайя»? При чем же здесь папайя?</a:t>
            </a:r>
            <a:br>
              <a:rPr lang="ru-RU" sz="1400" dirty="0" smtClean="0"/>
            </a:br>
            <a:r>
              <a:rPr lang="ru-RU" sz="1400" dirty="0" smtClean="0"/>
              <a:t>А ни причем… Я просто так мечтаю.</a:t>
            </a:r>
          </a:p>
          <a:p>
            <a:r>
              <a:rPr lang="ru-RU" sz="1400" b="1" dirty="0" smtClean="0">
                <a:solidFill>
                  <a:srgbClr val="FF0000"/>
                </a:solidFill>
              </a:rPr>
              <a:t>Персик</a:t>
            </a:r>
            <a:r>
              <a:rPr lang="ru-RU" sz="1400" dirty="0" smtClean="0"/>
              <a:t> </a:t>
            </a:r>
            <a:br>
              <a:rPr lang="ru-RU" sz="1400" dirty="0" smtClean="0"/>
            </a:br>
            <a:r>
              <a:rPr lang="ru-RU" sz="1400" dirty="0" smtClean="0"/>
              <a:t>Мы с дедушкой</a:t>
            </a:r>
            <a:br>
              <a:rPr lang="ru-RU" sz="1400" dirty="0" smtClean="0"/>
            </a:br>
            <a:r>
              <a:rPr lang="ru-RU" sz="1400" dirty="0" smtClean="0"/>
              <a:t>Персик сажали в саду.</a:t>
            </a:r>
            <a:br>
              <a:rPr lang="ru-RU" sz="1400" dirty="0" smtClean="0"/>
            </a:br>
            <a:r>
              <a:rPr lang="ru-RU" sz="1400" dirty="0" smtClean="0"/>
              <a:t>Три года он рос</a:t>
            </a:r>
            <a:br>
              <a:rPr lang="ru-RU" sz="1400" dirty="0" smtClean="0"/>
            </a:br>
            <a:r>
              <a:rPr lang="ru-RU" sz="1400" dirty="0" smtClean="0"/>
              <a:t>У нас на виду.</a:t>
            </a:r>
            <a:br>
              <a:rPr lang="ru-RU" sz="1400" dirty="0" smtClean="0"/>
            </a:br>
            <a:r>
              <a:rPr lang="ru-RU" sz="1400" dirty="0" smtClean="0"/>
              <a:t>Когда же плоды?</a:t>
            </a:r>
            <a:br>
              <a:rPr lang="ru-RU" sz="1400" dirty="0" smtClean="0"/>
            </a:br>
            <a:r>
              <a:rPr lang="ru-RU" sz="1400" dirty="0" smtClean="0"/>
              <a:t>Не дождусь я никак…</a:t>
            </a:r>
            <a:br>
              <a:rPr lang="ru-RU" sz="1400" dirty="0" smtClean="0"/>
            </a:br>
            <a:r>
              <a:rPr lang="ru-RU" sz="1400" dirty="0" smtClean="0"/>
              <a:t>И вот, наконец –</a:t>
            </a:r>
            <a:br>
              <a:rPr lang="ru-RU" sz="1400" dirty="0" smtClean="0"/>
            </a:br>
            <a:r>
              <a:rPr lang="ru-RU" sz="1400" dirty="0" smtClean="0"/>
              <a:t>Каждый персик с кулак.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 smtClean="0"/>
          </a:p>
        </p:txBody>
      </p:sp>
      <p:pic>
        <p:nvPicPr>
          <p:cNvPr id="17410" name="Picture 2" descr="C:\Users\увеак6н\AppData\Local\Microsoft\Windows\Temporary Internet Files\Low\Content.IE5\QSVAIH7Z\MC900436913[1]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2448272" cy="2160240"/>
          </a:xfrm>
          <a:prstGeom prst="rect">
            <a:avLst/>
          </a:prstGeom>
          <a:noFill/>
        </p:spPr>
      </p:pic>
      <p:pic>
        <p:nvPicPr>
          <p:cNvPr id="17411" name="Picture 3" descr="C:\Users\увеак6н\AppData\Local\Microsoft\Windows\Temporary Internet Files\Low\Content.IE5\U65BS992\MC90043690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149080"/>
            <a:ext cx="2088232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виды фруктов</a:t>
            </a:r>
          </a:p>
          <a:p>
            <a:r>
              <a:rPr lang="ru-RU" dirty="0" smtClean="0"/>
              <a:t>2. Отгадай – </a:t>
            </a:r>
            <a:r>
              <a:rPr lang="ru-RU" dirty="0" err="1" smtClean="0"/>
              <a:t>ка</a:t>
            </a:r>
            <a:r>
              <a:rPr lang="ru-RU" dirty="0" smtClean="0"/>
              <a:t> поскорей! </a:t>
            </a:r>
          </a:p>
          <a:p>
            <a:r>
              <a:rPr lang="ru-RU" dirty="0" smtClean="0"/>
              <a:t>3. </a:t>
            </a:r>
            <a:r>
              <a:rPr lang="ru-RU" dirty="0" smtClean="0"/>
              <a:t>Польза фруктов и ягод</a:t>
            </a:r>
            <a:endParaRPr lang="ru-RU" dirty="0" smtClean="0"/>
          </a:p>
          <a:p>
            <a:r>
              <a:rPr lang="ru-RU" dirty="0" smtClean="0"/>
              <a:t>4. выращивание  фруктов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06916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r>
              <a:rPr lang="ru-RU" sz="5600" b="1" dirty="0" smtClean="0">
                <a:solidFill>
                  <a:srgbClr val="FF0000"/>
                </a:solidFill>
              </a:rPr>
              <a:t>Смородина черная</a:t>
            </a: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>Что за куст такой душистый,</a:t>
            </a:r>
            <a:br>
              <a:rPr lang="ru-RU" sz="5600" dirty="0" smtClean="0"/>
            </a:br>
            <a:r>
              <a:rPr lang="ru-RU" sz="5600" dirty="0" smtClean="0"/>
              <a:t>Лист резной и бархатистый?</a:t>
            </a:r>
            <a:br>
              <a:rPr lang="ru-RU" sz="5600" dirty="0" smtClean="0"/>
            </a:br>
            <a:r>
              <a:rPr lang="ru-RU" sz="5600" dirty="0" smtClean="0"/>
              <a:t>Ягодки-подруженьки,</a:t>
            </a:r>
            <a:br>
              <a:rPr lang="ru-RU" sz="5600" dirty="0" smtClean="0"/>
            </a:br>
            <a:r>
              <a:rPr lang="ru-RU" sz="5600" dirty="0" smtClean="0"/>
              <a:t>Черные </a:t>
            </a:r>
            <a:r>
              <a:rPr lang="ru-RU" sz="5600" dirty="0" err="1" smtClean="0"/>
              <a:t>жемчужинки</a:t>
            </a:r>
            <a:r>
              <a:rPr lang="ru-RU" sz="5600" dirty="0" smtClean="0"/>
              <a:t>.</a:t>
            </a:r>
            <a:br>
              <a:rPr lang="ru-RU" sz="5600" dirty="0" smtClean="0"/>
            </a:br>
            <a:endParaRPr lang="ru-RU" sz="5600" dirty="0" smtClean="0"/>
          </a:p>
          <a:p>
            <a:r>
              <a:rPr lang="ru-RU" sz="5600" b="1" dirty="0" smtClean="0">
                <a:solidFill>
                  <a:srgbClr val="FF0000"/>
                </a:solidFill>
              </a:rPr>
              <a:t>Смородина красная</a:t>
            </a: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>За день нами пройдена</a:t>
            </a:r>
            <a:br>
              <a:rPr lang="ru-RU" sz="5600" dirty="0" smtClean="0"/>
            </a:br>
            <a:r>
              <a:rPr lang="ru-RU" sz="5600" dirty="0" smtClean="0"/>
              <a:t>Красная смородина,</a:t>
            </a:r>
            <a:br>
              <a:rPr lang="ru-RU" sz="5600" dirty="0" smtClean="0"/>
            </a:br>
            <a:r>
              <a:rPr lang="ru-RU" sz="5600" dirty="0" smtClean="0"/>
              <a:t>Вся рубинами искрится,</a:t>
            </a:r>
            <a:br>
              <a:rPr lang="ru-RU" sz="5600" dirty="0" smtClean="0"/>
            </a:br>
            <a:r>
              <a:rPr lang="ru-RU" sz="5600" dirty="0" smtClean="0"/>
              <a:t>Ягод, столько не приснится!</a:t>
            </a:r>
            <a:br>
              <a:rPr lang="ru-RU" sz="5600" dirty="0" smtClean="0"/>
            </a:br>
            <a:r>
              <a:rPr lang="ru-RU" sz="5600" dirty="0" smtClean="0"/>
              <a:t> </a:t>
            </a:r>
          </a:p>
          <a:p>
            <a:r>
              <a:rPr lang="ru-RU" sz="5600" b="1" dirty="0" smtClean="0">
                <a:solidFill>
                  <a:srgbClr val="FF0000"/>
                </a:solidFill>
              </a:rPr>
              <a:t>Смородина белая</a:t>
            </a: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>У забора вроде бы,</a:t>
            </a:r>
            <a:br>
              <a:rPr lang="ru-RU" sz="5600" dirty="0" smtClean="0"/>
            </a:br>
            <a:r>
              <a:rPr lang="ru-RU" sz="5600" dirty="0" smtClean="0"/>
              <a:t>Тоже куст смородина.</a:t>
            </a:r>
            <a:br>
              <a:rPr lang="ru-RU" sz="5600" dirty="0" smtClean="0"/>
            </a:br>
            <a:r>
              <a:rPr lang="ru-RU" sz="5600" dirty="0" smtClean="0"/>
              <a:t>Ягода вся белая,</a:t>
            </a:r>
            <a:br>
              <a:rPr lang="ru-RU" sz="5600" dirty="0" smtClean="0"/>
            </a:br>
            <a:r>
              <a:rPr lang="ru-RU" sz="5600" dirty="0" smtClean="0"/>
              <a:t>Не пугайтесь, спелая!</a:t>
            </a:r>
            <a:br>
              <a:rPr lang="ru-RU" sz="5600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b="1" dirty="0" smtClean="0">
                <a:solidFill>
                  <a:srgbClr val="FF0000"/>
                </a:solidFill>
              </a:rPr>
              <a:t>Хурма</a:t>
            </a:r>
            <a:r>
              <a:rPr lang="ru-RU" sz="5600" dirty="0" smtClean="0"/>
              <a:t> </a:t>
            </a:r>
            <a:br>
              <a:rPr lang="ru-RU" sz="5600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>Хурму привозят с юга к нам</a:t>
            </a:r>
            <a:br>
              <a:rPr lang="ru-RU" sz="5600" dirty="0" smtClean="0"/>
            </a:br>
            <a:r>
              <a:rPr lang="ru-RU" sz="5600" dirty="0" smtClean="0"/>
              <a:t>И рады мы таким дарам</a:t>
            </a:r>
            <a:br>
              <a:rPr lang="ru-RU" sz="5600" dirty="0" smtClean="0"/>
            </a:br>
            <a:r>
              <a:rPr lang="ru-RU" sz="5600" dirty="0" smtClean="0"/>
              <a:t>Природы щедрой южной:</a:t>
            </a:r>
            <a:br>
              <a:rPr lang="ru-RU" sz="5600" dirty="0" smtClean="0"/>
            </a:br>
            <a:r>
              <a:rPr lang="ru-RU" sz="5600" dirty="0" smtClean="0"/>
              <a:t>Давно врачами сказано, </a:t>
            </a:r>
            <a:br>
              <a:rPr lang="ru-RU" sz="5600" dirty="0" smtClean="0"/>
            </a:br>
            <a:r>
              <a:rPr lang="ru-RU" sz="5600" dirty="0" smtClean="0"/>
              <a:t>Что витаминов разных</a:t>
            </a:r>
            <a:br>
              <a:rPr lang="ru-RU" sz="5600" dirty="0" smtClean="0"/>
            </a:br>
            <a:r>
              <a:rPr lang="ru-RU" sz="5600" dirty="0" smtClean="0"/>
              <a:t>Нам очень много нужно!</a:t>
            </a:r>
            <a:br>
              <a:rPr lang="ru-RU" sz="5600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endParaRPr lang="ru-RU" sz="56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44824"/>
            <a:ext cx="3657600" cy="240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437112"/>
            <a:ext cx="3512096" cy="2010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14116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Черемуха</a:t>
            </a:r>
            <a:r>
              <a:rPr lang="ru-RU" sz="1400" dirty="0" smtClean="0">
                <a:solidFill>
                  <a:srgbClr val="FF0000"/>
                </a:solidFill>
              </a:rPr>
              <a:t>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Вот черемуха в цвету,</a:t>
            </a:r>
            <a:br>
              <a:rPr lang="ru-RU" sz="1400" dirty="0" smtClean="0"/>
            </a:br>
            <a:r>
              <a:rPr lang="ru-RU" sz="1400" dirty="0" smtClean="0"/>
              <a:t>Как невеста во саду.</a:t>
            </a:r>
            <a:br>
              <a:rPr lang="ru-RU" sz="1400" dirty="0" smtClean="0"/>
            </a:br>
            <a:r>
              <a:rPr lang="ru-RU" sz="1400" dirty="0" smtClean="0"/>
              <a:t>Отцветет красавица,</a:t>
            </a:r>
            <a:br>
              <a:rPr lang="ru-RU" sz="1400" dirty="0" smtClean="0"/>
            </a:br>
            <a:r>
              <a:rPr lang="ru-RU" sz="1400" dirty="0" smtClean="0"/>
              <a:t>Ягодой прославится!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Автор: В. Сибирцев </a:t>
            </a:r>
          </a:p>
          <a:p>
            <a:r>
              <a:rPr lang="ru-RU" sz="1400" b="1" dirty="0" smtClean="0">
                <a:solidFill>
                  <a:srgbClr val="FF0000"/>
                </a:solidFill>
              </a:rPr>
              <a:t>Черешня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Так на вишенку похожа</a:t>
            </a:r>
            <a:br>
              <a:rPr lang="ru-RU" sz="1400" dirty="0" smtClean="0"/>
            </a:br>
            <a:r>
              <a:rPr lang="ru-RU" sz="1400" dirty="0" smtClean="0"/>
              <a:t>Словно младшая сестра.</a:t>
            </a:r>
            <a:br>
              <a:rPr lang="ru-RU" sz="1400" dirty="0" smtClean="0"/>
            </a:br>
            <a:r>
              <a:rPr lang="ru-RU" sz="1400" dirty="0" smtClean="0"/>
              <a:t>Так красива, так пригожа,</a:t>
            </a:r>
            <a:br>
              <a:rPr lang="ru-RU" sz="1400" dirty="0" smtClean="0"/>
            </a:br>
            <a:r>
              <a:rPr lang="ru-RU" sz="1400" dirty="0" smtClean="0"/>
              <a:t>А на вкус как хороша!</a:t>
            </a:r>
          </a:p>
          <a:p>
            <a:endParaRPr lang="ru-RU" sz="1400" dirty="0" smtClean="0"/>
          </a:p>
          <a:p>
            <a:r>
              <a:rPr lang="ru-RU" sz="1400" b="1" dirty="0" smtClean="0">
                <a:solidFill>
                  <a:srgbClr val="FF0000"/>
                </a:solidFill>
              </a:rPr>
              <a:t>Черника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Чернику рвите осторожно:</a:t>
            </a:r>
            <a:br>
              <a:rPr lang="ru-RU" sz="1400" dirty="0" smtClean="0"/>
            </a:br>
            <a:r>
              <a:rPr lang="ru-RU" sz="1400" dirty="0" smtClean="0"/>
              <a:t>Окрасит руки, как чернила;</a:t>
            </a:r>
            <a:br>
              <a:rPr lang="ru-RU" sz="1400" dirty="0" smtClean="0"/>
            </a:br>
            <a:r>
              <a:rPr lang="ru-RU" sz="1400" dirty="0" smtClean="0"/>
              <a:t>Отмыть их сразу невозможно, </a:t>
            </a:r>
            <a:br>
              <a:rPr lang="ru-RU" sz="1400" dirty="0" smtClean="0"/>
            </a:br>
            <a:r>
              <a:rPr lang="ru-RU" sz="1400" dirty="0" smtClean="0"/>
              <a:t>И не поможет даже мыло. 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Но радует черника нас — </a:t>
            </a:r>
            <a:br>
              <a:rPr lang="ru-RU" sz="1400" dirty="0" smtClean="0"/>
            </a:br>
            <a:r>
              <a:rPr lang="ru-RU" sz="1400" dirty="0" smtClean="0"/>
              <a:t>Она полезная для глаз.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 smtClean="0"/>
          </a:p>
          <a:p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19458" name="Picture 2" descr="C:\Users\увеак6н\AppData\Local\Microsoft\Windows\Temporary Internet Files\Low\Content.IE5\7J8QBHGS\MC900436901[1]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797152"/>
            <a:ext cx="1714500" cy="1714500"/>
          </a:xfrm>
          <a:prstGeom prst="rect">
            <a:avLst/>
          </a:prstGeom>
          <a:noFill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803430"/>
            <a:ext cx="3009390" cy="1993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Шиповник</a:t>
            </a:r>
            <a:r>
              <a:rPr lang="ru-RU" sz="1400" dirty="0" smtClean="0"/>
              <a:t> 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Куст с шипами, куст колючий,</a:t>
            </a:r>
            <a:br>
              <a:rPr lang="ru-RU" sz="1400" dirty="0" smtClean="0"/>
            </a:br>
            <a:r>
              <a:rPr lang="ru-RU" sz="1400" dirty="0" smtClean="0"/>
              <a:t>Но совсем, совсем не </a:t>
            </a:r>
            <a:r>
              <a:rPr lang="ru-RU" sz="1400" dirty="0" err="1" smtClean="0"/>
              <a:t>злючий</a:t>
            </a:r>
            <a:r>
              <a:rPr lang="ru-RU" sz="1400" dirty="0" smtClean="0"/>
              <a:t>!</a:t>
            </a:r>
            <a:br>
              <a:rPr lang="ru-RU" sz="1400" dirty="0" smtClean="0"/>
            </a:br>
            <a:r>
              <a:rPr lang="ru-RU" sz="1400" dirty="0" smtClean="0"/>
              <a:t>Розой он цветет прелестной,</a:t>
            </a:r>
            <a:br>
              <a:rPr lang="ru-RU" sz="1400" dirty="0" smtClean="0"/>
            </a:br>
            <a:r>
              <a:rPr lang="ru-RU" sz="1400" dirty="0" smtClean="0"/>
              <a:t>Ягод нет его полезней!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 smtClean="0">
                <a:solidFill>
                  <a:srgbClr val="FF0000"/>
                </a:solidFill>
              </a:rPr>
              <a:t>Яблоко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Яблочко над головою,</a:t>
            </a:r>
            <a:br>
              <a:rPr lang="ru-RU" sz="1400" dirty="0" smtClean="0"/>
            </a:br>
            <a:r>
              <a:rPr lang="ru-RU" sz="1400" dirty="0" smtClean="0"/>
              <a:t>Золотое, наливное!</a:t>
            </a:r>
            <a:br>
              <a:rPr lang="ru-RU" sz="1400" dirty="0" smtClean="0"/>
            </a:br>
            <a:r>
              <a:rPr lang="ru-RU" sz="1400" dirty="0" smtClean="0"/>
              <a:t>Ты в росе купалось,</a:t>
            </a:r>
            <a:br>
              <a:rPr lang="ru-RU" sz="1400" dirty="0" smtClean="0"/>
            </a:br>
            <a:r>
              <a:rPr lang="ru-RU" sz="1400" dirty="0" smtClean="0"/>
              <a:t>Солнцем утиралось!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 smtClean="0"/>
          </a:p>
          <a:p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345638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861048"/>
            <a:ext cx="2448272" cy="256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Поскорей – </a:t>
            </a:r>
            <a:r>
              <a:rPr lang="ru-RU" dirty="0" err="1" smtClean="0"/>
              <a:t>ка</a:t>
            </a:r>
            <a:r>
              <a:rPr lang="ru-RU" dirty="0" smtClean="0"/>
              <a:t> отгадай!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4038600" cy="5472608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1400" dirty="0" smtClean="0">
                <a:solidFill>
                  <a:srgbClr val="00B050"/>
                </a:solidFill>
              </a:rPr>
              <a:t>1. На сучках висят шары -</a:t>
            </a:r>
            <a:br>
              <a:rPr lang="ru-RU" sz="1400" dirty="0" smtClean="0">
                <a:solidFill>
                  <a:srgbClr val="00B050"/>
                </a:solidFill>
              </a:rPr>
            </a:br>
            <a:r>
              <a:rPr lang="ru-RU" sz="1400" dirty="0" smtClean="0">
                <a:solidFill>
                  <a:srgbClr val="00B050"/>
                </a:solidFill>
              </a:rPr>
              <a:t>Посинели от жары.</a:t>
            </a:r>
            <a:br>
              <a:rPr lang="ru-RU" sz="1400" dirty="0" smtClean="0">
                <a:solidFill>
                  <a:srgbClr val="00B050"/>
                </a:solidFill>
              </a:rPr>
            </a:br>
            <a:r>
              <a:rPr lang="ru-RU" sz="1400" dirty="0" smtClean="0">
                <a:solidFill>
                  <a:srgbClr val="00B050"/>
                </a:solidFill>
              </a:rPr>
              <a:t>Синий мундир,</a:t>
            </a:r>
            <a:br>
              <a:rPr lang="ru-RU" sz="1400" dirty="0" smtClean="0">
                <a:solidFill>
                  <a:srgbClr val="00B050"/>
                </a:solidFill>
              </a:rPr>
            </a:br>
            <a:r>
              <a:rPr lang="ru-RU" sz="1400" dirty="0" smtClean="0">
                <a:solidFill>
                  <a:srgbClr val="00B050"/>
                </a:solidFill>
              </a:rPr>
              <a:t>Тёплая подкладка,</a:t>
            </a:r>
            <a:br>
              <a:rPr lang="ru-RU" sz="1400" dirty="0" smtClean="0">
                <a:solidFill>
                  <a:srgbClr val="00B050"/>
                </a:solidFill>
              </a:rPr>
            </a:br>
            <a:r>
              <a:rPr lang="ru-RU" sz="1400" dirty="0" smtClean="0">
                <a:solidFill>
                  <a:srgbClr val="00B050"/>
                </a:solidFill>
              </a:rPr>
              <a:t>А в середине сладко.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(Сливы)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2. </a:t>
            </a:r>
            <a:r>
              <a:rPr lang="ru-RU" sz="1400" dirty="0" err="1" smtClean="0"/>
              <a:t>Длинноножка</a:t>
            </a:r>
            <a:r>
              <a:rPr lang="ru-RU" sz="1400" dirty="0" smtClean="0"/>
              <a:t> хвалится —</a:t>
            </a:r>
            <a:br>
              <a:rPr lang="ru-RU" sz="1400" dirty="0" smtClean="0"/>
            </a:br>
            <a:r>
              <a:rPr lang="ru-RU" sz="1400" dirty="0" smtClean="0"/>
              <a:t>Я ли не красавица,</a:t>
            </a:r>
            <a:br>
              <a:rPr lang="ru-RU" sz="1400" dirty="0" smtClean="0"/>
            </a:br>
            <a:r>
              <a:rPr lang="ru-RU" sz="1400" dirty="0" smtClean="0"/>
              <a:t>А сама-то — косточка</a:t>
            </a:r>
            <a:br>
              <a:rPr lang="ru-RU" sz="1400" dirty="0" smtClean="0"/>
            </a:br>
            <a:r>
              <a:rPr lang="ru-RU" sz="1400" dirty="0" smtClean="0"/>
              <a:t>Да красненькая кофточка.</a:t>
            </a:r>
            <a:br>
              <a:rPr lang="ru-RU" sz="1400" dirty="0" smtClean="0"/>
            </a:br>
            <a:r>
              <a:rPr lang="ru-RU" sz="1400" dirty="0" smtClean="0"/>
              <a:t>(Вишня)</a:t>
            </a:r>
            <a:br>
              <a:rPr lang="ru-RU" sz="1400" dirty="0" smtClean="0"/>
            </a:br>
            <a:endParaRPr lang="ru-RU" sz="1400" dirty="0" smtClean="0"/>
          </a:p>
          <a:p>
            <a:r>
              <a:rPr lang="ru-RU" sz="1400" dirty="0" smtClean="0">
                <a:solidFill>
                  <a:srgbClr val="00B050"/>
                </a:solidFill>
              </a:rPr>
              <a:t>3. Я капелька лета на тоненькой ножке,</a:t>
            </a:r>
            <a:br>
              <a:rPr lang="ru-RU" sz="1400" dirty="0" smtClean="0">
                <a:solidFill>
                  <a:srgbClr val="00B050"/>
                </a:solidFill>
              </a:rPr>
            </a:br>
            <a:r>
              <a:rPr lang="ru-RU" sz="1400" dirty="0" smtClean="0">
                <a:solidFill>
                  <a:srgbClr val="00B050"/>
                </a:solidFill>
              </a:rPr>
              <a:t>Плетут для меня кузовки и лукошки.</a:t>
            </a:r>
            <a:br>
              <a:rPr lang="ru-RU" sz="1400" dirty="0" smtClean="0">
                <a:solidFill>
                  <a:srgbClr val="00B050"/>
                </a:solidFill>
              </a:rPr>
            </a:br>
            <a:r>
              <a:rPr lang="ru-RU" sz="1400" dirty="0" smtClean="0">
                <a:solidFill>
                  <a:srgbClr val="00B050"/>
                </a:solidFill>
              </a:rPr>
              <a:t>Кто любит меня, тот и рад поклониться.</a:t>
            </a:r>
            <a:br>
              <a:rPr lang="ru-RU" sz="1400" dirty="0" smtClean="0">
                <a:solidFill>
                  <a:srgbClr val="00B050"/>
                </a:solidFill>
              </a:rPr>
            </a:br>
            <a:r>
              <a:rPr lang="ru-RU" sz="1400" dirty="0" smtClean="0">
                <a:solidFill>
                  <a:srgbClr val="00B050"/>
                </a:solidFill>
              </a:rPr>
              <a:t>А имя дала мне родная землица</a:t>
            </a:r>
            <a:r>
              <a:rPr lang="ru-RU" sz="1400" dirty="0" smtClean="0"/>
              <a:t>.</a:t>
            </a:r>
            <a:br>
              <a:rPr lang="ru-RU" sz="1400" dirty="0" smtClean="0"/>
            </a:br>
            <a:r>
              <a:rPr lang="ru-RU" sz="1400" dirty="0" smtClean="0"/>
              <a:t>(Земляника)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4. В лесу и на болоте</a:t>
            </a:r>
            <a:br>
              <a:rPr lang="ru-RU" sz="1400" dirty="0" smtClean="0"/>
            </a:br>
            <a:r>
              <a:rPr lang="ru-RU" sz="1400" dirty="0" smtClean="0"/>
              <a:t>Травку вы найдёте.</a:t>
            </a:r>
            <a:br>
              <a:rPr lang="ru-RU" sz="1400" dirty="0" smtClean="0"/>
            </a:br>
            <a:r>
              <a:rPr lang="ru-RU" sz="1400" dirty="0" smtClean="0"/>
              <a:t>А на ней синеет гроздь -</a:t>
            </a:r>
            <a:br>
              <a:rPr lang="ru-RU" sz="1400" dirty="0" smtClean="0"/>
            </a:br>
            <a:r>
              <a:rPr lang="ru-RU" sz="1400" dirty="0" smtClean="0"/>
              <a:t>Кисло-сладких ягод горсть.</a:t>
            </a:r>
            <a:br>
              <a:rPr lang="ru-RU" sz="1400" dirty="0" smtClean="0"/>
            </a:br>
            <a:r>
              <a:rPr lang="ru-RU" sz="1400" dirty="0" smtClean="0"/>
              <a:t>(Черника)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908720"/>
            <a:ext cx="4038600" cy="554461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1400" dirty="0" smtClean="0"/>
              <a:t>       5.   Сам алый, сахарный, </a:t>
            </a:r>
            <a:br>
              <a:rPr lang="ru-RU" sz="1400" dirty="0" smtClean="0"/>
            </a:br>
            <a:r>
              <a:rPr lang="ru-RU" sz="1400" dirty="0" smtClean="0"/>
              <a:t>Кафтан зеленый, бархатный. </a:t>
            </a:r>
            <a:br>
              <a:rPr lang="ru-RU" sz="1400" dirty="0" smtClean="0"/>
            </a:br>
            <a:r>
              <a:rPr lang="ru-RU" sz="1400" dirty="0" smtClean="0"/>
              <a:t>(Арбуз) 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6. </a:t>
            </a:r>
            <a:r>
              <a:rPr lang="ru-RU" sz="1400" dirty="0" smtClean="0">
                <a:solidFill>
                  <a:srgbClr val="00B050"/>
                </a:solidFill>
              </a:rPr>
              <a:t>Яркий, сладкий, налитой,</a:t>
            </a:r>
            <a:br>
              <a:rPr lang="ru-RU" sz="1400" dirty="0" smtClean="0">
                <a:solidFill>
                  <a:srgbClr val="00B050"/>
                </a:solidFill>
              </a:rPr>
            </a:br>
            <a:r>
              <a:rPr lang="ru-RU" sz="1400" dirty="0" smtClean="0">
                <a:solidFill>
                  <a:srgbClr val="00B050"/>
                </a:solidFill>
              </a:rPr>
              <a:t>Весь в обложке золотой.</a:t>
            </a:r>
            <a:br>
              <a:rPr lang="ru-RU" sz="1400" dirty="0" smtClean="0">
                <a:solidFill>
                  <a:srgbClr val="00B050"/>
                </a:solidFill>
              </a:rPr>
            </a:br>
            <a:r>
              <a:rPr lang="ru-RU" sz="1400" dirty="0" smtClean="0">
                <a:solidFill>
                  <a:srgbClr val="00B050"/>
                </a:solidFill>
              </a:rPr>
              <a:t>Не с конфетной фабрики -</a:t>
            </a:r>
            <a:br>
              <a:rPr lang="ru-RU" sz="1400" dirty="0" smtClean="0">
                <a:solidFill>
                  <a:srgbClr val="00B050"/>
                </a:solidFill>
              </a:rPr>
            </a:br>
            <a:r>
              <a:rPr lang="ru-RU" sz="1400" dirty="0" smtClean="0">
                <a:solidFill>
                  <a:srgbClr val="00B050"/>
                </a:solidFill>
              </a:rPr>
              <a:t>Из далёкой Африки.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(Апельсин)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7. Само с кулачок, красный бочок, </a:t>
            </a:r>
            <a:br>
              <a:rPr lang="ru-RU" sz="1400" dirty="0" smtClean="0"/>
            </a:br>
            <a:r>
              <a:rPr lang="ru-RU" sz="1400" dirty="0" smtClean="0"/>
              <a:t>Потрогаешь - гладко, откусишь - сладко. </a:t>
            </a:r>
            <a:br>
              <a:rPr lang="ru-RU" sz="1400" dirty="0" smtClean="0"/>
            </a:br>
            <a:r>
              <a:rPr lang="ru-RU" sz="1400" dirty="0" smtClean="0"/>
              <a:t>(Яблоко)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8. </a:t>
            </a:r>
            <a:r>
              <a:rPr lang="ru-RU" sz="1400" dirty="0" smtClean="0">
                <a:solidFill>
                  <a:srgbClr val="00B050"/>
                </a:solidFill>
              </a:rPr>
              <a:t>Осень в сад к нам пришла,</a:t>
            </a:r>
            <a:br>
              <a:rPr lang="ru-RU" sz="1400" dirty="0" smtClean="0">
                <a:solidFill>
                  <a:srgbClr val="00B050"/>
                </a:solidFill>
              </a:rPr>
            </a:br>
            <a:r>
              <a:rPr lang="ru-RU" sz="1400" dirty="0" smtClean="0">
                <a:solidFill>
                  <a:srgbClr val="00B050"/>
                </a:solidFill>
              </a:rPr>
              <a:t>Красный факел зажгла,</a:t>
            </a:r>
            <a:br>
              <a:rPr lang="ru-RU" sz="1400" dirty="0" smtClean="0">
                <a:solidFill>
                  <a:srgbClr val="00B050"/>
                </a:solidFill>
              </a:rPr>
            </a:br>
            <a:r>
              <a:rPr lang="ru-RU" sz="1400" dirty="0" smtClean="0">
                <a:solidFill>
                  <a:srgbClr val="00B050"/>
                </a:solidFill>
              </a:rPr>
              <a:t>Здесь дрозды, скворцы снуют,</a:t>
            </a:r>
            <a:br>
              <a:rPr lang="ru-RU" sz="1400" dirty="0" smtClean="0">
                <a:solidFill>
                  <a:srgbClr val="00B050"/>
                </a:solidFill>
              </a:rPr>
            </a:br>
            <a:r>
              <a:rPr lang="ru-RU" sz="1400" dirty="0" smtClean="0">
                <a:solidFill>
                  <a:srgbClr val="00B050"/>
                </a:solidFill>
              </a:rPr>
              <a:t>И, галдя, его клюют</a:t>
            </a:r>
            <a:r>
              <a:rPr lang="ru-RU" sz="1400" dirty="0" smtClean="0"/>
              <a:t>. </a:t>
            </a:r>
            <a:br>
              <a:rPr lang="ru-RU" sz="1400" dirty="0" smtClean="0"/>
            </a:br>
            <a:r>
              <a:rPr lang="ru-RU" sz="1400" dirty="0" smtClean="0"/>
              <a:t>(Рябина)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9. Что за плод - шкатулочка с секретом!</a:t>
            </a:r>
            <a:br>
              <a:rPr lang="ru-RU" sz="1400" dirty="0" smtClean="0"/>
            </a:br>
            <a:r>
              <a:rPr lang="ru-RU" sz="1400" dirty="0" smtClean="0"/>
              <a:t>Семена - стекляшки на вид,</a:t>
            </a:r>
            <a:br>
              <a:rPr lang="ru-RU" sz="1400" dirty="0" smtClean="0"/>
            </a:br>
            <a:r>
              <a:rPr lang="ru-RU" sz="1400" dirty="0" smtClean="0"/>
              <a:t>все прозрачные, все </a:t>
            </a:r>
            <a:r>
              <a:rPr lang="ru-RU" sz="1400" dirty="0" err="1" smtClean="0"/>
              <a:t>розового</a:t>
            </a:r>
            <a:r>
              <a:rPr lang="ru-RU" sz="1400" dirty="0" smtClean="0"/>
              <a:t> цвета, </a:t>
            </a:r>
            <a:br>
              <a:rPr lang="ru-RU" sz="1400" dirty="0" smtClean="0"/>
            </a:br>
            <a:r>
              <a:rPr lang="ru-RU" sz="1400" dirty="0" smtClean="0"/>
              <a:t>потрясешь, как странно, не звенит.</a:t>
            </a:r>
            <a:br>
              <a:rPr lang="ru-RU" sz="1400" dirty="0" smtClean="0"/>
            </a:br>
            <a:r>
              <a:rPr lang="ru-RU" sz="1400" dirty="0" smtClean="0"/>
              <a:t>(Гранат)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200" dirty="0" smtClean="0">
                <a:latin typeface="+mn-lt"/>
              </a:rPr>
              <a:t>Отгадал ты молодец! </a:t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>Получи теперь ответ</a:t>
            </a:r>
            <a:endParaRPr lang="ru-RU" sz="3200" dirty="0">
              <a:latin typeface="+mn-lt"/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340768"/>
            <a:ext cx="201203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 descr="C:\Users\увеак6н\AppData\Local\Microsoft\Windows\Temporary Internet Files\Content.IE5\RDO61S4M\MC90043689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492896"/>
            <a:ext cx="1714500" cy="1714500"/>
          </a:xfrm>
          <a:prstGeom prst="rect">
            <a:avLst/>
          </a:prstGeom>
          <a:noFill/>
        </p:spPr>
      </p:pic>
      <p:pic>
        <p:nvPicPr>
          <p:cNvPr id="7" name="Picture 2" descr="C:\Users\увеак6н\AppData\Local\Microsoft\Windows\Temporary Internet Files\Low\Content.IE5\7J8QBHGS\MC900436901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797152"/>
            <a:ext cx="1714500" cy="171450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3933056"/>
            <a:ext cx="1507976" cy="1451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3356992"/>
            <a:ext cx="1378372" cy="132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 descr="C:\Users\увеак6н\AppData\Local\Microsoft\Windows\Temporary Internet Files\Content.IE5\71KZ5VJG\MC900436894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2348880"/>
            <a:ext cx="1714500" cy="1714500"/>
          </a:xfrm>
          <a:prstGeom prst="rect">
            <a:avLst/>
          </a:prstGeom>
          <a:noFill/>
        </p:spPr>
      </p:pic>
      <p:pic>
        <p:nvPicPr>
          <p:cNvPr id="11" name="Picture 2" descr="C:\Users\увеак6н\AppData\Local\Microsoft\Windows\Temporary Internet Files\Content.IE5\B1B3J5XV\MC900436903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92280" y="1196752"/>
            <a:ext cx="1426468" cy="1426468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88024" y="4797152"/>
            <a:ext cx="3322712" cy="1869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Отгадай – </a:t>
            </a:r>
            <a:r>
              <a:rPr lang="ru-RU" dirty="0" err="1" smtClean="0"/>
              <a:t>ка</a:t>
            </a:r>
            <a:r>
              <a:rPr lang="ru-RU" dirty="0" smtClean="0"/>
              <a:t> поскорей!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1. И красна, и кисла 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На болоте росла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2800" dirty="0" smtClean="0"/>
              <a:t>(Клюква)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2. Две сестры летом зелены, </a:t>
            </a:r>
            <a:br>
              <a:rPr lang="ru-RU" sz="2800" dirty="0" smtClean="0"/>
            </a:br>
            <a:r>
              <a:rPr lang="ru-RU" sz="2800" dirty="0" smtClean="0"/>
              <a:t>К осени одна краснеет, другая чернеет.</a:t>
            </a:r>
            <a:br>
              <a:rPr lang="ru-RU" sz="2800" dirty="0" smtClean="0"/>
            </a:br>
            <a:r>
              <a:rPr lang="ru-RU" sz="2800" dirty="0" smtClean="0"/>
              <a:t>(Смородина)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rgbClr val="0070C0"/>
                </a:solidFill>
              </a:rPr>
              <a:t>3.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0070C0"/>
                </a:solidFill>
              </a:rPr>
              <a:t>Отгадать не очень просто -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Вот такой я фруктик знаю -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Речь идет не о кокосе,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Не о груше, не о сливе, -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Птица есть еще такая,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Называют так же –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(Киви)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2800" dirty="0" smtClean="0"/>
              <a:t>     4.Бусы красные висят</a:t>
            </a:r>
            <a:br>
              <a:rPr lang="ru-RU" sz="2800" dirty="0" smtClean="0"/>
            </a:br>
            <a:r>
              <a:rPr lang="ru-RU" sz="2800" dirty="0" smtClean="0"/>
              <a:t>Из кустов на нас глядят,</a:t>
            </a:r>
            <a:br>
              <a:rPr lang="ru-RU" sz="2800" dirty="0" smtClean="0"/>
            </a:br>
            <a:r>
              <a:rPr lang="ru-RU" sz="2800" dirty="0" smtClean="0"/>
              <a:t>Очень любят бусы эти </a:t>
            </a:r>
            <a:br>
              <a:rPr lang="ru-RU" sz="2800" dirty="0" smtClean="0"/>
            </a:br>
            <a:r>
              <a:rPr lang="ru-RU" sz="2800" dirty="0" smtClean="0"/>
              <a:t>Дети, птицы и медведи.</a:t>
            </a:r>
            <a:br>
              <a:rPr lang="ru-RU" sz="2800" dirty="0" smtClean="0"/>
            </a:br>
            <a:r>
              <a:rPr lang="ru-RU" sz="2800" dirty="0" smtClean="0"/>
              <a:t>(Малина)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5. </a:t>
            </a:r>
            <a:r>
              <a:rPr lang="ru-RU" sz="2800" dirty="0" smtClean="0">
                <a:solidFill>
                  <a:srgbClr val="0070C0"/>
                </a:solidFill>
              </a:rPr>
              <a:t>Вкус у ягоды хорош,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Но сорви её поди-ка: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Куст в колючках, будто ёж -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Вот и назван?..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/>
              <a:t>(Ежевика)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6. Низок, да колюч, </a:t>
            </a:r>
            <a:br>
              <a:rPr lang="ru-RU" sz="2800" dirty="0" smtClean="0"/>
            </a:br>
            <a:r>
              <a:rPr lang="ru-RU" sz="2800" dirty="0" smtClean="0"/>
              <a:t>Сладок да пахуч,</a:t>
            </a:r>
            <a:br>
              <a:rPr lang="ru-RU" sz="2800" dirty="0" smtClean="0"/>
            </a:br>
            <a:r>
              <a:rPr lang="ru-RU" sz="2800" dirty="0" smtClean="0"/>
              <a:t>Ягоды сорвешь - всю руку обдерешь.</a:t>
            </a:r>
            <a:br>
              <a:rPr lang="ru-RU" sz="2800" dirty="0" smtClean="0"/>
            </a:br>
            <a:r>
              <a:rPr lang="ru-RU" sz="2800" dirty="0" smtClean="0"/>
              <a:t>(Крыжовник)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  <a:p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+mn-lt"/>
              </a:rPr>
              <a:t>Отгадал ты молодец!</a:t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>Получи теперь ответ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1545952" cy="206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789040"/>
            <a:ext cx="2289448" cy="150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C:\Users\увеак6н\AppData\Local\Microsoft\Windows\Temporary Internet Files\Low\Content.IE5\39JBCUQD\MC900436897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437112"/>
            <a:ext cx="1714500" cy="171450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1484784"/>
            <a:ext cx="3384376" cy="190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22046" y="3212976"/>
            <a:ext cx="2621954" cy="1801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4941168"/>
            <a:ext cx="3033016" cy="1705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Польза фруктов и ягод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482952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endParaRPr lang="ru-RU" b="1" dirty="0" smtClean="0"/>
          </a:p>
          <a:p>
            <a:pPr algn="just"/>
            <a:r>
              <a:rPr lang="ru-RU" sz="6400" dirty="0" smtClean="0"/>
              <a:t>Все знают, что </a:t>
            </a:r>
            <a:r>
              <a:rPr lang="ru-RU" sz="6400" b="1" dirty="0" smtClean="0"/>
              <a:t>фрукты и ягоды полезны для организма</a:t>
            </a:r>
            <a:r>
              <a:rPr lang="ru-RU" sz="6400" dirty="0" smtClean="0"/>
              <a:t>. Они на 70% состоят из воды и содержат много полезных витаминов и минералов, а </a:t>
            </a:r>
            <a:r>
              <a:rPr lang="ru-RU" sz="6400" dirty="0" smtClean="0"/>
              <a:t>также фруктозу</a:t>
            </a:r>
            <a:r>
              <a:rPr lang="ru-RU" sz="6400" dirty="0" smtClean="0"/>
              <a:t>.</a:t>
            </a:r>
            <a:br>
              <a:rPr lang="ru-RU" sz="6400" dirty="0" smtClean="0"/>
            </a:br>
            <a:r>
              <a:rPr lang="ru-RU" sz="6400" dirty="0" smtClean="0"/>
              <a:t>Фруктоза усваивается медленнее, а исчезает из крови быстрее чем глюкоза. Польза фруктозы еще и в том, что она не способствует образованию жира. Фрукты и ягоды укрепляют иммунитет, препятствуют старению организма.</a:t>
            </a:r>
            <a:br>
              <a:rPr lang="ru-RU" sz="6400" dirty="0" smtClean="0"/>
            </a:br>
            <a:r>
              <a:rPr lang="ru-RU" sz="6400" dirty="0" smtClean="0"/>
              <a:t>Чтобы </a:t>
            </a:r>
            <a:r>
              <a:rPr lang="ru-RU" sz="6400" i="1" dirty="0" smtClean="0"/>
              <a:t>сохранить максимум полезных веществ </a:t>
            </a:r>
            <a:r>
              <a:rPr lang="ru-RU" sz="6400" dirty="0" smtClean="0"/>
              <a:t>делайте заготовки с минимальным количеством обработки.</a:t>
            </a:r>
            <a:br>
              <a:rPr lang="ru-RU" sz="6400" dirty="0" smtClean="0"/>
            </a:br>
            <a:r>
              <a:rPr lang="ru-RU" sz="6400" dirty="0" smtClean="0"/>
              <a:t>Очень полезны протертые ягоды - минимум обработки сохранит не только все ценные вещества, но и вкус и запах. Зимой достав из холодильника баночку ягод, вы на миг окунетесь в аромат лета.</a:t>
            </a:r>
            <a:br>
              <a:rPr lang="ru-RU" sz="6400" dirty="0" smtClean="0"/>
            </a:br>
            <a:r>
              <a:rPr lang="ru-RU" sz="6400" dirty="0" smtClean="0"/>
              <a:t>Сушка и заморозка - экономные заготовки. Для сушки подойдут сахаристые сорта, а для заморозки самые отборные. при этом способе обработки сохраняется до 98% полезных веществ. Замороженные ягоды и фрукты почти не теряют полезных </a:t>
            </a:r>
            <a:r>
              <a:rPr lang="ru-RU" sz="6400" dirty="0" smtClean="0"/>
              <a:t>свойств.</a:t>
            </a:r>
            <a:r>
              <a:rPr lang="ru-RU" sz="6400" dirty="0" smtClean="0"/>
              <a:t/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325" y="1988840"/>
            <a:ext cx="2530475" cy="345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Познакомиться с видами фруктов</a:t>
            </a:r>
          </a:p>
          <a:p>
            <a:r>
              <a:rPr lang="ru-RU" dirty="0" smtClean="0"/>
              <a:t>2. Познакомиться с видами ягод</a:t>
            </a:r>
          </a:p>
          <a:p>
            <a:r>
              <a:rPr lang="ru-RU" dirty="0" smtClean="0"/>
              <a:t>3. Узнать какую пользу приносят фрукты и ягоды</a:t>
            </a:r>
          </a:p>
          <a:p>
            <a:r>
              <a:rPr lang="ru-RU" dirty="0" smtClean="0"/>
              <a:t>4. Закрепить умение отгадывать загадки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 Виды фруктов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Абрикос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Так бывает каждый год:</a:t>
            </a:r>
            <a:br>
              <a:rPr lang="ru-RU" sz="1400" dirty="0" smtClean="0"/>
            </a:br>
            <a:r>
              <a:rPr lang="ru-RU" sz="1400" dirty="0" smtClean="0"/>
              <a:t>Весною ранней он цветёт,</a:t>
            </a:r>
            <a:br>
              <a:rPr lang="ru-RU" sz="1400" dirty="0" smtClean="0"/>
            </a:br>
            <a:r>
              <a:rPr lang="ru-RU" sz="1400" dirty="0" smtClean="0"/>
              <a:t>И будто солнышка привет,</a:t>
            </a:r>
            <a:br>
              <a:rPr lang="ru-RU" sz="1400" dirty="0" smtClean="0"/>
            </a:br>
            <a:r>
              <a:rPr lang="ru-RU" sz="1400" dirty="0" smtClean="0"/>
              <a:t>Его душистый нежный цвет.</a:t>
            </a:r>
            <a:br>
              <a:rPr lang="ru-RU" sz="1400" dirty="0" smtClean="0"/>
            </a:br>
            <a:r>
              <a:rPr lang="ru-RU" sz="1400" dirty="0" smtClean="0"/>
              <a:t>Ароматен он, пригож</a:t>
            </a:r>
            <a:br>
              <a:rPr lang="ru-RU" sz="1400" dirty="0" smtClean="0"/>
            </a:br>
            <a:r>
              <a:rPr lang="ru-RU" sz="1400" dirty="0" smtClean="0"/>
              <a:t>И на солнышко похож.</a:t>
            </a:r>
            <a:br>
              <a:rPr lang="ru-RU" sz="1400" dirty="0" smtClean="0"/>
            </a:br>
            <a:r>
              <a:rPr lang="ru-RU" sz="1400" dirty="0" smtClean="0"/>
              <a:t>Привлекает пчёл и ос</a:t>
            </a:r>
            <a:br>
              <a:rPr lang="ru-RU" sz="1400" dirty="0" smtClean="0"/>
            </a:br>
            <a:r>
              <a:rPr lang="ru-RU" sz="1400" dirty="0" smtClean="0"/>
              <a:t>Мой любимый абрикос. </a:t>
            </a:r>
          </a:p>
          <a:p>
            <a:r>
              <a:rPr lang="ru-RU" sz="1400" dirty="0" smtClean="0"/>
              <a:t> </a:t>
            </a:r>
          </a:p>
          <a:p>
            <a:r>
              <a:rPr lang="ru-RU" sz="1400" b="1" dirty="0" smtClean="0">
                <a:solidFill>
                  <a:srgbClr val="FF0000"/>
                </a:solidFill>
              </a:rPr>
              <a:t>Авокадо</a:t>
            </a:r>
            <a:r>
              <a:rPr lang="ru-RU" sz="1400" dirty="0" smtClean="0">
                <a:solidFill>
                  <a:srgbClr val="FF0000"/>
                </a:solidFill>
              </a:rPr>
              <a:t>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Мама говорит, что надо</a:t>
            </a:r>
            <a:br>
              <a:rPr lang="ru-RU" sz="1400" dirty="0" smtClean="0"/>
            </a:br>
            <a:r>
              <a:rPr lang="ru-RU" sz="1400" dirty="0" smtClean="0"/>
              <a:t>Деткам кушать авокадо.</a:t>
            </a:r>
            <a:br>
              <a:rPr lang="ru-RU" sz="1400" dirty="0" smtClean="0"/>
            </a:br>
            <a:r>
              <a:rPr lang="ru-RU" sz="1400" dirty="0" smtClean="0"/>
              <a:t>Авокадо с кашей ел</a:t>
            </a:r>
            <a:br>
              <a:rPr lang="ru-RU" sz="1400" dirty="0" smtClean="0"/>
            </a:br>
            <a:r>
              <a:rPr lang="ru-RU" sz="1400" dirty="0" smtClean="0"/>
              <a:t>И немножко повзрослел.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 smtClean="0"/>
          </a:p>
        </p:txBody>
      </p:sp>
      <p:pic>
        <p:nvPicPr>
          <p:cNvPr id="2052" name="Picture 4" descr="C:\Users\увеак6н\AppData\Local\Microsoft\Windows\Temporary Internet Files\Content.IE5\S9Z6WQ7M\MC90019340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74822"/>
            <a:ext cx="3312368" cy="2202250"/>
          </a:xfrm>
          <a:prstGeom prst="rect">
            <a:avLst/>
          </a:prstGeom>
          <a:noFill/>
        </p:spPr>
      </p:pic>
      <p:pic>
        <p:nvPicPr>
          <p:cNvPr id="2054" name="Picture 6" descr="C:\Users\увеак6н\AppData\Local\Microsoft\Windows\Temporary Internet Files\Content.IE5\S9Z6WQ7M\MC90043690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293096"/>
            <a:ext cx="1872208" cy="13544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 smtClean="0">
                <a:solidFill>
                  <a:srgbClr val="FF0000"/>
                </a:solidFill>
              </a:rPr>
              <a:t>Ананас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У меня колючий бок, </a:t>
            </a:r>
            <a:br>
              <a:rPr lang="ru-RU" sz="1400" dirty="0" smtClean="0"/>
            </a:br>
            <a:r>
              <a:rPr lang="ru-RU" sz="1400" dirty="0" smtClean="0"/>
              <a:t>На макушке – хохолок. </a:t>
            </a:r>
            <a:br>
              <a:rPr lang="ru-RU" sz="1400" dirty="0" smtClean="0"/>
            </a:br>
            <a:r>
              <a:rPr lang="ru-RU" sz="1400" dirty="0" smtClean="0"/>
              <a:t>Замечательный на вкус, </a:t>
            </a:r>
            <a:br>
              <a:rPr lang="ru-RU" sz="1400" dirty="0" smtClean="0"/>
            </a:br>
            <a:r>
              <a:rPr lang="ru-RU" sz="1400" dirty="0" smtClean="0"/>
              <a:t>Ананасом я зовусь.</a:t>
            </a:r>
          </a:p>
          <a:p>
            <a:endParaRPr lang="ru-RU" sz="1400" dirty="0" smtClean="0"/>
          </a:p>
          <a:p>
            <a:r>
              <a:rPr lang="ru-RU" sz="1400" b="1" dirty="0" smtClean="0"/>
              <a:t> </a:t>
            </a:r>
            <a:r>
              <a:rPr lang="ru-RU" sz="1400" b="1" dirty="0" smtClean="0">
                <a:solidFill>
                  <a:srgbClr val="FF0000"/>
                </a:solidFill>
              </a:rPr>
              <a:t>Апельсин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Я — пузатый апельсин,</a:t>
            </a:r>
            <a:br>
              <a:rPr lang="ru-RU" sz="1400" dirty="0" smtClean="0"/>
            </a:br>
            <a:r>
              <a:rPr lang="ru-RU" sz="1400" dirty="0" smtClean="0"/>
              <a:t>Доставлю радость и один!</a:t>
            </a:r>
            <a:br>
              <a:rPr lang="ru-RU" sz="1400" dirty="0" smtClean="0"/>
            </a:br>
            <a:r>
              <a:rPr lang="ru-RU" sz="1400" dirty="0" smtClean="0"/>
              <a:t>Как откусишь ты разок,</a:t>
            </a:r>
            <a:br>
              <a:rPr lang="ru-RU" sz="1400" dirty="0" smtClean="0"/>
            </a:br>
            <a:r>
              <a:rPr lang="ru-RU" sz="1400" dirty="0" smtClean="0"/>
              <a:t>То как будто на часок</a:t>
            </a:r>
            <a:br>
              <a:rPr lang="ru-RU" sz="1400" dirty="0" smtClean="0"/>
            </a:br>
            <a:r>
              <a:rPr lang="ru-RU" sz="1400" dirty="0" smtClean="0"/>
              <a:t>Попадешь и вкусишь рай!</a:t>
            </a:r>
            <a:br>
              <a:rPr lang="ru-RU" sz="1400" dirty="0" smtClean="0"/>
            </a:br>
            <a:r>
              <a:rPr lang="ru-RU" sz="1400" dirty="0" smtClean="0"/>
              <a:t>Всегда меня ты выбирай,</a:t>
            </a:r>
            <a:br>
              <a:rPr lang="ru-RU" sz="1400" dirty="0" smtClean="0"/>
            </a:br>
            <a:r>
              <a:rPr lang="ru-RU" sz="1400" dirty="0" smtClean="0"/>
              <a:t>Жажду мною утоли</a:t>
            </a:r>
            <a:br>
              <a:rPr lang="ru-RU" sz="1400" dirty="0" smtClean="0"/>
            </a:br>
            <a:r>
              <a:rPr lang="ru-RU" sz="1400" dirty="0" smtClean="0"/>
              <a:t>И меня благодари.</a:t>
            </a:r>
            <a:br>
              <a:rPr lang="ru-RU" sz="1400" dirty="0" smtClean="0"/>
            </a:br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3074" name="Picture 2" descr="C:\Users\увеак6н\AppData\Local\Microsoft\Windows\Temporary Internet Files\Content.IE5\71KZ5VJG\MC90043690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060848"/>
            <a:ext cx="1714500" cy="1714500"/>
          </a:xfrm>
          <a:prstGeom prst="rect">
            <a:avLst/>
          </a:prstGeom>
          <a:noFill/>
        </p:spPr>
      </p:pic>
      <p:pic>
        <p:nvPicPr>
          <p:cNvPr id="3078" name="Picture 6" descr="C:\Users\увеак6н\AppData\Local\Microsoft\Windows\Temporary Internet Files\Content.IE5\71KZ5VJG\MC90043689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933056"/>
            <a:ext cx="171450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b="1" dirty="0" smtClean="0">
                <a:solidFill>
                  <a:srgbClr val="FF0000"/>
                </a:solidFill>
              </a:rPr>
              <a:t>Арбуз</a:t>
            </a: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>Круглый я и гладкий, </a:t>
            </a:r>
            <a:br>
              <a:rPr lang="ru-RU" sz="5600" dirty="0" smtClean="0"/>
            </a:br>
            <a:r>
              <a:rPr lang="ru-RU" sz="5600" dirty="0" smtClean="0"/>
              <a:t>Большой, тяжелый, сладкий. </a:t>
            </a:r>
            <a:br>
              <a:rPr lang="ru-RU" sz="5600" dirty="0" smtClean="0"/>
            </a:br>
            <a:r>
              <a:rPr lang="ru-RU" sz="5600" dirty="0" smtClean="0"/>
              <a:t>Мякоть моя красная – </a:t>
            </a:r>
            <a:br>
              <a:rPr lang="ru-RU" sz="5600" dirty="0" smtClean="0"/>
            </a:br>
            <a:r>
              <a:rPr lang="ru-RU" sz="5600" dirty="0" smtClean="0"/>
              <a:t>Снадобье прекрасное. </a:t>
            </a:r>
            <a:br>
              <a:rPr lang="ru-RU" sz="5600" dirty="0" smtClean="0"/>
            </a:br>
            <a:endParaRPr lang="ru-RU" sz="5600" dirty="0" smtClean="0"/>
          </a:p>
          <a:p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b="1" dirty="0" smtClean="0">
                <a:solidFill>
                  <a:srgbClr val="FF0000"/>
                </a:solidFill>
              </a:rPr>
              <a:t>Банан</a:t>
            </a: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>Банан похож на месяц. </a:t>
            </a:r>
            <a:br>
              <a:rPr lang="ru-RU" sz="5600" dirty="0" smtClean="0"/>
            </a:br>
            <a:r>
              <a:rPr lang="ru-RU" sz="5600" dirty="0" smtClean="0"/>
              <a:t>Давай посмотрим вместе:</a:t>
            </a:r>
            <a:br>
              <a:rPr lang="ru-RU" sz="5600" dirty="0" smtClean="0"/>
            </a:br>
            <a:r>
              <a:rPr lang="ru-RU" sz="5600" dirty="0" smtClean="0"/>
              <a:t>И на скобку он похож, </a:t>
            </a:r>
            <a:br>
              <a:rPr lang="ru-RU" sz="5600" dirty="0" smtClean="0"/>
            </a:br>
            <a:r>
              <a:rPr lang="ru-RU" sz="5600" dirty="0" smtClean="0"/>
              <a:t>И на вкус и цвет хорош. </a:t>
            </a:r>
            <a:br>
              <a:rPr lang="ru-RU" sz="5600" dirty="0" smtClean="0"/>
            </a:br>
            <a:r>
              <a:rPr lang="ru-RU" sz="5600" dirty="0" smtClean="0"/>
              <a:t>Любят больше всех бананы, </a:t>
            </a:r>
            <a:br>
              <a:rPr lang="ru-RU" sz="5600" dirty="0" smtClean="0"/>
            </a:br>
            <a:r>
              <a:rPr lang="ru-RU" sz="5600" dirty="0" smtClean="0"/>
              <a:t>Как известно, обезьяны.</a:t>
            </a:r>
            <a:br>
              <a:rPr lang="ru-RU" sz="5600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>Автор: Н. </a:t>
            </a:r>
            <a:r>
              <a:rPr lang="ru-RU" sz="5600" dirty="0" err="1" smtClean="0"/>
              <a:t>Меркушова</a:t>
            </a:r>
            <a:r>
              <a:rPr lang="ru-RU" sz="5600" dirty="0" smtClean="0"/>
              <a:t> </a:t>
            </a:r>
          </a:p>
        </p:txBody>
      </p:sp>
      <p:pic>
        <p:nvPicPr>
          <p:cNvPr id="4098" name="Picture 2" descr="C:\Users\увеак6н\AppData\Local\Microsoft\Windows\Temporary Internet Files\Content.IE5\B1B3J5XV\MC900436903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88840"/>
            <a:ext cx="1714500" cy="1714500"/>
          </a:xfrm>
          <a:prstGeom prst="rect">
            <a:avLst/>
          </a:prstGeom>
          <a:noFill/>
        </p:spPr>
      </p:pic>
      <p:pic>
        <p:nvPicPr>
          <p:cNvPr id="4099" name="Picture 3" descr="C:\Users\увеак6н\AppData\Local\Microsoft\Windows\Temporary Internet Files\Content.IE5\S9Z6WQ7M\MC90043461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573016"/>
            <a:ext cx="1466850" cy="1797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Брусника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У брусники вкус особый:</a:t>
            </a:r>
            <a:br>
              <a:rPr lang="ru-RU" sz="1400" dirty="0" smtClean="0"/>
            </a:br>
            <a:r>
              <a:rPr lang="ru-RU" sz="1400" dirty="0" smtClean="0"/>
              <a:t>То ли кислый, то ли нет.</a:t>
            </a:r>
            <a:br>
              <a:rPr lang="ru-RU" sz="1400" dirty="0" smtClean="0"/>
            </a:br>
            <a:r>
              <a:rPr lang="ru-RU" sz="1400" dirty="0" smtClean="0"/>
              <a:t>Сколько ты ее ни пробуй,</a:t>
            </a:r>
            <a:br>
              <a:rPr lang="ru-RU" sz="1400" dirty="0" smtClean="0"/>
            </a:br>
            <a:r>
              <a:rPr lang="ru-RU" sz="1400" dirty="0" smtClean="0"/>
              <a:t>Не найдешь на то ответ.</a:t>
            </a:r>
            <a:br>
              <a:rPr lang="ru-RU" sz="1400" dirty="0" smtClean="0"/>
            </a:br>
            <a:r>
              <a:rPr lang="ru-RU" sz="1400" dirty="0" smtClean="0"/>
              <a:t>А зеленые листочки</a:t>
            </a:r>
            <a:br>
              <a:rPr lang="ru-RU" sz="1400" dirty="0" smtClean="0"/>
            </a:br>
            <a:r>
              <a:rPr lang="ru-RU" sz="1400" dirty="0" smtClean="0"/>
              <a:t>Не желтеют и зимой.</a:t>
            </a:r>
            <a:br>
              <a:rPr lang="ru-RU" sz="1400" dirty="0" smtClean="0"/>
            </a:br>
            <a:r>
              <a:rPr lang="ru-RU" sz="1400" dirty="0" smtClean="0"/>
              <a:t>Приносили мы из леса</a:t>
            </a:r>
            <a:br>
              <a:rPr lang="ru-RU" sz="1400" dirty="0" smtClean="0"/>
            </a:br>
            <a:r>
              <a:rPr lang="ru-RU" sz="1400" dirty="0" smtClean="0"/>
              <a:t>Эту ягоду домой.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 smtClean="0">
                <a:solidFill>
                  <a:srgbClr val="FF0000"/>
                </a:solidFill>
              </a:rPr>
              <a:t>Вишня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Как о вишенке-малышке</a:t>
            </a:r>
            <a:br>
              <a:rPr lang="ru-RU" sz="1400" dirty="0" smtClean="0"/>
            </a:br>
            <a:r>
              <a:rPr lang="ru-RU" sz="1400" dirty="0" smtClean="0"/>
              <a:t>Знают все не понаслышке.</a:t>
            </a:r>
            <a:br>
              <a:rPr lang="ru-RU" sz="1400" dirty="0" smtClean="0"/>
            </a:br>
            <a:r>
              <a:rPr lang="ru-RU" sz="1400" dirty="0" smtClean="0"/>
              <a:t>Любят ягоду такую</a:t>
            </a:r>
            <a:br>
              <a:rPr lang="ru-RU" sz="1400" dirty="0" smtClean="0"/>
            </a:br>
            <a:r>
              <a:rPr lang="ru-RU" sz="1400" dirty="0" smtClean="0"/>
              <a:t>И девчонки, и мальчишки.</a:t>
            </a:r>
            <a:br>
              <a:rPr lang="ru-RU" sz="1400" dirty="0" smtClean="0"/>
            </a:br>
            <a:r>
              <a:rPr lang="ru-RU" sz="1400" dirty="0" smtClean="0"/>
              <a:t>Станешь вишню собирать,</a:t>
            </a:r>
            <a:br>
              <a:rPr lang="ru-RU" sz="1400" dirty="0" smtClean="0"/>
            </a:br>
            <a:r>
              <a:rPr lang="ru-RU" sz="1400" dirty="0" smtClean="0"/>
              <a:t>Вишней короб наполнять,</a:t>
            </a:r>
            <a:br>
              <a:rPr lang="ru-RU" sz="1400" dirty="0" smtClean="0"/>
            </a:br>
            <a:r>
              <a:rPr lang="ru-RU" sz="1400" dirty="0" smtClean="0"/>
              <a:t>И ладошки будут тоже</a:t>
            </a:r>
            <a:br>
              <a:rPr lang="ru-RU" sz="1400" dirty="0" smtClean="0"/>
            </a:br>
            <a:r>
              <a:rPr lang="ru-RU" sz="1400" dirty="0" smtClean="0"/>
              <a:t>Вишни цвет напоминать.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Автор: А. </a:t>
            </a:r>
            <a:r>
              <a:rPr lang="ru-RU" sz="1400" dirty="0" err="1" smtClean="0"/>
              <a:t>Богдарин</a:t>
            </a:r>
            <a:r>
              <a:rPr lang="ru-RU" sz="1400" dirty="0" smtClean="0"/>
              <a:t> </a:t>
            </a:r>
          </a:p>
          <a:p>
            <a:endParaRPr lang="ru-RU" sz="1400" dirty="0"/>
          </a:p>
        </p:txBody>
      </p:sp>
      <p:pic>
        <p:nvPicPr>
          <p:cNvPr id="5122" name="Picture 2" descr="C:\Users\увеак6н\AppData\Local\Microsoft\Windows\Temporary Internet Files\Content.IE5\S9Z6WQ7M\MC90019354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3"/>
            <a:ext cx="3888432" cy="2520280"/>
          </a:xfrm>
          <a:prstGeom prst="rect">
            <a:avLst/>
          </a:prstGeom>
          <a:noFill/>
        </p:spPr>
      </p:pic>
      <p:pic>
        <p:nvPicPr>
          <p:cNvPr id="5123" name="Picture 3" descr="C:\Users\увеак6н\AppData\Local\Microsoft\Windows\Temporary Internet Files\Content.IE5\RDO61S4M\MC90043689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365104"/>
            <a:ext cx="171450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32500" lnSpcReduction="20000"/>
          </a:bodyPr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00141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5600" b="1" dirty="0" smtClean="0">
                <a:solidFill>
                  <a:srgbClr val="FF0000"/>
                </a:solidFill>
              </a:rPr>
              <a:t>Виноград</a:t>
            </a: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>В огороде винограду</a:t>
            </a:r>
            <a:br>
              <a:rPr lang="ru-RU" sz="5600" dirty="0" smtClean="0"/>
            </a:br>
            <a:r>
              <a:rPr lang="ru-RU" sz="5600" dirty="0" smtClean="0"/>
              <a:t>Для плетенья нет преграды,</a:t>
            </a:r>
            <a:br>
              <a:rPr lang="ru-RU" sz="5600" dirty="0" smtClean="0"/>
            </a:br>
            <a:r>
              <a:rPr lang="ru-RU" sz="5600" dirty="0" smtClean="0"/>
              <a:t>От стены к забору плети</a:t>
            </a:r>
            <a:br>
              <a:rPr lang="ru-RU" sz="5600" dirty="0" smtClean="0"/>
            </a:br>
            <a:r>
              <a:rPr lang="ru-RU" sz="5600" dirty="0" smtClean="0"/>
              <a:t>Тянет, думал, не заметим</a:t>
            </a:r>
            <a:br>
              <a:rPr lang="ru-RU" sz="5600" dirty="0" smtClean="0"/>
            </a:br>
            <a:r>
              <a:rPr lang="ru-RU" sz="5600" dirty="0" smtClean="0"/>
              <a:t>Ягод изумрудных гроздья.</a:t>
            </a:r>
            <a:br>
              <a:rPr lang="ru-RU" sz="5600" dirty="0" smtClean="0"/>
            </a:br>
            <a:r>
              <a:rPr lang="ru-RU" sz="5600" dirty="0" smtClean="0"/>
              <a:t>Приходите, ждем всех в гости!</a:t>
            </a:r>
            <a:br>
              <a:rPr lang="ru-RU" sz="5600" dirty="0" smtClean="0"/>
            </a:br>
            <a:endParaRPr lang="ru-RU" sz="5600" dirty="0" smtClean="0"/>
          </a:p>
          <a:p>
            <a:r>
              <a:rPr lang="ru-RU" sz="5600" b="1" dirty="0" smtClean="0">
                <a:solidFill>
                  <a:srgbClr val="FF0000"/>
                </a:solidFill>
              </a:rPr>
              <a:t>Голубика</a:t>
            </a:r>
            <a:r>
              <a:rPr lang="ru-RU" sz="5600" dirty="0" smtClean="0"/>
              <a:t> </a:t>
            </a:r>
            <a:br>
              <a:rPr lang="ru-RU" sz="5600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>Под листиком на каждой ветке</a:t>
            </a:r>
            <a:br>
              <a:rPr lang="ru-RU" sz="5600" dirty="0" smtClean="0"/>
            </a:br>
            <a:r>
              <a:rPr lang="ru-RU" sz="5600" dirty="0" smtClean="0"/>
              <a:t>Сидят маленькие детки.</a:t>
            </a:r>
            <a:br>
              <a:rPr lang="ru-RU" sz="5600" dirty="0" smtClean="0"/>
            </a:br>
            <a:r>
              <a:rPr lang="ru-RU" sz="5600" dirty="0" smtClean="0"/>
              <a:t>Тот, кто деток соберет</a:t>
            </a:r>
            <a:br>
              <a:rPr lang="ru-RU" sz="5600" dirty="0" smtClean="0"/>
            </a:br>
            <a:r>
              <a:rPr lang="ru-RU" sz="5600" dirty="0" smtClean="0"/>
              <a:t>Руки вымажет и рот.</a:t>
            </a:r>
            <a:br>
              <a:rPr lang="ru-RU" sz="5600" dirty="0" smtClean="0"/>
            </a:br>
            <a:r>
              <a:rPr lang="ru-RU" sz="5600" dirty="0" smtClean="0"/>
              <a:t>А попробовав поймет</a:t>
            </a:r>
            <a:br>
              <a:rPr lang="ru-RU" sz="5600" dirty="0" smtClean="0"/>
            </a:br>
            <a:r>
              <a:rPr lang="ru-RU" sz="5600" dirty="0" smtClean="0"/>
              <a:t>Голубика здесь растет.</a:t>
            </a:r>
            <a:br>
              <a:rPr lang="ru-RU" sz="5600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endParaRPr lang="ru-RU" sz="5600" dirty="0" smtClean="0"/>
          </a:p>
          <a:p>
            <a:endParaRPr lang="ru-RU" sz="5600" dirty="0"/>
          </a:p>
        </p:txBody>
      </p:sp>
      <p:pic>
        <p:nvPicPr>
          <p:cNvPr id="6146" name="Picture 2" descr="C:\Users\увеак6н\AppData\Local\Microsoft\Windows\Temporary Internet Files\Content.IE5\S9Z6WQ7M\MP90038787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3168352" cy="2016224"/>
          </a:xfrm>
          <a:prstGeom prst="rect">
            <a:avLst/>
          </a:prstGeom>
          <a:noFill/>
        </p:spPr>
      </p:pic>
      <p:pic>
        <p:nvPicPr>
          <p:cNvPr id="6147" name="Picture 3" descr="C:\Users\увеак6н\AppData\Local\Microsoft\Windows\Temporary Internet Files\Content.IE5\B1B3J5XV\MC90035861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861048"/>
            <a:ext cx="3096344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628800"/>
            <a:ext cx="4038600" cy="489654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r>
              <a:rPr lang="ru-RU" sz="5600" b="1" dirty="0" smtClean="0">
                <a:solidFill>
                  <a:srgbClr val="FF0000"/>
                </a:solidFill>
              </a:rPr>
              <a:t>Гранатовые детки</a:t>
            </a:r>
            <a:r>
              <a:rPr lang="ru-RU" sz="5600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>Гранат под толстой кожурой </a:t>
            </a:r>
            <a:br>
              <a:rPr lang="ru-RU" sz="5600" dirty="0" smtClean="0"/>
            </a:br>
            <a:r>
              <a:rPr lang="ru-RU" sz="5600" dirty="0" smtClean="0"/>
              <a:t>Имеет детский садик свой, </a:t>
            </a:r>
            <a:br>
              <a:rPr lang="ru-RU" sz="5600" dirty="0" smtClean="0"/>
            </a:br>
            <a:r>
              <a:rPr lang="ru-RU" sz="5600" dirty="0" smtClean="0"/>
              <a:t>В нем - полным-полно детей, </a:t>
            </a:r>
            <a:br>
              <a:rPr lang="ru-RU" sz="5600" dirty="0" smtClean="0"/>
            </a:br>
            <a:r>
              <a:rPr lang="ru-RU" sz="5600" dirty="0" smtClean="0"/>
              <a:t>Пересчитайте их скорей! </a:t>
            </a:r>
            <a:br>
              <a:rPr lang="ru-RU" sz="5600" dirty="0" smtClean="0"/>
            </a:br>
            <a:r>
              <a:rPr lang="ru-RU" sz="5600" dirty="0" smtClean="0"/>
              <a:t>Все как один они чудесны, </a:t>
            </a:r>
            <a:br>
              <a:rPr lang="ru-RU" sz="5600" dirty="0" smtClean="0"/>
            </a:br>
            <a:r>
              <a:rPr lang="ru-RU" sz="5600" dirty="0" smtClean="0"/>
              <a:t>Костюмчики у них прелестны, </a:t>
            </a:r>
            <a:br>
              <a:rPr lang="ru-RU" sz="5600" dirty="0" smtClean="0"/>
            </a:br>
            <a:r>
              <a:rPr lang="ru-RU" sz="5600" dirty="0" smtClean="0"/>
              <a:t>В каждом – искорка лучится, </a:t>
            </a:r>
            <a:br>
              <a:rPr lang="ru-RU" sz="5600" dirty="0" smtClean="0"/>
            </a:br>
            <a:r>
              <a:rPr lang="ru-RU" sz="5600" dirty="0" smtClean="0"/>
              <a:t>Сок полезный в них хранится.</a:t>
            </a:r>
            <a:br>
              <a:rPr lang="ru-RU" sz="5600" dirty="0" smtClean="0"/>
            </a:br>
            <a:r>
              <a:rPr lang="ru-RU" sz="5600" dirty="0" smtClean="0"/>
              <a:t> </a:t>
            </a:r>
          </a:p>
          <a:p>
            <a:r>
              <a:rPr lang="ru-RU" sz="5600" b="1" dirty="0" smtClean="0">
                <a:solidFill>
                  <a:srgbClr val="FF0000"/>
                </a:solidFill>
              </a:rPr>
              <a:t>Грейпфрут</a:t>
            </a:r>
            <a:r>
              <a:rPr lang="ru-RU" sz="5600" dirty="0" smtClean="0">
                <a:solidFill>
                  <a:srgbClr val="FF0000"/>
                </a:solidFill>
              </a:rPr>
              <a:t> </a:t>
            </a: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>Знакомьтесь, дети, я грейпфрут, </a:t>
            </a:r>
            <a:br>
              <a:rPr lang="ru-RU" sz="5600" dirty="0" smtClean="0"/>
            </a:br>
            <a:r>
              <a:rPr lang="ru-RU" sz="5600" dirty="0" smtClean="0"/>
              <a:t>Я крупный, сочный, вкусный фрукт. </a:t>
            </a:r>
            <a:br>
              <a:rPr lang="ru-RU" sz="5600" dirty="0" smtClean="0"/>
            </a:br>
            <a:r>
              <a:rPr lang="ru-RU" sz="5600" dirty="0" smtClean="0"/>
              <a:t>Слегка горчу, но не беда, </a:t>
            </a:r>
            <a:br>
              <a:rPr lang="ru-RU" sz="5600" dirty="0" smtClean="0"/>
            </a:br>
            <a:r>
              <a:rPr lang="ru-RU" sz="5600" dirty="0" smtClean="0"/>
              <a:t>Зато я помогу всегда </a:t>
            </a:r>
            <a:br>
              <a:rPr lang="ru-RU" sz="5600" dirty="0" smtClean="0"/>
            </a:br>
            <a:r>
              <a:rPr lang="ru-RU" sz="5600" dirty="0" smtClean="0"/>
              <a:t>Тому, кто хочет похудеть, </a:t>
            </a:r>
            <a:br>
              <a:rPr lang="ru-RU" sz="5600" dirty="0" smtClean="0"/>
            </a:br>
            <a:r>
              <a:rPr lang="ru-RU" sz="5600" dirty="0" smtClean="0"/>
              <a:t>Тому, кто часто стал болеть. </a:t>
            </a:r>
            <a:br>
              <a:rPr lang="ru-RU" sz="5600" dirty="0" smtClean="0"/>
            </a:br>
            <a:r>
              <a:rPr lang="ru-RU" sz="5600" dirty="0" smtClean="0"/>
              <a:t>Я организм омоложу, </a:t>
            </a:r>
            <a:br>
              <a:rPr lang="ru-RU" sz="5600" dirty="0" smtClean="0"/>
            </a:br>
            <a:r>
              <a:rPr lang="ru-RU" sz="5600" dirty="0" smtClean="0"/>
              <a:t>Я людям всей душой служу. </a:t>
            </a:r>
            <a:br>
              <a:rPr lang="ru-RU" sz="5600" dirty="0" smtClean="0"/>
            </a:br>
            <a:endParaRPr lang="ru-RU" sz="5600" dirty="0" smtClean="0"/>
          </a:p>
          <a:p>
            <a:r>
              <a:rPr lang="ru-RU" sz="5600" b="1" dirty="0" smtClean="0">
                <a:solidFill>
                  <a:srgbClr val="FF0000"/>
                </a:solidFill>
              </a:rPr>
              <a:t>Крыжовник</a:t>
            </a:r>
            <a:r>
              <a:rPr lang="ru-RU" sz="5600" dirty="0" smtClean="0"/>
              <a:t> </a:t>
            </a:r>
            <a:br>
              <a:rPr lang="ru-RU" sz="5600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>Этот куст зовут крыжовник,</a:t>
            </a:r>
            <a:br>
              <a:rPr lang="ru-RU" sz="5600" dirty="0" smtClean="0"/>
            </a:br>
            <a:r>
              <a:rPr lang="ru-RU" sz="5600" dirty="0" smtClean="0"/>
              <a:t>Он колючий как чиновник.</a:t>
            </a:r>
            <a:br>
              <a:rPr lang="ru-RU" sz="5600" dirty="0" smtClean="0"/>
            </a:br>
            <a:r>
              <a:rPr lang="ru-RU" sz="5600" dirty="0" smtClean="0"/>
              <a:t>Плод пузат и важен с виду,</a:t>
            </a:r>
            <a:br>
              <a:rPr lang="ru-RU" sz="5600" dirty="0" smtClean="0"/>
            </a:br>
            <a:r>
              <a:rPr lang="ru-RU" sz="5600" dirty="0" smtClean="0"/>
              <a:t>Куст не даст плоды в обиду!</a:t>
            </a:r>
            <a:br>
              <a:rPr lang="ru-RU" sz="5600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endParaRPr lang="ru-RU" sz="5600" dirty="0" smtClean="0"/>
          </a:p>
          <a:p>
            <a:endParaRPr lang="ru-RU" sz="56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3322712" cy="1869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 descr="C:\Users\увеак6н\AppData\Local\Microsoft\Windows\Temporary Internet Files\Low\Content.IE5\UFHG8DTG\MC90043691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429000"/>
            <a:ext cx="1714500" cy="1714500"/>
          </a:xfrm>
          <a:prstGeom prst="rect">
            <a:avLst/>
          </a:prstGeom>
          <a:noFill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5157192"/>
            <a:ext cx="2664297" cy="151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362</TotalTime>
  <Words>157</Words>
  <Application>Microsoft Office PowerPoint</Application>
  <PresentationFormat>Экран (4:3)</PresentationFormat>
  <Paragraphs>77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Апекс</vt:lpstr>
      <vt:lpstr>Проект «Летний сад»</vt:lpstr>
      <vt:lpstr>План </vt:lpstr>
      <vt:lpstr>Цель проекта:</vt:lpstr>
      <vt:lpstr>1. Виды фруктов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Поскорей – ка отгадай!</vt:lpstr>
      <vt:lpstr>Отгадал ты молодец!  Получи теперь ответ</vt:lpstr>
      <vt:lpstr>Отгадай – ка поскорей!</vt:lpstr>
      <vt:lpstr>Отгадал ты молодец! Получи теперь ответ.</vt:lpstr>
      <vt:lpstr>Польза фруктов и ягод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</dc:title>
  <dc:creator>увеак6н</dc:creator>
  <cp:lastModifiedBy>увеак6н</cp:lastModifiedBy>
  <cp:revision>38</cp:revision>
  <dcterms:created xsi:type="dcterms:W3CDTF">2012-11-02T16:37:58Z</dcterms:created>
  <dcterms:modified xsi:type="dcterms:W3CDTF">2012-11-05T17:47:32Z</dcterms:modified>
</cp:coreProperties>
</file>