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9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9" r:id="rId35"/>
    <p:sldId id="290" r:id="rId36"/>
    <p:sldId id="293" r:id="rId37"/>
    <p:sldId id="294" r:id="rId38"/>
    <p:sldId id="292" r:id="rId3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CC"/>
    <a:srgbClr val="FF99CC"/>
    <a:srgbClr val="FF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94660"/>
  </p:normalViewPr>
  <p:slideViewPr>
    <p:cSldViewPr>
      <p:cViewPr varScale="1">
        <p:scale>
          <a:sx n="46" d="100"/>
          <a:sy n="46" d="100"/>
        </p:scale>
        <p:origin x="-1334" y="-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01AAAC0-0063-419F-9323-83E3C435EB1C}" type="datetimeFigureOut">
              <a:rPr lang="ru-RU" smtClean="0"/>
              <a:pPr/>
              <a:t>08.06.2015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B274D1-C890-4EEA-8A3C-8A79F84BC2F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01AAAC0-0063-419F-9323-83E3C435EB1C}" type="datetimeFigureOut">
              <a:rPr lang="ru-RU" smtClean="0"/>
              <a:pPr/>
              <a:t>08.06.2015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B274D1-C890-4EEA-8A3C-8A79F84BC2F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01AAAC0-0063-419F-9323-83E3C435EB1C}" type="datetimeFigureOut">
              <a:rPr lang="ru-RU" smtClean="0"/>
              <a:pPr/>
              <a:t>08.06.2015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B274D1-C890-4EEA-8A3C-8A79F84BC2F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01AAAC0-0063-419F-9323-83E3C435EB1C}" type="datetimeFigureOut">
              <a:rPr lang="ru-RU" smtClean="0"/>
              <a:pPr/>
              <a:t>08.06.2015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B274D1-C890-4EEA-8A3C-8A79F84BC2F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01AAAC0-0063-419F-9323-83E3C435EB1C}" type="datetimeFigureOut">
              <a:rPr lang="ru-RU" smtClean="0"/>
              <a:pPr/>
              <a:t>08.06.2015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B274D1-C890-4EEA-8A3C-8A79F84BC2F6}"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01AAAC0-0063-419F-9323-83E3C435EB1C}" type="datetimeFigureOut">
              <a:rPr lang="ru-RU" smtClean="0"/>
              <a:pPr/>
              <a:t>08.06.2015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DB274D1-C890-4EEA-8A3C-8A79F84BC2F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01AAAC0-0063-419F-9323-83E3C435EB1C}" type="datetimeFigureOut">
              <a:rPr lang="ru-RU" smtClean="0"/>
              <a:pPr/>
              <a:t>08.06.2015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DB274D1-C890-4EEA-8A3C-8A79F84BC2F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01AAAC0-0063-419F-9323-83E3C435EB1C}" type="datetimeFigureOut">
              <a:rPr lang="ru-RU" smtClean="0"/>
              <a:pPr/>
              <a:t>08.06.2015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DB274D1-C890-4EEA-8A3C-8A79F84BC2F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01AAAC0-0063-419F-9323-83E3C435EB1C}" type="datetimeFigureOut">
              <a:rPr lang="ru-RU" smtClean="0"/>
              <a:pPr/>
              <a:t>08.06.2015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DB274D1-C890-4EEA-8A3C-8A79F84BC2F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01AAAC0-0063-419F-9323-83E3C435EB1C}" type="datetimeFigureOut">
              <a:rPr lang="ru-RU" smtClean="0"/>
              <a:pPr/>
              <a:t>08.06.2015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DB274D1-C890-4EEA-8A3C-8A79F84BC2F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01AAAC0-0063-419F-9323-83E3C435EB1C}" type="datetimeFigureOut">
              <a:rPr lang="ru-RU" smtClean="0"/>
              <a:pPr/>
              <a:t>08.06.2015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DB274D1-C890-4EEA-8A3C-8A79F84BC2F6}"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1AAAC0-0063-419F-9323-83E3C435EB1C}" type="datetimeFigureOut">
              <a:rPr lang="ru-RU" smtClean="0"/>
              <a:pPr/>
              <a:t>08.06.2015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B274D1-C890-4EEA-8A3C-8A79F84BC2F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Домашние животные для детского сада_enl.jpg"/>
          <p:cNvPicPr>
            <a:picLocks noChangeAspect="1"/>
          </p:cNvPicPr>
          <p:nvPr/>
        </p:nvPicPr>
        <p:blipFill>
          <a:blip r:embed="rId2" cstate="email"/>
          <a:stretch>
            <a:fillRect/>
          </a:stretch>
        </p:blipFill>
        <p:spPr>
          <a:xfrm>
            <a:off x="0" y="0"/>
            <a:ext cx="9144000" cy="5733256"/>
          </a:xfrm>
          <a:prstGeom prst="rect">
            <a:avLst/>
          </a:prstGeom>
        </p:spPr>
      </p:pic>
      <p:sp>
        <p:nvSpPr>
          <p:cNvPr id="2" name="Заголовок 1"/>
          <p:cNvSpPr>
            <a:spLocks noGrp="1"/>
          </p:cNvSpPr>
          <p:nvPr>
            <p:ph type="ctrTitle"/>
          </p:nvPr>
        </p:nvSpPr>
        <p:spPr>
          <a:xfrm>
            <a:off x="4788024" y="5387975"/>
            <a:ext cx="4355976" cy="1470025"/>
          </a:xfrm>
        </p:spPr>
        <p:txBody>
          <a:bodyPr>
            <a:normAutofit/>
          </a:bodyPr>
          <a:lstStyle/>
          <a:p>
            <a:r>
              <a:rPr lang="ru-RU" sz="1800" b="1" dirty="0" smtClean="0"/>
              <a:t>Выполнила: Вербина Е.Ю.</a:t>
            </a:r>
            <a:br>
              <a:rPr lang="ru-RU" sz="1800" b="1" dirty="0" smtClean="0"/>
            </a:br>
            <a:r>
              <a:rPr lang="ru-RU" sz="1800" b="1" dirty="0"/>
              <a:t/>
            </a:r>
            <a:br>
              <a:rPr lang="ru-RU" sz="1800" b="1" dirty="0"/>
            </a:br>
            <a:r>
              <a:rPr lang="ru-RU" sz="1800" b="1" dirty="0"/>
              <a:t>г</a:t>
            </a:r>
            <a:r>
              <a:rPr lang="ru-RU" sz="1800" b="1" dirty="0" smtClean="0"/>
              <a:t>.Заволжье, 2014г.</a:t>
            </a:r>
            <a:endParaRPr lang="ru-RU" sz="1800" b="1" dirty="0"/>
          </a:p>
        </p:txBody>
      </p:sp>
      <p:sp>
        <p:nvSpPr>
          <p:cNvPr id="3" name="Подзаголовок 2"/>
          <p:cNvSpPr>
            <a:spLocks noGrp="1"/>
          </p:cNvSpPr>
          <p:nvPr>
            <p:ph type="subTitle" idx="1"/>
          </p:nvPr>
        </p:nvSpPr>
        <p:spPr/>
        <p:txBody>
          <a:bodyPr/>
          <a:lstStyle/>
          <a:p>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0"/>
            <a:ext cx="8892480" cy="3919066"/>
          </a:xfrm>
        </p:spPr>
        <p:txBody>
          <a:bodyPr>
            <a:normAutofit fontScale="90000"/>
          </a:bodyPr>
          <a:lstStyle/>
          <a:p>
            <a:r>
              <a:rPr lang="ru-RU" b="1" dirty="0" smtClean="0"/>
              <a:t>Лошадь - </a:t>
            </a:r>
            <a:r>
              <a:rPr lang="ru-RU" sz="3100" b="1" dirty="0" smtClean="0"/>
              <a:t>это сильное и большое животное, которое намного сильнее человека. Лошади бывают дикие и домашние. Дикие живут в дикой природе. Они собираются в табуны, то есть все вместе, и так живут, чтобы им было легче защищаться от врагов. А домашние живут рядом с человеком, который строит для лошадки уютный дом. Такой дом называется конюшней. Лошадки любят овес, пшеницу, сено, хлеб.</a:t>
            </a:r>
            <a:endParaRPr lang="ru-RU" sz="3100" b="1" dirty="0"/>
          </a:p>
        </p:txBody>
      </p:sp>
      <p:pic>
        <p:nvPicPr>
          <p:cNvPr id="4" name="Рисунок 3" descr="090fae8b490c17d0b378cff5a93d91df.jpeg"/>
          <p:cNvPicPr>
            <a:picLocks noChangeAspect="1"/>
          </p:cNvPicPr>
          <p:nvPr/>
        </p:nvPicPr>
        <p:blipFill>
          <a:blip r:embed="rId2" cstate="email"/>
          <a:stretch>
            <a:fillRect/>
          </a:stretch>
        </p:blipFill>
        <p:spPr>
          <a:xfrm>
            <a:off x="251520" y="3861048"/>
            <a:ext cx="3977134" cy="2714746"/>
          </a:xfrm>
          <a:prstGeom prst="rect">
            <a:avLst/>
          </a:prstGeom>
        </p:spPr>
      </p:pic>
      <p:pic>
        <p:nvPicPr>
          <p:cNvPr id="5" name="Рисунок 4" descr="i.jpeg"/>
          <p:cNvPicPr>
            <a:picLocks noChangeAspect="1"/>
          </p:cNvPicPr>
          <p:nvPr/>
        </p:nvPicPr>
        <p:blipFill>
          <a:blip r:embed="rId3" cstate="email"/>
          <a:stretch>
            <a:fillRect/>
          </a:stretch>
        </p:blipFill>
        <p:spPr>
          <a:xfrm>
            <a:off x="5004048" y="3933056"/>
            <a:ext cx="3672408" cy="2664296"/>
          </a:xfrm>
          <a:prstGeom prst="rect">
            <a:avLst/>
          </a:prstGeom>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8" presetClass="entr" presetSubtype="16"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amond(in)">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fontScale="90000"/>
          </a:bodyPr>
          <a:lstStyle/>
          <a:p>
            <a:r>
              <a:rPr lang="ru-RU" b="1" dirty="0" smtClean="0">
                <a:solidFill>
                  <a:srgbClr val="6600CC"/>
                </a:solidFill>
              </a:rPr>
              <a:t>Загадки про лошадь</a:t>
            </a:r>
            <a:endParaRPr lang="ru-RU" b="1" dirty="0">
              <a:solidFill>
                <a:srgbClr val="6600CC"/>
              </a:solidFill>
            </a:endParaRPr>
          </a:p>
        </p:txBody>
      </p:sp>
      <p:sp>
        <p:nvSpPr>
          <p:cNvPr id="3" name="Содержимое 2"/>
          <p:cNvSpPr>
            <a:spLocks noGrp="1"/>
          </p:cNvSpPr>
          <p:nvPr>
            <p:ph idx="1"/>
          </p:nvPr>
        </p:nvSpPr>
        <p:spPr>
          <a:xfrm>
            <a:off x="0" y="980728"/>
            <a:ext cx="4320480" cy="3816424"/>
          </a:xfrm>
        </p:spPr>
        <p:txBody>
          <a:bodyPr>
            <a:normAutofit fontScale="92500" lnSpcReduction="10000"/>
          </a:bodyPr>
          <a:lstStyle/>
          <a:p>
            <a:pPr>
              <a:buNone/>
            </a:pPr>
            <a:r>
              <a:rPr lang="ru-RU" b="1" dirty="0" smtClean="0"/>
              <a:t>*</a:t>
            </a:r>
            <a:r>
              <a:rPr lang="ru-RU" sz="2800" b="1" dirty="0" smtClean="0"/>
              <a:t>Кто там скачет по дорожке? Цок-цок-цок.</a:t>
            </a:r>
          </a:p>
          <a:p>
            <a:pPr>
              <a:buNone/>
            </a:pPr>
            <a:r>
              <a:rPr lang="ru-RU" sz="2800" b="1" dirty="0" smtClean="0"/>
              <a:t> У кого так резвы ножки? Цок-цок-цок.</a:t>
            </a:r>
          </a:p>
          <a:p>
            <a:pPr>
              <a:buNone/>
            </a:pPr>
            <a:r>
              <a:rPr lang="ru-RU" sz="2800" b="1" dirty="0" smtClean="0"/>
              <a:t>Шелковиста её грива,</a:t>
            </a:r>
          </a:p>
          <a:p>
            <a:pPr>
              <a:buNone/>
            </a:pPr>
            <a:r>
              <a:rPr lang="ru-RU" sz="2800" b="1" dirty="0" smtClean="0"/>
              <a:t>Весела она, игрива.</a:t>
            </a:r>
          </a:p>
          <a:p>
            <a:pPr>
              <a:buNone/>
            </a:pPr>
            <a:r>
              <a:rPr lang="ru-RU" sz="2800" b="1" dirty="0" smtClean="0"/>
              <a:t> У неё так шёрстка гладка,</a:t>
            </a:r>
          </a:p>
          <a:p>
            <a:pPr>
              <a:buNone/>
            </a:pPr>
            <a:r>
              <a:rPr lang="ru-RU" sz="2800" b="1" dirty="0" smtClean="0"/>
              <a:t>Это к нам бежит …(лошадка)</a:t>
            </a:r>
            <a:endParaRPr lang="ru-RU" sz="2800" b="1" dirty="0"/>
          </a:p>
        </p:txBody>
      </p:sp>
      <p:sp>
        <p:nvSpPr>
          <p:cNvPr id="4" name="Прямоугольник 3"/>
          <p:cNvSpPr/>
          <p:nvPr/>
        </p:nvSpPr>
        <p:spPr>
          <a:xfrm>
            <a:off x="4572000" y="1196752"/>
            <a:ext cx="4572000" cy="5262979"/>
          </a:xfrm>
          <a:prstGeom prst="rect">
            <a:avLst/>
          </a:prstGeom>
        </p:spPr>
        <p:txBody>
          <a:bodyPr wrap="square">
            <a:spAutoFit/>
          </a:bodyPr>
          <a:lstStyle/>
          <a:p>
            <a:r>
              <a:rPr lang="ru-RU" sz="2800" b="1" dirty="0" smtClean="0"/>
              <a:t>* Грациозна и умна,</a:t>
            </a:r>
          </a:p>
          <a:p>
            <a:r>
              <a:rPr lang="ru-RU" sz="2800" b="1" dirty="0" smtClean="0"/>
              <a:t> Очень-очень нам нужна.</a:t>
            </a:r>
          </a:p>
          <a:p>
            <a:r>
              <a:rPr lang="ru-RU" sz="2800" b="1" dirty="0" smtClean="0"/>
              <a:t> Может человека прокатить,</a:t>
            </a:r>
          </a:p>
          <a:p>
            <a:r>
              <a:rPr lang="ru-RU" sz="2800" b="1" dirty="0" smtClean="0"/>
              <a:t> Без нее в хозяйстве не прожить.</a:t>
            </a:r>
          </a:p>
          <a:p>
            <a:r>
              <a:rPr lang="ru-RU" sz="2800" b="1" dirty="0" smtClean="0"/>
              <a:t> Сильные копыта знаем мы,</a:t>
            </a:r>
          </a:p>
          <a:p>
            <a:r>
              <a:rPr lang="ru-RU" sz="2800" b="1" dirty="0" smtClean="0"/>
              <a:t> Что за прелесть дивной красоты.</a:t>
            </a:r>
          </a:p>
          <a:p>
            <a:r>
              <a:rPr lang="ru-RU" sz="2800" b="1" dirty="0" smtClean="0"/>
              <a:t> Что за зверь же чудный, посмотри,</a:t>
            </a:r>
          </a:p>
          <a:p>
            <a:r>
              <a:rPr lang="ru-RU" sz="2800" b="1" dirty="0" smtClean="0"/>
              <a:t> И ее скорее назови!</a:t>
            </a:r>
            <a:endParaRPr lang="ru-RU" sz="2800" b="1" dirty="0"/>
          </a:p>
        </p:txBody>
      </p:sp>
      <p:pic>
        <p:nvPicPr>
          <p:cNvPr id="5" name="Рисунок 4" descr="1261679490_u10_2295.jpg"/>
          <p:cNvPicPr>
            <a:picLocks noChangeAspect="1"/>
          </p:cNvPicPr>
          <p:nvPr/>
        </p:nvPicPr>
        <p:blipFill>
          <a:blip r:embed="rId2" cstate="email"/>
          <a:stretch>
            <a:fillRect/>
          </a:stretch>
        </p:blipFill>
        <p:spPr>
          <a:xfrm>
            <a:off x="251520" y="4653136"/>
            <a:ext cx="4104456" cy="2204864"/>
          </a:xfrm>
          <a:prstGeom prst="rect">
            <a:avLst/>
          </a:prstGeom>
        </p:spPr>
      </p:pic>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858218"/>
          </a:xfrm>
        </p:spPr>
        <p:txBody>
          <a:bodyPr>
            <a:normAutofit fontScale="90000"/>
          </a:bodyPr>
          <a:lstStyle/>
          <a:p>
            <a:r>
              <a:rPr lang="ru-RU" b="1" dirty="0" smtClean="0"/>
              <a:t>Свинья </a:t>
            </a:r>
            <a:r>
              <a:rPr lang="ru-RU" sz="3100" b="1" dirty="0" smtClean="0"/>
              <a:t>— это домашнее животное. Живет в свинарнике. Человек ухаживает за свиньями, кормит их, убирает в их жилище. Питаются свиньи овощами, фруктами, пшеном, отрубями.</a:t>
            </a:r>
            <a:endParaRPr lang="ru-RU" sz="3100" b="1" dirty="0"/>
          </a:p>
        </p:txBody>
      </p:sp>
      <p:pic>
        <p:nvPicPr>
          <p:cNvPr id="4" name="Рисунок 3" descr="fe74682032db21c17b56b12d8bb98cae.jpg"/>
          <p:cNvPicPr>
            <a:picLocks noChangeAspect="1"/>
          </p:cNvPicPr>
          <p:nvPr/>
        </p:nvPicPr>
        <p:blipFill>
          <a:blip r:embed="rId2" cstate="email"/>
          <a:stretch>
            <a:fillRect/>
          </a:stretch>
        </p:blipFill>
        <p:spPr>
          <a:xfrm>
            <a:off x="323528" y="2564904"/>
            <a:ext cx="4013944" cy="3949072"/>
          </a:xfrm>
          <a:prstGeom prst="rect">
            <a:avLst/>
          </a:prstGeom>
        </p:spPr>
      </p:pic>
      <p:pic>
        <p:nvPicPr>
          <p:cNvPr id="5" name="Рисунок 4" descr="i.jpeg"/>
          <p:cNvPicPr>
            <a:picLocks noChangeAspect="1"/>
          </p:cNvPicPr>
          <p:nvPr/>
        </p:nvPicPr>
        <p:blipFill>
          <a:blip r:embed="rId3" cstate="email"/>
          <a:stretch>
            <a:fillRect/>
          </a:stretch>
        </p:blipFill>
        <p:spPr>
          <a:xfrm>
            <a:off x="4860032" y="2636912"/>
            <a:ext cx="3825512" cy="3672408"/>
          </a:xfrm>
          <a:prstGeom prst="rect">
            <a:avLst/>
          </a:prstGeom>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par>
                          <p:cTn id="8" fill="hold">
                            <p:stCondLst>
                              <p:cond delay="20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94122"/>
          </a:xfrm>
        </p:spPr>
        <p:txBody>
          <a:bodyPr/>
          <a:lstStyle/>
          <a:p>
            <a:r>
              <a:rPr lang="ru-RU" b="1" dirty="0" smtClean="0">
                <a:solidFill>
                  <a:srgbClr val="6600CC"/>
                </a:solidFill>
              </a:rPr>
              <a:t>Загадки про свиней</a:t>
            </a:r>
            <a:endParaRPr lang="ru-RU" b="1" dirty="0">
              <a:solidFill>
                <a:srgbClr val="6600CC"/>
              </a:solidFill>
            </a:endParaRPr>
          </a:p>
        </p:txBody>
      </p:sp>
      <p:sp>
        <p:nvSpPr>
          <p:cNvPr id="3" name="Содержимое 2"/>
          <p:cNvSpPr>
            <a:spLocks noGrp="1"/>
          </p:cNvSpPr>
          <p:nvPr>
            <p:ph idx="1"/>
          </p:nvPr>
        </p:nvSpPr>
        <p:spPr>
          <a:xfrm>
            <a:off x="457200" y="1052736"/>
            <a:ext cx="3250704" cy="4392488"/>
          </a:xfrm>
        </p:spPr>
        <p:txBody>
          <a:bodyPr>
            <a:normAutofit fontScale="77500" lnSpcReduction="20000"/>
          </a:bodyPr>
          <a:lstStyle/>
          <a:p>
            <a:pPr>
              <a:buNone/>
            </a:pPr>
            <a:r>
              <a:rPr lang="ru-RU" b="1" dirty="0" smtClean="0"/>
              <a:t>* У меня есть к вам вопрос –</a:t>
            </a:r>
          </a:p>
          <a:p>
            <a:pPr>
              <a:buNone/>
            </a:pPr>
            <a:r>
              <a:rPr lang="ru-RU" b="1" dirty="0" smtClean="0"/>
              <a:t> Кто испачкал рот и нос?</a:t>
            </a:r>
          </a:p>
          <a:p>
            <a:pPr>
              <a:buNone/>
            </a:pPr>
            <a:r>
              <a:rPr lang="ru-RU" b="1" dirty="0" smtClean="0"/>
              <a:t> Кто в луже целый день сидит?</a:t>
            </a:r>
          </a:p>
          <a:p>
            <a:pPr>
              <a:buNone/>
            </a:pPr>
            <a:r>
              <a:rPr lang="ru-RU" b="1" dirty="0" smtClean="0"/>
              <a:t> Хрюкая, на вас глядит.</a:t>
            </a:r>
          </a:p>
          <a:p>
            <a:pPr>
              <a:buNone/>
            </a:pPr>
            <a:r>
              <a:rPr lang="ru-RU" b="1" dirty="0" smtClean="0"/>
              <a:t> Подскажите мне друзья –</a:t>
            </a:r>
          </a:p>
          <a:p>
            <a:pPr>
              <a:buNone/>
            </a:pPr>
            <a:r>
              <a:rPr lang="ru-RU" b="1" dirty="0" smtClean="0"/>
              <a:t> Как зовут её – (свинья)</a:t>
            </a:r>
            <a:endParaRPr lang="ru-RU" b="1" dirty="0"/>
          </a:p>
        </p:txBody>
      </p:sp>
      <p:sp>
        <p:nvSpPr>
          <p:cNvPr id="4" name="Прямоугольник 3"/>
          <p:cNvSpPr/>
          <p:nvPr/>
        </p:nvSpPr>
        <p:spPr>
          <a:xfrm>
            <a:off x="4716016" y="1196752"/>
            <a:ext cx="4176464" cy="3970318"/>
          </a:xfrm>
          <a:prstGeom prst="rect">
            <a:avLst/>
          </a:prstGeom>
        </p:spPr>
        <p:txBody>
          <a:bodyPr wrap="square">
            <a:spAutoFit/>
          </a:bodyPr>
          <a:lstStyle/>
          <a:p>
            <a:r>
              <a:rPr lang="ru-RU" sz="2800" b="1" dirty="0" smtClean="0"/>
              <a:t>* В хлеву за забором толстушка живет,</a:t>
            </a:r>
          </a:p>
          <a:p>
            <a:r>
              <a:rPr lang="ru-RU" sz="2800" b="1" dirty="0" smtClean="0"/>
              <a:t> Средь домашних животных грязнулей слывет.</a:t>
            </a:r>
          </a:p>
          <a:p>
            <a:r>
              <a:rPr lang="ru-RU" sz="2800" b="1" dirty="0" smtClean="0"/>
              <a:t> Мила, добродушна, нос пятачком,</a:t>
            </a:r>
          </a:p>
          <a:p>
            <a:r>
              <a:rPr lang="ru-RU" sz="2800" b="1" dirty="0" smtClean="0"/>
              <a:t> В луже лежит, торчит хвостик крючком.</a:t>
            </a:r>
            <a:endParaRPr lang="ru-RU" sz="2800" b="1" dirty="0"/>
          </a:p>
        </p:txBody>
      </p:sp>
      <p:pic>
        <p:nvPicPr>
          <p:cNvPr id="5" name="Рисунок 4" descr="it_37810_118213.jpg"/>
          <p:cNvPicPr>
            <a:picLocks noChangeAspect="1"/>
          </p:cNvPicPr>
          <p:nvPr/>
        </p:nvPicPr>
        <p:blipFill>
          <a:blip r:embed="rId2" cstate="email"/>
          <a:stretch>
            <a:fillRect/>
          </a:stretch>
        </p:blipFill>
        <p:spPr>
          <a:xfrm>
            <a:off x="2123728" y="4941168"/>
            <a:ext cx="2721293" cy="1700808"/>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650306"/>
          </a:xfrm>
        </p:spPr>
        <p:txBody>
          <a:bodyPr>
            <a:normAutofit fontScale="90000"/>
          </a:bodyPr>
          <a:lstStyle/>
          <a:p>
            <a:r>
              <a:rPr lang="ru-RU" b="1" dirty="0" smtClean="0"/>
              <a:t>Кролик – </a:t>
            </a:r>
            <a:r>
              <a:rPr lang="ru-RU" sz="3100" b="1" dirty="0" smtClean="0"/>
              <a:t>человек использует кроликов как в качестве домашних питомцев так и для получения выгоды в виде мяса, шкурок и шерсти, а также в качестве подопытных животных при проведении лабораторных исследований. Существует множество пород кроликов. Питаются кролики травой, сеном, очень любят морковку, капусту.</a:t>
            </a:r>
            <a:endParaRPr lang="ru-RU" sz="3100" b="1" dirty="0"/>
          </a:p>
        </p:txBody>
      </p:sp>
      <p:pic>
        <p:nvPicPr>
          <p:cNvPr id="4" name="Рисунок 3" descr="67850172_1292308499_162.jpg"/>
          <p:cNvPicPr>
            <a:picLocks noChangeAspect="1"/>
          </p:cNvPicPr>
          <p:nvPr/>
        </p:nvPicPr>
        <p:blipFill>
          <a:blip r:embed="rId2" cstate="email"/>
          <a:stretch>
            <a:fillRect/>
          </a:stretch>
        </p:blipFill>
        <p:spPr>
          <a:xfrm>
            <a:off x="251520" y="3140968"/>
            <a:ext cx="4032448" cy="3501008"/>
          </a:xfrm>
          <a:prstGeom prst="rect">
            <a:avLst/>
          </a:prstGeom>
        </p:spPr>
      </p:pic>
      <p:pic>
        <p:nvPicPr>
          <p:cNvPr id="5" name="Рисунок 4" descr="637f18f7af356eb4fc5f7ad149b5f02f.jpg"/>
          <p:cNvPicPr>
            <a:picLocks noChangeAspect="1"/>
          </p:cNvPicPr>
          <p:nvPr/>
        </p:nvPicPr>
        <p:blipFill>
          <a:blip r:embed="rId3" cstate="email"/>
          <a:stretch>
            <a:fillRect/>
          </a:stretch>
        </p:blipFill>
        <p:spPr>
          <a:xfrm>
            <a:off x="4572000" y="3140968"/>
            <a:ext cx="4375491" cy="3284984"/>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par>
                          <p:cTn id="8" fill="hold">
                            <p:stCondLst>
                              <p:cond delay="2000"/>
                            </p:stCondLst>
                            <p:childTnLst>
                              <p:par>
                                <p:cTn id="9" presetID="1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6600CC"/>
                </a:solidFill>
              </a:rPr>
              <a:t>Загадки про кролика</a:t>
            </a:r>
            <a:endParaRPr lang="ru-RU" b="1" dirty="0">
              <a:solidFill>
                <a:srgbClr val="6600CC"/>
              </a:solidFill>
            </a:endParaRPr>
          </a:p>
        </p:txBody>
      </p:sp>
      <p:sp>
        <p:nvSpPr>
          <p:cNvPr id="3" name="Содержимое 2"/>
          <p:cNvSpPr>
            <a:spLocks noGrp="1"/>
          </p:cNvSpPr>
          <p:nvPr>
            <p:ph idx="1"/>
          </p:nvPr>
        </p:nvSpPr>
        <p:spPr>
          <a:xfrm>
            <a:off x="457200" y="1600201"/>
            <a:ext cx="4402832" cy="3484984"/>
          </a:xfrm>
        </p:spPr>
        <p:txBody>
          <a:bodyPr>
            <a:normAutofit fontScale="85000" lnSpcReduction="10000"/>
          </a:bodyPr>
          <a:lstStyle/>
          <a:p>
            <a:pPr>
              <a:buNone/>
            </a:pPr>
            <a:r>
              <a:rPr lang="ru-RU" b="1" dirty="0" smtClean="0"/>
              <a:t>*В сарае, в клетке он живёт,</a:t>
            </a:r>
          </a:p>
          <a:p>
            <a:pPr>
              <a:buNone/>
            </a:pPr>
            <a:r>
              <a:rPr lang="ru-RU" b="1" dirty="0" smtClean="0"/>
              <a:t>Морковку сладкую грызёт.</a:t>
            </a:r>
          </a:p>
          <a:p>
            <a:pPr>
              <a:buNone/>
            </a:pPr>
            <a:r>
              <a:rPr lang="ru-RU" b="1" dirty="0" smtClean="0"/>
              <a:t> Ох и острые же  зубки,</a:t>
            </a:r>
          </a:p>
          <a:p>
            <a:pPr>
              <a:buNone/>
            </a:pPr>
            <a:r>
              <a:rPr lang="ru-RU" b="1" dirty="0" smtClean="0"/>
              <a:t> Он всегда в пушистой шубке,</a:t>
            </a:r>
          </a:p>
          <a:p>
            <a:pPr>
              <a:buNone/>
            </a:pPr>
            <a:r>
              <a:rPr lang="ru-RU" b="1" dirty="0" smtClean="0"/>
              <a:t> Лопоухий, хвост как нолик.</a:t>
            </a:r>
          </a:p>
          <a:p>
            <a:pPr>
              <a:buNone/>
            </a:pPr>
            <a:r>
              <a:rPr lang="ru-RU" b="1" dirty="0" smtClean="0"/>
              <a:t> Все узнали это…( кролик)</a:t>
            </a:r>
            <a:endParaRPr lang="ru-RU" b="1" dirty="0"/>
          </a:p>
        </p:txBody>
      </p:sp>
      <p:sp>
        <p:nvSpPr>
          <p:cNvPr id="4" name="Прямоугольник 3"/>
          <p:cNvSpPr/>
          <p:nvPr/>
        </p:nvSpPr>
        <p:spPr>
          <a:xfrm>
            <a:off x="5004048" y="1412776"/>
            <a:ext cx="3816424" cy="3539430"/>
          </a:xfrm>
          <a:prstGeom prst="rect">
            <a:avLst/>
          </a:prstGeom>
        </p:spPr>
        <p:txBody>
          <a:bodyPr wrap="square">
            <a:spAutoFit/>
          </a:bodyPr>
          <a:lstStyle/>
          <a:p>
            <a:r>
              <a:rPr lang="ru-RU" sz="2800" b="1" dirty="0" smtClean="0"/>
              <a:t>* Ест морковку, длинноухий.</a:t>
            </a:r>
          </a:p>
          <a:p>
            <a:r>
              <a:rPr lang="ru-RU" sz="2800" b="1" dirty="0" smtClean="0"/>
              <a:t> Хочешь, можешь взять на руки.</a:t>
            </a:r>
          </a:p>
          <a:p>
            <a:r>
              <a:rPr lang="ru-RU" sz="2800" b="1" dirty="0" smtClean="0"/>
              <a:t> В клетке деревянный домик.</a:t>
            </a:r>
          </a:p>
          <a:p>
            <a:r>
              <a:rPr lang="ru-RU" sz="2800" b="1" dirty="0" smtClean="0"/>
              <a:t> Кто живет в нем? Белый...</a:t>
            </a:r>
            <a:endParaRPr lang="ru-RU" sz="2800" b="1" dirty="0"/>
          </a:p>
        </p:txBody>
      </p:sp>
      <p:pic>
        <p:nvPicPr>
          <p:cNvPr id="5" name="Рисунок 4" descr="i.jpeg"/>
          <p:cNvPicPr>
            <a:picLocks noChangeAspect="1"/>
          </p:cNvPicPr>
          <p:nvPr/>
        </p:nvPicPr>
        <p:blipFill>
          <a:blip r:embed="rId2" cstate="email"/>
          <a:stretch>
            <a:fillRect/>
          </a:stretch>
        </p:blipFill>
        <p:spPr>
          <a:xfrm>
            <a:off x="1331640" y="4653136"/>
            <a:ext cx="3672408" cy="1988840"/>
          </a:xfrm>
          <a:prstGeom prst="rect">
            <a:avLst/>
          </a:prstGeom>
        </p:spPr>
      </p:pic>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514402"/>
          </a:xfrm>
        </p:spPr>
        <p:txBody>
          <a:bodyPr>
            <a:normAutofit fontScale="90000"/>
          </a:bodyPr>
          <a:lstStyle/>
          <a:p>
            <a:r>
              <a:rPr lang="ru-RU" b="1" dirty="0" smtClean="0"/>
              <a:t>Овца -</a:t>
            </a:r>
            <a:r>
              <a:rPr lang="ru-RU" sz="3100" b="1" dirty="0" smtClean="0"/>
              <a:t>домашнее жвачное парнокопытное животное. В настоящее время стриженная овечья шерсть, или руно, используется человеком чаще, чем шерсть любого другого животного. Овечье мясо, называемое бараниной, является одним из важнейших продуктов потребления во многих странах мира. Овцы питаются сеном, травой, овощами любят овес, ячмень, отруби, кукурузу.</a:t>
            </a:r>
            <a:endParaRPr lang="ru-RU" sz="3100" b="1" dirty="0"/>
          </a:p>
        </p:txBody>
      </p:sp>
      <p:pic>
        <p:nvPicPr>
          <p:cNvPr id="4" name="Рисунок 3" descr="11_208.jpg"/>
          <p:cNvPicPr>
            <a:picLocks noChangeAspect="1"/>
          </p:cNvPicPr>
          <p:nvPr/>
        </p:nvPicPr>
        <p:blipFill>
          <a:blip r:embed="rId2" cstate="email"/>
          <a:stretch>
            <a:fillRect/>
          </a:stretch>
        </p:blipFill>
        <p:spPr>
          <a:xfrm>
            <a:off x="467544" y="4005064"/>
            <a:ext cx="3304788" cy="2568443"/>
          </a:xfrm>
          <a:prstGeom prst="rect">
            <a:avLst/>
          </a:prstGeom>
        </p:spPr>
      </p:pic>
      <p:pic>
        <p:nvPicPr>
          <p:cNvPr id="5" name="Рисунок 4" descr="53b590073a5a.jpg"/>
          <p:cNvPicPr>
            <a:picLocks noChangeAspect="1"/>
          </p:cNvPicPr>
          <p:nvPr/>
        </p:nvPicPr>
        <p:blipFill>
          <a:blip r:embed="rId3" cstate="email"/>
          <a:stretch>
            <a:fillRect/>
          </a:stretch>
        </p:blipFill>
        <p:spPr>
          <a:xfrm>
            <a:off x="5004048" y="3933056"/>
            <a:ext cx="3656180" cy="2924944"/>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par>
                          <p:cTn id="8" fill="hold">
                            <p:stCondLst>
                              <p:cond delay="2000"/>
                            </p:stCondLst>
                            <p:childTnLst>
                              <p:par>
                                <p:cTn id="9" presetID="3"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6600CC"/>
                </a:solidFill>
              </a:rPr>
              <a:t>Загадки про овцу</a:t>
            </a:r>
            <a:endParaRPr lang="ru-RU" b="1" dirty="0">
              <a:solidFill>
                <a:srgbClr val="6600CC"/>
              </a:solidFill>
            </a:endParaRPr>
          </a:p>
        </p:txBody>
      </p:sp>
      <p:sp>
        <p:nvSpPr>
          <p:cNvPr id="3" name="Содержимое 2"/>
          <p:cNvSpPr>
            <a:spLocks noGrp="1"/>
          </p:cNvSpPr>
          <p:nvPr>
            <p:ph idx="1"/>
          </p:nvPr>
        </p:nvSpPr>
        <p:spPr>
          <a:xfrm>
            <a:off x="457200" y="1600200"/>
            <a:ext cx="4258816" cy="4525963"/>
          </a:xfrm>
        </p:spPr>
        <p:txBody>
          <a:bodyPr>
            <a:normAutofit fontScale="85000" lnSpcReduction="10000"/>
          </a:bodyPr>
          <a:lstStyle/>
          <a:p>
            <a:pPr>
              <a:buNone/>
            </a:pPr>
            <a:r>
              <a:rPr lang="ru-RU" b="1" dirty="0" smtClean="0"/>
              <a:t>* Ходят модницы за речкой -</a:t>
            </a:r>
          </a:p>
          <a:p>
            <a:pPr>
              <a:buNone/>
            </a:pPr>
            <a:r>
              <a:rPr lang="ru-RU" b="1" dirty="0" smtClean="0"/>
              <a:t>кудри белые колечком.</a:t>
            </a:r>
          </a:p>
          <a:p>
            <a:pPr>
              <a:buNone/>
            </a:pPr>
            <a:r>
              <a:rPr lang="ru-RU" b="1" dirty="0" smtClean="0"/>
              <a:t>А зимой из их кудряшек</a:t>
            </a:r>
          </a:p>
          <a:p>
            <a:pPr>
              <a:buNone/>
            </a:pPr>
            <a:r>
              <a:rPr lang="ru-RU" b="1" dirty="0" smtClean="0"/>
              <a:t>бабушка носочки вяжет.</a:t>
            </a:r>
          </a:p>
          <a:p>
            <a:pPr>
              <a:buNone/>
            </a:pPr>
            <a:r>
              <a:rPr lang="ru-RU" b="1" dirty="0" smtClean="0"/>
              <a:t>* Будто облако резвилось</a:t>
            </a:r>
          </a:p>
          <a:p>
            <a:pPr>
              <a:buNone/>
            </a:pPr>
            <a:r>
              <a:rPr lang="ru-RU" b="1" dirty="0" smtClean="0"/>
              <a:t> И на травку опустилось.</a:t>
            </a:r>
          </a:p>
          <a:p>
            <a:pPr>
              <a:buNone/>
            </a:pPr>
            <a:r>
              <a:rPr lang="ru-RU" b="1" dirty="0" smtClean="0"/>
              <a:t> Спинка вся в густых </a:t>
            </a:r>
            <a:r>
              <a:rPr lang="ru-RU" b="1" dirty="0" err="1" smtClean="0"/>
              <a:t>колечких</a:t>
            </a:r>
            <a:r>
              <a:rPr lang="ru-RU" b="1" dirty="0" smtClean="0"/>
              <a:t>,</a:t>
            </a:r>
          </a:p>
          <a:p>
            <a:pPr>
              <a:buNone/>
            </a:pPr>
            <a:r>
              <a:rPr lang="ru-RU" b="1" dirty="0" smtClean="0"/>
              <a:t> Бродит по траве.. (овечка)</a:t>
            </a:r>
            <a:endParaRPr lang="ru-RU" b="1" dirty="0"/>
          </a:p>
        </p:txBody>
      </p:sp>
      <p:pic>
        <p:nvPicPr>
          <p:cNvPr id="4" name="Рисунок 3" descr="i.jpeg"/>
          <p:cNvPicPr>
            <a:picLocks noChangeAspect="1"/>
          </p:cNvPicPr>
          <p:nvPr/>
        </p:nvPicPr>
        <p:blipFill>
          <a:blip r:embed="rId2" cstate="email"/>
          <a:stretch>
            <a:fillRect/>
          </a:stretch>
        </p:blipFill>
        <p:spPr>
          <a:xfrm>
            <a:off x="4572000" y="1484784"/>
            <a:ext cx="4169618" cy="3355809"/>
          </a:xfrm>
          <a:prstGeom prst="rect">
            <a:avLst/>
          </a:prstGeom>
        </p:spPr>
      </p:pic>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362274"/>
          </a:xfrm>
        </p:spPr>
        <p:txBody>
          <a:bodyPr>
            <a:normAutofit/>
          </a:bodyPr>
          <a:lstStyle/>
          <a:p>
            <a:r>
              <a:rPr lang="ru-RU" b="1" dirty="0" smtClean="0"/>
              <a:t>Гусь – </a:t>
            </a:r>
            <a:r>
              <a:rPr lang="ru-RU" sz="3100" b="1" dirty="0" smtClean="0"/>
              <a:t>домашняя птица. Постоянно гогочет, шипит, хорошо плавает,</a:t>
            </a:r>
            <a:br>
              <a:rPr lang="ru-RU" sz="3100" b="1" dirty="0" smtClean="0"/>
            </a:br>
            <a:r>
              <a:rPr lang="ru-RU" sz="3100" b="1" dirty="0" smtClean="0"/>
              <a:t>           драчлив, даёт яйца, пух и перо.  Гусь питается травой, кашами, ягодами, злаками</a:t>
            </a:r>
            <a:endParaRPr lang="ru-RU" sz="3100" b="1" dirty="0"/>
          </a:p>
        </p:txBody>
      </p:sp>
      <p:pic>
        <p:nvPicPr>
          <p:cNvPr id="4" name="Рисунок 3" descr="0001-001-Gusi-i-lebedi.jpg"/>
          <p:cNvPicPr>
            <a:picLocks noChangeAspect="1"/>
          </p:cNvPicPr>
          <p:nvPr/>
        </p:nvPicPr>
        <p:blipFill>
          <a:blip r:embed="rId2" cstate="email"/>
          <a:stretch>
            <a:fillRect/>
          </a:stretch>
        </p:blipFill>
        <p:spPr>
          <a:xfrm>
            <a:off x="0" y="2348880"/>
            <a:ext cx="5004048" cy="3753036"/>
          </a:xfrm>
          <a:prstGeom prst="rect">
            <a:avLst/>
          </a:prstGeom>
        </p:spPr>
      </p:pic>
      <p:pic>
        <p:nvPicPr>
          <p:cNvPr id="5" name="Рисунок 4" descr="618019.jpg"/>
          <p:cNvPicPr>
            <a:picLocks noChangeAspect="1"/>
          </p:cNvPicPr>
          <p:nvPr/>
        </p:nvPicPr>
        <p:blipFill>
          <a:blip r:embed="rId3" cstate="email"/>
          <a:stretch>
            <a:fillRect/>
          </a:stretch>
        </p:blipFill>
        <p:spPr>
          <a:xfrm>
            <a:off x="5364088" y="2492896"/>
            <a:ext cx="3510136" cy="3672408"/>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6600CC"/>
                </a:solidFill>
              </a:rPr>
              <a:t>Загадки про гуся</a:t>
            </a:r>
            <a:endParaRPr lang="ru-RU" b="1" dirty="0">
              <a:solidFill>
                <a:srgbClr val="6600CC"/>
              </a:solidFill>
            </a:endParaRPr>
          </a:p>
        </p:txBody>
      </p:sp>
      <p:sp>
        <p:nvSpPr>
          <p:cNvPr id="3" name="Содержимое 2"/>
          <p:cNvSpPr>
            <a:spLocks noGrp="1"/>
          </p:cNvSpPr>
          <p:nvPr>
            <p:ph idx="1"/>
          </p:nvPr>
        </p:nvSpPr>
        <p:spPr>
          <a:xfrm>
            <a:off x="457200" y="1600200"/>
            <a:ext cx="4114800" cy="3412975"/>
          </a:xfrm>
        </p:spPr>
        <p:txBody>
          <a:bodyPr>
            <a:normAutofit fontScale="85000" lnSpcReduction="20000"/>
          </a:bodyPr>
          <a:lstStyle/>
          <a:p>
            <a:pPr>
              <a:buNone/>
            </a:pPr>
            <a:r>
              <a:rPr lang="ru-RU" b="1" dirty="0" smtClean="0"/>
              <a:t>* Это что за птицы</a:t>
            </a:r>
          </a:p>
          <a:p>
            <a:pPr>
              <a:buNone/>
            </a:pPr>
            <a:r>
              <a:rPr lang="ru-RU" b="1" dirty="0" smtClean="0"/>
              <a:t> Плавают в водице ?</a:t>
            </a:r>
          </a:p>
          <a:p>
            <a:pPr>
              <a:buNone/>
            </a:pPr>
            <a:r>
              <a:rPr lang="ru-RU" b="1" dirty="0" smtClean="0"/>
              <a:t> Крылья крапчатые,</a:t>
            </a:r>
          </a:p>
          <a:p>
            <a:pPr>
              <a:buNone/>
            </a:pPr>
            <a:r>
              <a:rPr lang="ru-RU" b="1" dirty="0" smtClean="0"/>
              <a:t> Ножки лапчатые.</a:t>
            </a:r>
          </a:p>
          <a:p>
            <a:pPr>
              <a:buNone/>
            </a:pPr>
            <a:r>
              <a:rPr lang="ru-RU" b="1" dirty="0" smtClean="0"/>
              <a:t> В песенке весёлой</a:t>
            </a:r>
          </a:p>
          <a:p>
            <a:pPr>
              <a:buNone/>
            </a:pPr>
            <a:r>
              <a:rPr lang="ru-RU" b="1" dirty="0" smtClean="0"/>
              <a:t> Их пасут бабуси.</a:t>
            </a:r>
          </a:p>
          <a:p>
            <a:pPr>
              <a:buNone/>
            </a:pPr>
            <a:r>
              <a:rPr lang="ru-RU" b="1" dirty="0" smtClean="0"/>
              <a:t> Догадались, кто это ?</a:t>
            </a:r>
          </a:p>
          <a:p>
            <a:pPr>
              <a:buNone/>
            </a:pPr>
            <a:r>
              <a:rPr lang="ru-RU" b="1" dirty="0" smtClean="0"/>
              <a:t> Ну, конечно… (гуси</a:t>
            </a:r>
            <a:r>
              <a:rPr lang="ru-RU" dirty="0" smtClean="0"/>
              <a:t>) </a:t>
            </a:r>
          </a:p>
          <a:p>
            <a:endParaRPr lang="ru-RU" dirty="0"/>
          </a:p>
        </p:txBody>
      </p:sp>
      <p:sp>
        <p:nvSpPr>
          <p:cNvPr id="4" name="Прямоугольник 3"/>
          <p:cNvSpPr/>
          <p:nvPr/>
        </p:nvSpPr>
        <p:spPr>
          <a:xfrm>
            <a:off x="4355976" y="1484784"/>
            <a:ext cx="4320480" cy="2677656"/>
          </a:xfrm>
          <a:prstGeom prst="rect">
            <a:avLst/>
          </a:prstGeom>
        </p:spPr>
        <p:txBody>
          <a:bodyPr wrap="square">
            <a:spAutoFit/>
          </a:bodyPr>
          <a:lstStyle/>
          <a:p>
            <a:r>
              <a:rPr lang="ru-RU" sz="2800" b="1" dirty="0" smtClean="0"/>
              <a:t>* Шея длинная у птицы.</a:t>
            </a:r>
          </a:p>
          <a:p>
            <a:r>
              <a:rPr lang="ru-RU" sz="2800" b="1" dirty="0" smtClean="0"/>
              <a:t> Клювом ущипнуть стремится.</a:t>
            </a:r>
          </a:p>
          <a:p>
            <a:r>
              <a:rPr lang="ru-RU" sz="2800" b="1" dirty="0" smtClean="0"/>
              <a:t> Зашипит, а ты не трусь.</a:t>
            </a:r>
          </a:p>
          <a:p>
            <a:r>
              <a:rPr lang="ru-RU" sz="2800" b="1" dirty="0" smtClean="0"/>
              <a:t> "га-га-га" -- кто это? -- (гусь)</a:t>
            </a:r>
            <a:endParaRPr lang="ru-RU" sz="2800" b="1" dirty="0"/>
          </a:p>
        </p:txBody>
      </p:sp>
      <p:pic>
        <p:nvPicPr>
          <p:cNvPr id="5" name="Рисунок 4" descr="2ad2cd64a767654072c8e86e917ce123.jpg"/>
          <p:cNvPicPr>
            <a:picLocks noChangeAspect="1"/>
          </p:cNvPicPr>
          <p:nvPr/>
        </p:nvPicPr>
        <p:blipFill>
          <a:blip r:embed="rId2" cstate="email"/>
          <a:stretch>
            <a:fillRect/>
          </a:stretch>
        </p:blipFill>
        <p:spPr>
          <a:xfrm>
            <a:off x="4355976" y="4077072"/>
            <a:ext cx="3347269" cy="2506246"/>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0d9db4c8cc3f.jpg"/>
          <p:cNvPicPr>
            <a:picLocks noChangeAspect="1"/>
          </p:cNvPicPr>
          <p:nvPr/>
        </p:nvPicPr>
        <p:blipFill>
          <a:blip r:embed="rId2" cstate="email"/>
          <a:stretch>
            <a:fillRect/>
          </a:stretch>
        </p:blipFill>
        <p:spPr>
          <a:xfrm>
            <a:off x="5276867" y="1916832"/>
            <a:ext cx="3867133" cy="2952328"/>
          </a:xfrm>
          <a:prstGeom prst="rect">
            <a:avLst/>
          </a:prstGeom>
        </p:spPr>
      </p:pic>
      <p:pic>
        <p:nvPicPr>
          <p:cNvPr id="4" name="Рисунок 3" descr="1294605490_7bfbb36e-9394-449e-89b6-6ef53f7a519f.jpg"/>
          <p:cNvPicPr>
            <a:picLocks noChangeAspect="1"/>
          </p:cNvPicPr>
          <p:nvPr/>
        </p:nvPicPr>
        <p:blipFill>
          <a:blip r:embed="rId3" cstate="email"/>
          <a:stretch>
            <a:fillRect/>
          </a:stretch>
        </p:blipFill>
        <p:spPr>
          <a:xfrm>
            <a:off x="251520" y="1628800"/>
            <a:ext cx="3384537" cy="2952358"/>
          </a:xfrm>
          <a:prstGeom prst="rect">
            <a:avLst/>
          </a:prstGeom>
        </p:spPr>
      </p:pic>
      <p:pic>
        <p:nvPicPr>
          <p:cNvPr id="6" name="Рисунок 5" descr="177458482.jpg"/>
          <p:cNvPicPr>
            <a:picLocks noChangeAspect="1"/>
          </p:cNvPicPr>
          <p:nvPr/>
        </p:nvPicPr>
        <p:blipFill>
          <a:blip r:embed="rId4" cstate="email"/>
          <a:stretch>
            <a:fillRect/>
          </a:stretch>
        </p:blipFill>
        <p:spPr>
          <a:xfrm>
            <a:off x="2771800" y="4077072"/>
            <a:ext cx="3072465" cy="2594744"/>
          </a:xfrm>
          <a:prstGeom prst="rect">
            <a:avLst/>
          </a:prstGeom>
        </p:spPr>
      </p:pic>
      <p:sp>
        <p:nvSpPr>
          <p:cNvPr id="2" name="Заголовок 1"/>
          <p:cNvSpPr>
            <a:spLocks noGrp="1"/>
          </p:cNvSpPr>
          <p:nvPr>
            <p:ph type="title"/>
          </p:nvPr>
        </p:nvSpPr>
        <p:spPr>
          <a:xfrm>
            <a:off x="0" y="-459432"/>
            <a:ext cx="9144000" cy="2664296"/>
          </a:xfrm>
        </p:spPr>
        <p:txBody>
          <a:bodyPr>
            <a:normAutofit/>
          </a:bodyPr>
          <a:lstStyle/>
          <a:p>
            <a:r>
              <a:rPr lang="ru-RU" b="1" dirty="0" smtClean="0"/>
              <a:t>Кошки - </a:t>
            </a:r>
            <a:r>
              <a:rPr lang="ru-RU" sz="2700" b="1" dirty="0" smtClean="0"/>
              <a:t>проворные хищные животные, обладающие отлично развитыми органами чувств. Кошка мяукает, она ловкая, ласковая. Это одни из самых популярных домашних животных. Кошки любят рыбу, мясо, молоко.</a:t>
            </a:r>
            <a:endParaRPr lang="ru-RU" sz="2700" b="1"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ox(in)">
                                      <p:cBhvr>
                                        <p:cTn id="11" dur="500"/>
                                        <p:tgtEl>
                                          <p:spTgt spid="4"/>
                                        </p:tgtEl>
                                      </p:cBhvr>
                                    </p:animEffect>
                                  </p:childTnLst>
                                </p:cTn>
                              </p:par>
                            </p:childTnLst>
                          </p:cTn>
                        </p:par>
                        <p:par>
                          <p:cTn id="12" fill="hold">
                            <p:stCondLst>
                              <p:cond delay="1000"/>
                            </p:stCondLst>
                            <p:childTnLst>
                              <p:par>
                                <p:cTn id="13" presetID="4"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500"/>
                                        <p:tgtEl>
                                          <p:spTgt spid="5"/>
                                        </p:tgtEl>
                                      </p:cBhvr>
                                    </p:animEffect>
                                  </p:childTnLst>
                                </p:cTn>
                              </p:par>
                            </p:childTnLst>
                          </p:cTn>
                        </p:par>
                        <p:par>
                          <p:cTn id="16" fill="hold">
                            <p:stCondLst>
                              <p:cond delay="1500"/>
                            </p:stCondLst>
                            <p:childTnLst>
                              <p:par>
                                <p:cTn id="17" presetID="5" presetClass="emph" presetSubtype="1" grpId="0" nodeType="afterEffect">
                                  <p:stCondLst>
                                    <p:cond delay="0"/>
                                  </p:stCondLst>
                                  <p:childTnLst>
                                    <p:set>
                                      <p:cBhvr override="childStyle">
                                        <p:cTn id="18" dur="indefinite"/>
                                        <p:tgtEl>
                                          <p:spTgt spid="2"/>
                                        </p:tgtEl>
                                        <p:attrNameLst>
                                          <p:attrName>style.fontStyle</p:attrName>
                                        </p:attrNameLst>
                                      </p:cBhvr>
                                      <p:to>
                                        <p:strVal val="normal"/>
                                      </p:to>
                                    </p:set>
                                    <p:set>
                                      <p:cBhvr override="childStyle">
                                        <p:cTn id="19" dur="indefinite"/>
                                        <p:tgtEl>
                                          <p:spTgt spid="2"/>
                                        </p:tgtEl>
                                        <p:attrNameLst>
                                          <p:attrName>style.fontWeight</p:attrName>
                                        </p:attrNameLst>
                                      </p:cBhvr>
                                      <p:to>
                                        <p:strVal val="bold"/>
                                      </p:to>
                                    </p:set>
                                    <p:set>
                                      <p:cBhvr override="childStyle">
                                        <p:cTn id="20" dur="indefinite"/>
                                        <p:tgtEl>
                                          <p:spTgt spid="2"/>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908720"/>
            <a:ext cx="8229600" cy="1570186"/>
          </a:xfrm>
        </p:spPr>
        <p:txBody>
          <a:bodyPr>
            <a:normAutofit fontScale="90000"/>
          </a:bodyPr>
          <a:lstStyle/>
          <a:p>
            <a:r>
              <a:rPr lang="ru-RU" b="1" dirty="0" smtClean="0"/>
              <a:t>Курица – </a:t>
            </a:r>
            <a:r>
              <a:rPr lang="ru-RU" sz="3100" b="1" dirty="0" smtClean="0"/>
              <a:t>домашняя птица, она не летает, квохчет, несёт</a:t>
            </a:r>
            <a:br>
              <a:rPr lang="ru-RU" sz="3100" b="1" dirty="0" smtClean="0"/>
            </a:br>
            <a:r>
              <a:rPr lang="ru-RU" sz="3100" b="1" dirty="0" smtClean="0"/>
              <a:t>                яйца, высиживает цыплят. Курица питается ячменем, кукурузой, рисом, пшеницей, вареным картофелем, любит пшено, мел.</a:t>
            </a:r>
            <a:r>
              <a:rPr lang="ru-RU" sz="3100" dirty="0" smtClean="0"/>
              <a:t/>
            </a:r>
            <a:br>
              <a:rPr lang="ru-RU" sz="3100" dirty="0" smtClean="0"/>
            </a:br>
            <a:r>
              <a:rPr lang="ru-RU" sz="3100" dirty="0" smtClean="0"/>
              <a:t> </a:t>
            </a:r>
            <a:endParaRPr lang="ru-RU" sz="3100" dirty="0"/>
          </a:p>
        </p:txBody>
      </p:sp>
      <p:pic>
        <p:nvPicPr>
          <p:cNvPr id="4" name="Рисунок 3" descr="5926.jpg"/>
          <p:cNvPicPr>
            <a:picLocks noChangeAspect="1"/>
          </p:cNvPicPr>
          <p:nvPr/>
        </p:nvPicPr>
        <p:blipFill>
          <a:blip r:embed="rId2" cstate="email"/>
          <a:stretch>
            <a:fillRect/>
          </a:stretch>
        </p:blipFill>
        <p:spPr>
          <a:xfrm>
            <a:off x="323528" y="2924944"/>
            <a:ext cx="4032448" cy="3657600"/>
          </a:xfrm>
          <a:prstGeom prst="rect">
            <a:avLst/>
          </a:prstGeom>
        </p:spPr>
      </p:pic>
      <p:pic>
        <p:nvPicPr>
          <p:cNvPr id="5" name="Рисунок 4" descr="FemJidNhHfs.jpg"/>
          <p:cNvPicPr>
            <a:picLocks noChangeAspect="1"/>
          </p:cNvPicPr>
          <p:nvPr/>
        </p:nvPicPr>
        <p:blipFill>
          <a:blip r:embed="rId3" cstate="email"/>
          <a:stretch>
            <a:fillRect/>
          </a:stretch>
        </p:blipFill>
        <p:spPr>
          <a:xfrm>
            <a:off x="4860032" y="2636912"/>
            <a:ext cx="4005064" cy="4005064"/>
          </a:xfrm>
          <a:prstGeom prst="rect">
            <a:avLst/>
          </a:prstGeom>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6600CC"/>
                </a:solidFill>
              </a:rPr>
              <a:t>Загадки про курицу</a:t>
            </a:r>
            <a:endParaRPr lang="ru-RU" b="1" dirty="0">
              <a:solidFill>
                <a:srgbClr val="6600CC"/>
              </a:solidFill>
            </a:endParaRPr>
          </a:p>
        </p:txBody>
      </p:sp>
      <p:sp>
        <p:nvSpPr>
          <p:cNvPr id="3" name="Содержимое 2"/>
          <p:cNvSpPr>
            <a:spLocks noGrp="1"/>
          </p:cNvSpPr>
          <p:nvPr>
            <p:ph idx="1"/>
          </p:nvPr>
        </p:nvSpPr>
        <p:spPr>
          <a:xfrm>
            <a:off x="0" y="1196752"/>
            <a:ext cx="4258816" cy="2880320"/>
          </a:xfrm>
        </p:spPr>
        <p:txBody>
          <a:bodyPr>
            <a:normAutofit fontScale="85000" lnSpcReduction="10000"/>
          </a:bodyPr>
          <a:lstStyle/>
          <a:p>
            <a:pPr>
              <a:buNone/>
            </a:pPr>
            <a:r>
              <a:rPr lang="ru-RU" b="1" dirty="0" smtClean="0"/>
              <a:t>* Я пеструшка, я хохлатка.</a:t>
            </a:r>
          </a:p>
          <a:p>
            <a:pPr>
              <a:buNone/>
            </a:pPr>
            <a:r>
              <a:rPr lang="ru-RU" b="1" dirty="0" smtClean="0"/>
              <a:t> </a:t>
            </a:r>
            <a:r>
              <a:rPr lang="ru-RU" b="1" dirty="0" err="1" smtClean="0"/>
              <a:t>Куд-куда</a:t>
            </a:r>
            <a:r>
              <a:rPr lang="ru-RU" b="1" dirty="0" smtClean="0"/>
              <a:t>! - кричу я кратко.</a:t>
            </a:r>
          </a:p>
          <a:p>
            <a:pPr>
              <a:buNone/>
            </a:pPr>
            <a:r>
              <a:rPr lang="ru-RU" b="1" dirty="0" smtClean="0"/>
              <a:t> Кричу, и слышит улица:</a:t>
            </a:r>
          </a:p>
          <a:p>
            <a:pPr>
              <a:buNone/>
            </a:pPr>
            <a:r>
              <a:rPr lang="ru-RU" b="1" dirty="0" smtClean="0"/>
              <a:t> Снесла яичко ...(курица)</a:t>
            </a:r>
            <a:endParaRPr lang="ru-RU" b="1" dirty="0"/>
          </a:p>
        </p:txBody>
      </p:sp>
      <p:sp>
        <p:nvSpPr>
          <p:cNvPr id="4" name="Прямоугольник 3"/>
          <p:cNvSpPr/>
          <p:nvPr/>
        </p:nvSpPr>
        <p:spPr>
          <a:xfrm>
            <a:off x="4788024" y="1628800"/>
            <a:ext cx="3600400" cy="3108543"/>
          </a:xfrm>
          <a:prstGeom prst="rect">
            <a:avLst/>
          </a:prstGeom>
        </p:spPr>
        <p:txBody>
          <a:bodyPr wrap="square">
            <a:spAutoFit/>
          </a:bodyPr>
          <a:lstStyle/>
          <a:p>
            <a:r>
              <a:rPr lang="ru-RU" sz="2800" b="1" dirty="0" smtClean="0"/>
              <a:t>* </a:t>
            </a:r>
            <a:r>
              <a:rPr lang="ru-RU" sz="2800" b="1" dirty="0" err="1" smtClean="0"/>
              <a:t>Цып-цып-цып</a:t>
            </a:r>
            <a:r>
              <a:rPr lang="ru-RU" sz="2800" b="1" dirty="0" smtClean="0"/>
              <a:t>! </a:t>
            </a:r>
            <a:r>
              <a:rPr lang="ru-RU" sz="2800" b="1" dirty="0" err="1" smtClean="0"/>
              <a:t>Кудах-кудах</a:t>
            </a:r>
            <a:r>
              <a:rPr lang="ru-RU" sz="2800" b="1" dirty="0" smtClean="0"/>
              <a:t>!" -</a:t>
            </a:r>
          </a:p>
          <a:p>
            <a:r>
              <a:rPr lang="ru-RU" sz="2800" b="1" dirty="0" smtClean="0"/>
              <a:t> Слышим мы на улице.</a:t>
            </a:r>
          </a:p>
          <a:p>
            <a:r>
              <a:rPr lang="ru-RU" sz="2800" b="1" dirty="0" smtClean="0"/>
              <a:t> Созывает всех цыплят</a:t>
            </a:r>
          </a:p>
          <a:p>
            <a:r>
              <a:rPr lang="ru-RU" sz="2800" b="1" dirty="0" smtClean="0"/>
              <a:t> Рябенькая...(курица)</a:t>
            </a:r>
            <a:endParaRPr lang="ru-RU" sz="2800" b="1" dirty="0"/>
          </a:p>
        </p:txBody>
      </p:sp>
      <p:pic>
        <p:nvPicPr>
          <p:cNvPr id="6" name="Рисунок 5" descr="402269308.jpg"/>
          <p:cNvPicPr>
            <a:picLocks noChangeAspect="1"/>
          </p:cNvPicPr>
          <p:nvPr/>
        </p:nvPicPr>
        <p:blipFill>
          <a:blip r:embed="rId2" cstate="email"/>
          <a:stretch>
            <a:fillRect/>
          </a:stretch>
        </p:blipFill>
        <p:spPr>
          <a:xfrm>
            <a:off x="251520" y="3356992"/>
            <a:ext cx="4464496" cy="3108960"/>
          </a:xfrm>
          <a:prstGeom prst="rect">
            <a:avLst/>
          </a:prstGeom>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94322"/>
          </a:xfrm>
        </p:spPr>
        <p:txBody>
          <a:bodyPr>
            <a:normAutofit/>
          </a:bodyPr>
          <a:lstStyle/>
          <a:p>
            <a:r>
              <a:rPr lang="ru-RU" b="1" dirty="0" smtClean="0"/>
              <a:t>Петух – </a:t>
            </a:r>
            <a:r>
              <a:rPr lang="ru-RU" sz="3100" b="1" dirty="0" smtClean="0"/>
              <a:t>домашняя птица, не летает, с гребешком, драчлив,</a:t>
            </a:r>
            <a:br>
              <a:rPr lang="ru-RU" sz="3100" b="1" dirty="0" smtClean="0"/>
            </a:br>
            <a:r>
              <a:rPr lang="ru-RU" sz="3100" b="1" dirty="0" smtClean="0"/>
              <a:t>             кукарекает, будит всех по утрам. Петух  любит клевать зернышки, червячков, пшено, бобы, семечки.</a:t>
            </a:r>
            <a:endParaRPr lang="ru-RU" sz="3100" b="1" dirty="0"/>
          </a:p>
        </p:txBody>
      </p:sp>
      <p:pic>
        <p:nvPicPr>
          <p:cNvPr id="4" name="Рисунок 3" descr="1825450-2cce1de718555482.jpg"/>
          <p:cNvPicPr>
            <a:picLocks noChangeAspect="1"/>
          </p:cNvPicPr>
          <p:nvPr/>
        </p:nvPicPr>
        <p:blipFill>
          <a:blip r:embed="rId2" cstate="email"/>
          <a:stretch>
            <a:fillRect/>
          </a:stretch>
        </p:blipFill>
        <p:spPr>
          <a:xfrm>
            <a:off x="395536" y="3068960"/>
            <a:ext cx="3429000" cy="2743200"/>
          </a:xfrm>
          <a:prstGeom prst="rect">
            <a:avLst/>
          </a:prstGeom>
        </p:spPr>
      </p:pic>
      <p:pic>
        <p:nvPicPr>
          <p:cNvPr id="5" name="Рисунок 4" descr="i.jpeg"/>
          <p:cNvPicPr>
            <a:picLocks noChangeAspect="1"/>
          </p:cNvPicPr>
          <p:nvPr/>
        </p:nvPicPr>
        <p:blipFill>
          <a:blip r:embed="rId3" cstate="email"/>
          <a:stretch>
            <a:fillRect/>
          </a:stretch>
        </p:blipFill>
        <p:spPr>
          <a:xfrm>
            <a:off x="4355976" y="2924944"/>
            <a:ext cx="4464496" cy="3348372"/>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par>
                          <p:cTn id="8" fill="hold">
                            <p:stCondLst>
                              <p:cond delay="2000"/>
                            </p:stCondLst>
                            <p:childTnLst>
                              <p:par>
                                <p:cTn id="9" presetID="3"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1143000"/>
          </a:xfrm>
        </p:spPr>
        <p:txBody>
          <a:bodyPr/>
          <a:lstStyle/>
          <a:p>
            <a:r>
              <a:rPr lang="ru-RU" b="1" dirty="0" smtClean="0">
                <a:solidFill>
                  <a:srgbClr val="6600CC"/>
                </a:solidFill>
              </a:rPr>
              <a:t>Загадки про петушка</a:t>
            </a:r>
            <a:endParaRPr lang="ru-RU" b="1" dirty="0">
              <a:solidFill>
                <a:srgbClr val="6600CC"/>
              </a:solidFill>
            </a:endParaRPr>
          </a:p>
        </p:txBody>
      </p:sp>
      <p:sp>
        <p:nvSpPr>
          <p:cNvPr id="3" name="Содержимое 2"/>
          <p:cNvSpPr>
            <a:spLocks noGrp="1"/>
          </p:cNvSpPr>
          <p:nvPr>
            <p:ph idx="1"/>
          </p:nvPr>
        </p:nvSpPr>
        <p:spPr>
          <a:xfrm>
            <a:off x="467544" y="908721"/>
            <a:ext cx="4330824" cy="3960440"/>
          </a:xfrm>
        </p:spPr>
        <p:txBody>
          <a:bodyPr>
            <a:normAutofit lnSpcReduction="10000"/>
          </a:bodyPr>
          <a:lstStyle/>
          <a:p>
            <a:pPr>
              <a:buNone/>
            </a:pPr>
            <a:r>
              <a:rPr lang="ru-RU" b="1" dirty="0" smtClean="0"/>
              <a:t>* Спозаранку я встаю,</a:t>
            </a:r>
          </a:p>
          <a:p>
            <a:pPr>
              <a:buNone/>
            </a:pPr>
            <a:r>
              <a:rPr lang="ru-RU" b="1" dirty="0" smtClean="0"/>
              <a:t>Звонким голосом пою.</a:t>
            </a:r>
          </a:p>
          <a:p>
            <a:pPr>
              <a:buNone/>
            </a:pPr>
            <a:r>
              <a:rPr lang="ru-RU" b="1" dirty="0" smtClean="0"/>
              <a:t> Травку разгребаю,</a:t>
            </a:r>
          </a:p>
          <a:p>
            <a:pPr>
              <a:buNone/>
            </a:pPr>
            <a:r>
              <a:rPr lang="ru-RU" b="1" dirty="0" smtClean="0"/>
              <a:t> Зёрна собираю.</a:t>
            </a:r>
          </a:p>
          <a:p>
            <a:pPr>
              <a:buNone/>
            </a:pPr>
            <a:r>
              <a:rPr lang="ru-RU" b="1" dirty="0" smtClean="0"/>
              <a:t> У меня есть гребешок, </a:t>
            </a:r>
          </a:p>
          <a:p>
            <a:pPr>
              <a:buNone/>
            </a:pPr>
            <a:r>
              <a:rPr lang="ru-RU" b="1" dirty="0" smtClean="0"/>
              <a:t> Кто я дети?……(петушок)</a:t>
            </a:r>
            <a:endParaRPr lang="ru-RU" b="1" dirty="0"/>
          </a:p>
        </p:txBody>
      </p:sp>
      <p:sp>
        <p:nvSpPr>
          <p:cNvPr id="4" name="Прямоугольник 3"/>
          <p:cNvSpPr/>
          <p:nvPr/>
        </p:nvSpPr>
        <p:spPr>
          <a:xfrm>
            <a:off x="5076056" y="980728"/>
            <a:ext cx="3816424" cy="3970318"/>
          </a:xfrm>
          <a:prstGeom prst="rect">
            <a:avLst/>
          </a:prstGeom>
        </p:spPr>
        <p:txBody>
          <a:bodyPr wrap="square">
            <a:spAutoFit/>
          </a:bodyPr>
          <a:lstStyle/>
          <a:p>
            <a:r>
              <a:rPr lang="ru-RU" sz="2800" b="1" dirty="0" smtClean="0"/>
              <a:t>* Кукарекает с утра</a:t>
            </a:r>
          </a:p>
          <a:p>
            <a:r>
              <a:rPr lang="ru-RU" sz="2800" b="1" dirty="0" smtClean="0"/>
              <a:t> Хватит спать, вставать пора.</a:t>
            </a:r>
          </a:p>
          <a:p>
            <a:r>
              <a:rPr lang="ru-RU" sz="2800" b="1" dirty="0" smtClean="0"/>
              <a:t> Шпоры, красный гребешок,</a:t>
            </a:r>
          </a:p>
          <a:p>
            <a:r>
              <a:rPr lang="ru-RU" sz="2800" b="1" dirty="0" smtClean="0"/>
              <a:t> Что за птица? (петушок)</a:t>
            </a:r>
          </a:p>
          <a:p>
            <a:endParaRPr lang="ru-RU" sz="2800" b="1" dirty="0" smtClean="0"/>
          </a:p>
          <a:p>
            <a:r>
              <a:rPr lang="ru-RU" sz="2800" b="1" dirty="0" smtClean="0"/>
              <a:t> </a:t>
            </a:r>
            <a:endParaRPr lang="ru-RU" sz="2800" b="1" dirty="0"/>
          </a:p>
        </p:txBody>
      </p:sp>
      <p:pic>
        <p:nvPicPr>
          <p:cNvPr id="5" name="Рисунок 4" descr="e9c2393a4b3f.jpg"/>
          <p:cNvPicPr>
            <a:picLocks noChangeAspect="1"/>
          </p:cNvPicPr>
          <p:nvPr/>
        </p:nvPicPr>
        <p:blipFill>
          <a:blip r:embed="rId2" cstate="email"/>
          <a:stretch>
            <a:fillRect/>
          </a:stretch>
        </p:blipFill>
        <p:spPr>
          <a:xfrm>
            <a:off x="5148064" y="4221088"/>
            <a:ext cx="3240360" cy="2636912"/>
          </a:xfrm>
          <a:prstGeom prst="rect">
            <a:avLst/>
          </a:prstGeom>
        </p:spPr>
      </p:pic>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8892480" cy="2794322"/>
          </a:xfrm>
        </p:spPr>
        <p:txBody>
          <a:bodyPr>
            <a:normAutofit fontScale="90000"/>
          </a:bodyPr>
          <a:lstStyle/>
          <a:p>
            <a:r>
              <a:rPr lang="ru-RU" b="1" dirty="0" smtClean="0"/>
              <a:t>Индюк </a:t>
            </a:r>
            <a:r>
              <a:rPr lang="ru-RU" sz="3100" b="1" dirty="0" smtClean="0"/>
              <a:t>- это очень крупные домашние птицы, достигающие веса 15 килограмм. Выращивание индюшат дело трудоемкое, требующее постоянного внимания и заботы. Свой, яркий наряд они демонстрируют, когда ищут индюшку, а также тогда, когда сердятся или видят опасность. Индюк питается травой, специальным кормом, кукурузой, орехами. </a:t>
            </a:r>
            <a:endParaRPr lang="ru-RU" sz="3100" b="1" dirty="0"/>
          </a:p>
        </p:txBody>
      </p:sp>
      <p:pic>
        <p:nvPicPr>
          <p:cNvPr id="5" name="Рисунок 4" descr="1335707224-903808-iic_fw_vol02_198.jpg"/>
          <p:cNvPicPr>
            <a:picLocks noChangeAspect="1"/>
          </p:cNvPicPr>
          <p:nvPr/>
        </p:nvPicPr>
        <p:blipFill>
          <a:blip r:embed="rId2" cstate="email"/>
          <a:stretch>
            <a:fillRect/>
          </a:stretch>
        </p:blipFill>
        <p:spPr>
          <a:xfrm>
            <a:off x="467544" y="3573016"/>
            <a:ext cx="3810000" cy="2857500"/>
          </a:xfrm>
          <a:prstGeom prst="rect">
            <a:avLst/>
          </a:prstGeom>
        </p:spPr>
      </p:pic>
      <p:pic>
        <p:nvPicPr>
          <p:cNvPr id="6" name="Рисунок 5" descr="i.jpeg"/>
          <p:cNvPicPr>
            <a:picLocks noChangeAspect="1"/>
          </p:cNvPicPr>
          <p:nvPr/>
        </p:nvPicPr>
        <p:blipFill>
          <a:blip r:embed="rId3" cstate="email"/>
          <a:stretch>
            <a:fillRect/>
          </a:stretch>
        </p:blipFill>
        <p:spPr>
          <a:xfrm>
            <a:off x="4427984" y="3573016"/>
            <a:ext cx="4013790" cy="2875756"/>
          </a:xfrm>
          <a:prstGeom prst="rect">
            <a:avLst/>
          </a:prstGeom>
        </p:spPr>
      </p:pic>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6600CC"/>
                </a:solidFill>
              </a:rPr>
              <a:t>Загадки про индюка</a:t>
            </a:r>
            <a:endParaRPr lang="ru-RU" b="1" dirty="0">
              <a:solidFill>
                <a:srgbClr val="6600CC"/>
              </a:solidFill>
            </a:endParaRPr>
          </a:p>
        </p:txBody>
      </p:sp>
      <p:sp>
        <p:nvSpPr>
          <p:cNvPr id="3" name="Содержимое 2"/>
          <p:cNvSpPr>
            <a:spLocks noGrp="1"/>
          </p:cNvSpPr>
          <p:nvPr>
            <p:ph idx="1"/>
          </p:nvPr>
        </p:nvSpPr>
        <p:spPr>
          <a:xfrm>
            <a:off x="457200" y="1600200"/>
            <a:ext cx="5050904" cy="4525963"/>
          </a:xfrm>
        </p:spPr>
        <p:txBody>
          <a:bodyPr>
            <a:normAutofit fontScale="92500" lnSpcReduction="10000"/>
          </a:bodyPr>
          <a:lstStyle/>
          <a:p>
            <a:pPr>
              <a:buNone/>
            </a:pPr>
            <a:r>
              <a:rPr lang="ru-RU" b="1" dirty="0" smtClean="0"/>
              <a:t>* Распускает хвост павлином,</a:t>
            </a:r>
          </a:p>
          <a:p>
            <a:pPr>
              <a:buNone/>
            </a:pPr>
            <a:r>
              <a:rPr lang="ru-RU" b="1" dirty="0" smtClean="0"/>
              <a:t>Ходит важным господином,</a:t>
            </a:r>
          </a:p>
          <a:p>
            <a:pPr>
              <a:buNone/>
            </a:pPr>
            <a:r>
              <a:rPr lang="ru-RU" b="1" dirty="0" smtClean="0"/>
              <a:t>По земле ногами – стук,</a:t>
            </a:r>
          </a:p>
          <a:p>
            <a:pPr>
              <a:buNone/>
            </a:pPr>
            <a:r>
              <a:rPr lang="ru-RU" b="1" dirty="0" smtClean="0"/>
              <a:t>Как зовут его – (индюк)</a:t>
            </a:r>
          </a:p>
          <a:p>
            <a:pPr>
              <a:buNone/>
            </a:pPr>
            <a:r>
              <a:rPr lang="ru-RU" b="1" dirty="0" smtClean="0"/>
              <a:t>* Хвостик веером всегда,</a:t>
            </a:r>
          </a:p>
          <a:p>
            <a:pPr>
              <a:buNone/>
            </a:pPr>
            <a:r>
              <a:rPr lang="ru-RU" b="1" dirty="0" smtClean="0"/>
              <a:t> Словно галстук, борода.</a:t>
            </a:r>
          </a:p>
          <a:p>
            <a:pPr>
              <a:buNone/>
            </a:pPr>
            <a:r>
              <a:rPr lang="ru-RU" b="1" dirty="0" smtClean="0"/>
              <a:t> Носит он цветной сюртук.</a:t>
            </a:r>
          </a:p>
          <a:p>
            <a:pPr>
              <a:buNone/>
            </a:pPr>
            <a:r>
              <a:rPr lang="ru-RU" b="1" dirty="0" smtClean="0"/>
              <a:t> Птица важная…(индюк)</a:t>
            </a:r>
            <a:endParaRPr lang="ru-RU" b="1" dirty="0"/>
          </a:p>
        </p:txBody>
      </p:sp>
      <p:pic>
        <p:nvPicPr>
          <p:cNvPr id="4" name="Рисунок 3" descr="slide0007_image012.jpg"/>
          <p:cNvPicPr>
            <a:picLocks noChangeAspect="1"/>
          </p:cNvPicPr>
          <p:nvPr/>
        </p:nvPicPr>
        <p:blipFill>
          <a:blip r:embed="rId2" cstate="email"/>
          <a:stretch>
            <a:fillRect/>
          </a:stretch>
        </p:blipFill>
        <p:spPr>
          <a:xfrm>
            <a:off x="5292080" y="1628800"/>
            <a:ext cx="3563888" cy="3576816"/>
          </a:xfrm>
          <a:prstGeom prst="rect">
            <a:avLst/>
          </a:prstGeom>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640"/>
            <a:ext cx="8892480" cy="2376264"/>
          </a:xfrm>
        </p:spPr>
        <p:txBody>
          <a:bodyPr>
            <a:normAutofit fontScale="90000"/>
          </a:bodyPr>
          <a:lstStyle/>
          <a:p>
            <a:r>
              <a:rPr lang="ru-RU" b="1" dirty="0" smtClean="0"/>
              <a:t>Утка -  </a:t>
            </a:r>
            <a:r>
              <a:rPr lang="ru-RU" sz="3100" b="1" dirty="0" smtClean="0"/>
              <a:t>это птицы средних и небольших размеров с относительно короткой шеей и цевкой, покрытой спереди поперечными щитками. Она крякает, хорошо плавает, даёт яйца, пух и перо. </a:t>
            </a:r>
            <a:endParaRPr lang="ru-RU" sz="3100" b="1" dirty="0"/>
          </a:p>
        </p:txBody>
      </p:sp>
      <p:pic>
        <p:nvPicPr>
          <p:cNvPr id="4" name="Рисунок 3" descr="25175183_utka.jpg"/>
          <p:cNvPicPr>
            <a:picLocks noChangeAspect="1"/>
          </p:cNvPicPr>
          <p:nvPr/>
        </p:nvPicPr>
        <p:blipFill>
          <a:blip r:embed="rId2" cstate="email"/>
          <a:stretch>
            <a:fillRect/>
          </a:stretch>
        </p:blipFill>
        <p:spPr>
          <a:xfrm>
            <a:off x="755576" y="2852936"/>
            <a:ext cx="4088149" cy="3456384"/>
          </a:xfrm>
          <a:prstGeom prst="rect">
            <a:avLst/>
          </a:prstGeom>
        </p:spPr>
      </p:pic>
      <p:pic>
        <p:nvPicPr>
          <p:cNvPr id="5" name="Рисунок 4" descr="i.jpeg"/>
          <p:cNvPicPr>
            <a:picLocks noChangeAspect="1"/>
          </p:cNvPicPr>
          <p:nvPr/>
        </p:nvPicPr>
        <p:blipFill>
          <a:blip r:embed="rId3" cstate="email"/>
          <a:stretch>
            <a:fillRect/>
          </a:stretch>
        </p:blipFill>
        <p:spPr>
          <a:xfrm>
            <a:off x="5220072" y="2780928"/>
            <a:ext cx="3684240" cy="3312368"/>
          </a:xfrm>
          <a:prstGeom prst="rect">
            <a:avLst/>
          </a:prstGeom>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par>
                          <p:cTn id="8" fill="hold">
                            <p:stCondLst>
                              <p:cond delay="500"/>
                            </p:stCondLst>
                            <p:childTnLst>
                              <p:par>
                                <p:cTn id="9" presetID="2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edg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6600CC"/>
                </a:solidFill>
              </a:rPr>
              <a:t>Загадки про утку</a:t>
            </a:r>
            <a:endParaRPr lang="ru-RU" b="1" dirty="0">
              <a:solidFill>
                <a:srgbClr val="6600CC"/>
              </a:solidFill>
            </a:endParaRPr>
          </a:p>
        </p:txBody>
      </p:sp>
      <p:sp>
        <p:nvSpPr>
          <p:cNvPr id="3" name="Содержимое 2"/>
          <p:cNvSpPr>
            <a:spLocks noGrp="1"/>
          </p:cNvSpPr>
          <p:nvPr>
            <p:ph idx="1"/>
          </p:nvPr>
        </p:nvSpPr>
        <p:spPr>
          <a:xfrm>
            <a:off x="457200" y="1600200"/>
            <a:ext cx="4834880" cy="4525963"/>
          </a:xfrm>
        </p:spPr>
        <p:txBody>
          <a:bodyPr>
            <a:normAutofit fontScale="92500" lnSpcReduction="10000"/>
          </a:bodyPr>
          <a:lstStyle/>
          <a:p>
            <a:pPr>
              <a:buNone/>
            </a:pPr>
            <a:r>
              <a:rPr lang="ru-RU" b="1" dirty="0" smtClean="0"/>
              <a:t>*Как на речку прилетает,</a:t>
            </a:r>
          </a:p>
          <a:p>
            <a:pPr>
              <a:buNone/>
            </a:pPr>
            <a:r>
              <a:rPr lang="ru-RU" b="1" dirty="0" smtClean="0"/>
              <a:t>Сразу в воду залезает. </a:t>
            </a:r>
          </a:p>
          <a:p>
            <a:pPr>
              <a:buNone/>
            </a:pPr>
            <a:r>
              <a:rPr lang="ru-RU" b="1" dirty="0" smtClean="0"/>
              <a:t>"</a:t>
            </a:r>
            <a:r>
              <a:rPr lang="ru-RU" b="1" dirty="0" err="1" smtClean="0"/>
              <a:t>Кря</a:t>
            </a:r>
            <a:r>
              <a:rPr lang="ru-RU" b="1" dirty="0" smtClean="0"/>
              <a:t>" - нырнула на минутку</a:t>
            </a:r>
          </a:p>
          <a:p>
            <a:pPr>
              <a:buNone/>
            </a:pPr>
            <a:r>
              <a:rPr lang="ru-RU" b="1" dirty="0" smtClean="0"/>
              <a:t>Вы узнали? Это ...(утка)</a:t>
            </a:r>
          </a:p>
          <a:p>
            <a:pPr>
              <a:buNone/>
            </a:pPr>
            <a:r>
              <a:rPr lang="ru-RU" b="1" dirty="0" smtClean="0"/>
              <a:t>* Под дождём она гуляет,</a:t>
            </a:r>
          </a:p>
          <a:p>
            <a:pPr>
              <a:buNone/>
            </a:pPr>
            <a:r>
              <a:rPr lang="ru-RU" b="1" dirty="0" smtClean="0"/>
              <a:t> Щипать травку обожает,</a:t>
            </a:r>
          </a:p>
          <a:p>
            <a:pPr>
              <a:buNone/>
            </a:pPr>
            <a:r>
              <a:rPr lang="ru-RU" b="1" dirty="0" smtClean="0"/>
              <a:t> «</a:t>
            </a:r>
            <a:r>
              <a:rPr lang="ru-RU" b="1" dirty="0" err="1" smtClean="0"/>
              <a:t>Кря</a:t>
            </a:r>
            <a:r>
              <a:rPr lang="ru-RU" b="1" dirty="0" smtClean="0"/>
              <a:t>» кричит, всё это шутка,</a:t>
            </a:r>
          </a:p>
          <a:p>
            <a:pPr>
              <a:buNone/>
            </a:pPr>
            <a:r>
              <a:rPr lang="ru-RU" b="1" dirty="0" smtClean="0"/>
              <a:t> Ну конечно это – ... (утка)</a:t>
            </a:r>
            <a:endParaRPr lang="ru-RU" b="1" dirty="0"/>
          </a:p>
        </p:txBody>
      </p:sp>
      <p:pic>
        <p:nvPicPr>
          <p:cNvPr id="4" name="Рисунок 3" descr="i.jpeg"/>
          <p:cNvPicPr>
            <a:picLocks noChangeAspect="1"/>
          </p:cNvPicPr>
          <p:nvPr/>
        </p:nvPicPr>
        <p:blipFill>
          <a:blip r:embed="rId2" cstate="email"/>
          <a:stretch>
            <a:fillRect/>
          </a:stretch>
        </p:blipFill>
        <p:spPr>
          <a:xfrm>
            <a:off x="5148064" y="1700808"/>
            <a:ext cx="3744416" cy="3168352"/>
          </a:xfrm>
          <a:prstGeom prst="rect">
            <a:avLst/>
          </a:prstGeom>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648"/>
            <a:ext cx="9144000" cy="3775050"/>
          </a:xfrm>
        </p:spPr>
        <p:txBody>
          <a:bodyPr>
            <a:normAutofit fontScale="90000"/>
          </a:bodyPr>
          <a:lstStyle/>
          <a:p>
            <a:r>
              <a:rPr lang="ru-RU" b="1" dirty="0" smtClean="0"/>
              <a:t>Хомяк -</a:t>
            </a:r>
            <a:r>
              <a:rPr lang="ru-RU" dirty="0" smtClean="0"/>
              <a:t> </a:t>
            </a:r>
            <a:r>
              <a:rPr lang="ru-RU" sz="3100" b="1" dirty="0" smtClean="0"/>
              <a:t>похож на мешок со щекастой головой и маленькими ушками. Лапки и хвостик у него коротенькие. Но передние лапки у хомяка многое умеют: подвижными пальцами захватывают еду, подносят ко рту, освобождают щеки от собранного добра, выбирают зерна из колосков, чистят шерстку, умываются и переносят детенышей. Больше всего любят хомяки картофель, виноград и птичьи яйца. Охотно поедают насекомых, луковицы и клубни разных растений, семена, зерно, арбузы, дыни и тыквы. </a:t>
            </a:r>
            <a:endParaRPr lang="ru-RU" sz="3100" b="1" dirty="0"/>
          </a:p>
        </p:txBody>
      </p:sp>
      <p:pic>
        <p:nvPicPr>
          <p:cNvPr id="4" name="Рисунок 3" descr="1209817.jpg"/>
          <p:cNvPicPr>
            <a:picLocks noChangeAspect="1"/>
          </p:cNvPicPr>
          <p:nvPr/>
        </p:nvPicPr>
        <p:blipFill>
          <a:blip r:embed="rId2" cstate="email"/>
          <a:stretch>
            <a:fillRect/>
          </a:stretch>
        </p:blipFill>
        <p:spPr>
          <a:xfrm>
            <a:off x="2483768" y="4437112"/>
            <a:ext cx="3225321" cy="2420888"/>
          </a:xfrm>
          <a:prstGeom prst="rect">
            <a:avLst/>
          </a:prstGeom>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6600CC"/>
                </a:solidFill>
              </a:rPr>
              <a:t>Загадки про хомяка</a:t>
            </a:r>
            <a:endParaRPr lang="ru-RU" b="1" dirty="0">
              <a:solidFill>
                <a:srgbClr val="6600CC"/>
              </a:solidFill>
            </a:endParaRPr>
          </a:p>
        </p:txBody>
      </p:sp>
      <p:sp>
        <p:nvSpPr>
          <p:cNvPr id="3" name="Содержимое 2"/>
          <p:cNvSpPr>
            <a:spLocks noGrp="1"/>
          </p:cNvSpPr>
          <p:nvPr>
            <p:ph idx="1"/>
          </p:nvPr>
        </p:nvSpPr>
        <p:spPr>
          <a:xfrm>
            <a:off x="457200" y="1600200"/>
            <a:ext cx="4402832" cy="4525963"/>
          </a:xfrm>
        </p:spPr>
        <p:txBody>
          <a:bodyPr>
            <a:normAutofit fontScale="85000" lnSpcReduction="20000"/>
          </a:bodyPr>
          <a:lstStyle/>
          <a:p>
            <a:pPr>
              <a:buNone/>
            </a:pPr>
            <a:r>
              <a:rPr lang="ru-RU" b="1" dirty="0" smtClean="0"/>
              <a:t>*Я придумал вот как ловко:</a:t>
            </a:r>
          </a:p>
          <a:p>
            <a:pPr>
              <a:buNone/>
            </a:pPr>
            <a:r>
              <a:rPr lang="ru-RU" b="1" dirty="0" smtClean="0"/>
              <a:t>У меня своя уловка.</a:t>
            </a:r>
          </a:p>
          <a:p>
            <a:pPr>
              <a:buNone/>
            </a:pPr>
            <a:r>
              <a:rPr lang="ru-RU" b="1" dirty="0" smtClean="0"/>
              <a:t>Есть кладовка за щекой!</a:t>
            </a:r>
          </a:p>
          <a:p>
            <a:pPr>
              <a:buNone/>
            </a:pPr>
            <a:r>
              <a:rPr lang="ru-RU" b="1" dirty="0" smtClean="0"/>
              <a:t>Вот я умненький какой!</a:t>
            </a:r>
          </a:p>
          <a:p>
            <a:pPr>
              <a:buNone/>
            </a:pPr>
            <a:r>
              <a:rPr lang="ru-RU" b="1" dirty="0" smtClean="0"/>
              <a:t>* Днем он постоянно спит,</a:t>
            </a:r>
          </a:p>
          <a:p>
            <a:pPr>
              <a:buNone/>
            </a:pPr>
            <a:r>
              <a:rPr lang="ru-RU" b="1" dirty="0" smtClean="0"/>
              <a:t> Ночью бегает, шуршит.</a:t>
            </a:r>
          </a:p>
          <a:p>
            <a:pPr>
              <a:buNone/>
            </a:pPr>
            <a:r>
              <a:rPr lang="ru-RU" b="1" dirty="0" smtClean="0"/>
              <a:t> Раз он в миске искупался,</a:t>
            </a:r>
          </a:p>
          <a:p>
            <a:pPr>
              <a:buNone/>
            </a:pPr>
            <a:r>
              <a:rPr lang="ru-RU" b="1" dirty="0" smtClean="0"/>
              <a:t> Весь намок и испугался.</a:t>
            </a:r>
          </a:p>
          <a:p>
            <a:pPr>
              <a:buNone/>
            </a:pPr>
            <a:r>
              <a:rPr lang="ru-RU" b="1" dirty="0" smtClean="0"/>
              <a:t> Он ведь вовсе не моряк,</a:t>
            </a:r>
          </a:p>
          <a:p>
            <a:pPr>
              <a:buNone/>
            </a:pPr>
            <a:r>
              <a:rPr lang="ru-RU" b="1" dirty="0" smtClean="0"/>
              <a:t> А зовут его...(хомяк)</a:t>
            </a:r>
            <a:endParaRPr lang="ru-RU" b="1" dirty="0"/>
          </a:p>
        </p:txBody>
      </p:sp>
      <p:pic>
        <p:nvPicPr>
          <p:cNvPr id="4" name="Рисунок 3" descr="i.jpeg"/>
          <p:cNvPicPr>
            <a:picLocks noChangeAspect="1"/>
          </p:cNvPicPr>
          <p:nvPr/>
        </p:nvPicPr>
        <p:blipFill>
          <a:blip r:embed="rId2" cstate="email"/>
          <a:stretch>
            <a:fillRect/>
          </a:stretch>
        </p:blipFill>
        <p:spPr>
          <a:xfrm>
            <a:off x="4788024" y="1268760"/>
            <a:ext cx="3498304" cy="2623728"/>
          </a:xfrm>
          <a:prstGeom prst="rect">
            <a:avLst/>
          </a:prstGeom>
        </p:spPr>
      </p:pic>
      <p:pic>
        <p:nvPicPr>
          <p:cNvPr id="5" name="Рисунок 4" descr="61585030_img2.jpg"/>
          <p:cNvPicPr>
            <a:picLocks noChangeAspect="1"/>
          </p:cNvPicPr>
          <p:nvPr/>
        </p:nvPicPr>
        <p:blipFill>
          <a:blip r:embed="rId3" cstate="email"/>
          <a:stretch>
            <a:fillRect/>
          </a:stretch>
        </p:blipFill>
        <p:spPr>
          <a:xfrm>
            <a:off x="5148064" y="4293096"/>
            <a:ext cx="3456384" cy="2241996"/>
          </a:xfrm>
          <a:prstGeom prst="rect">
            <a:avLst/>
          </a:prstGeom>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par>
                          <p:cTn id="8" fill="hold">
                            <p:stCondLst>
                              <p:cond delay="2000"/>
                            </p:stCondLst>
                            <p:childTnLst>
                              <p:par>
                                <p:cTn id="9" presetID="21"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4)">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6600CC"/>
                </a:solidFill>
              </a:rPr>
              <a:t>Загадки о кошках</a:t>
            </a:r>
            <a:endParaRPr lang="ru-RU" b="1" dirty="0">
              <a:solidFill>
                <a:srgbClr val="6600CC"/>
              </a:solidFill>
            </a:endParaRPr>
          </a:p>
        </p:txBody>
      </p:sp>
      <p:sp>
        <p:nvSpPr>
          <p:cNvPr id="3" name="Содержимое 2"/>
          <p:cNvSpPr>
            <a:spLocks noGrp="1"/>
          </p:cNvSpPr>
          <p:nvPr>
            <p:ph idx="1"/>
          </p:nvPr>
        </p:nvSpPr>
        <p:spPr>
          <a:xfrm>
            <a:off x="457200" y="1600200"/>
            <a:ext cx="4114800" cy="4525963"/>
          </a:xfrm>
        </p:spPr>
        <p:txBody>
          <a:bodyPr/>
          <a:lstStyle/>
          <a:p>
            <a:pPr>
              <a:buNone/>
            </a:pPr>
            <a:r>
              <a:rPr lang="ru-RU" b="1" dirty="0" smtClean="0"/>
              <a:t>* Мордочка усатая,</a:t>
            </a:r>
          </a:p>
          <a:p>
            <a:pPr>
              <a:buNone/>
            </a:pPr>
            <a:r>
              <a:rPr lang="ru-RU" b="1" dirty="0" smtClean="0"/>
              <a:t> Шубка полосатая,</a:t>
            </a:r>
          </a:p>
          <a:p>
            <a:pPr>
              <a:buNone/>
            </a:pPr>
            <a:r>
              <a:rPr lang="ru-RU" b="1" dirty="0" smtClean="0"/>
              <a:t> Часто умывается,</a:t>
            </a:r>
          </a:p>
          <a:p>
            <a:pPr>
              <a:buNone/>
            </a:pPr>
            <a:r>
              <a:rPr lang="ru-RU" b="1" dirty="0" smtClean="0"/>
              <a:t> А с водой не знается.</a:t>
            </a:r>
            <a:endParaRPr lang="ru-RU" b="1" dirty="0"/>
          </a:p>
        </p:txBody>
      </p:sp>
      <p:sp>
        <p:nvSpPr>
          <p:cNvPr id="4" name="Прямоугольник 3"/>
          <p:cNvSpPr/>
          <p:nvPr/>
        </p:nvSpPr>
        <p:spPr>
          <a:xfrm>
            <a:off x="4283968" y="856357"/>
            <a:ext cx="4572000" cy="6001643"/>
          </a:xfrm>
          <a:prstGeom prst="rect">
            <a:avLst/>
          </a:prstGeom>
        </p:spPr>
        <p:txBody>
          <a:bodyPr>
            <a:spAutoFit/>
          </a:bodyPr>
          <a:lstStyle/>
          <a:p>
            <a:endParaRPr lang="ru-RU" sz="3200" dirty="0"/>
          </a:p>
          <a:p>
            <a:r>
              <a:rPr lang="ru-RU" sz="3200" b="1" dirty="0" smtClean="0"/>
              <a:t>* Этот зверь живет лишь дома.</a:t>
            </a:r>
          </a:p>
          <a:p>
            <a:r>
              <a:rPr lang="ru-RU" sz="3200" b="1" dirty="0" smtClean="0"/>
              <a:t>  С эти зверем все знакомы.</a:t>
            </a:r>
          </a:p>
          <a:p>
            <a:r>
              <a:rPr lang="ru-RU" sz="3200" b="1" dirty="0" smtClean="0"/>
              <a:t> У него усы как спицы.</a:t>
            </a:r>
          </a:p>
          <a:p>
            <a:r>
              <a:rPr lang="ru-RU" sz="3200" b="1" dirty="0" smtClean="0"/>
              <a:t> Он, мурлыча, песнь поет.</a:t>
            </a:r>
          </a:p>
          <a:p>
            <a:r>
              <a:rPr lang="ru-RU" sz="3200" b="1" dirty="0" smtClean="0"/>
              <a:t> Только мышь его боится…</a:t>
            </a:r>
          </a:p>
          <a:p>
            <a:r>
              <a:rPr lang="ru-RU" sz="3200" b="1" dirty="0" smtClean="0"/>
              <a:t> Угадали? Это — … (кошка)</a:t>
            </a:r>
            <a:endParaRPr lang="ru-RU" sz="3200" b="1" dirty="0"/>
          </a:p>
        </p:txBody>
      </p:sp>
      <p:pic>
        <p:nvPicPr>
          <p:cNvPr id="5" name="Рисунок 4" descr="0908c4b122d536aeb5148460c3aa82fe.jpeg"/>
          <p:cNvPicPr>
            <a:picLocks noChangeAspect="1"/>
          </p:cNvPicPr>
          <p:nvPr/>
        </p:nvPicPr>
        <p:blipFill>
          <a:blip r:embed="rId2" cstate="email"/>
          <a:stretch>
            <a:fillRect/>
          </a:stretch>
        </p:blipFill>
        <p:spPr>
          <a:xfrm>
            <a:off x="539552" y="3933056"/>
            <a:ext cx="3816424" cy="2612248"/>
          </a:xfrm>
          <a:prstGeom prst="rect">
            <a:avLst/>
          </a:prstGeom>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2506290"/>
          </a:xfrm>
        </p:spPr>
        <p:txBody>
          <a:bodyPr>
            <a:normAutofit fontScale="90000"/>
          </a:bodyPr>
          <a:lstStyle/>
          <a:p>
            <a:r>
              <a:rPr lang="ru-RU" b="1" dirty="0" smtClean="0"/>
              <a:t>Морская свинка - </a:t>
            </a:r>
            <a:r>
              <a:rPr lang="ru-RU" sz="3100" b="1" dirty="0" smtClean="0"/>
              <a:t>одно из самых неприхотливых домашних животных. Основной корм морских свинок — сено, а также сочные корма (яблоко, салат, зрелая морковь, свекла и проч.) Этот симпатичный и добродушный зверек ведет подвижный образ жизни и охотно играет с маленькими детьми.    </a:t>
            </a:r>
            <a:endParaRPr lang="ru-RU" sz="3100" b="1" dirty="0"/>
          </a:p>
        </p:txBody>
      </p:sp>
      <p:pic>
        <p:nvPicPr>
          <p:cNvPr id="4" name="Рисунок 3" descr="4b99eb010fc27b031f7c111231c232dc.jpeg"/>
          <p:cNvPicPr>
            <a:picLocks noChangeAspect="1"/>
          </p:cNvPicPr>
          <p:nvPr/>
        </p:nvPicPr>
        <p:blipFill>
          <a:blip r:embed="rId2" cstate="email"/>
          <a:stretch>
            <a:fillRect/>
          </a:stretch>
        </p:blipFill>
        <p:spPr>
          <a:xfrm>
            <a:off x="323528" y="3356992"/>
            <a:ext cx="4272136" cy="3077273"/>
          </a:xfrm>
          <a:prstGeom prst="rect">
            <a:avLst/>
          </a:prstGeom>
        </p:spPr>
      </p:pic>
      <p:pic>
        <p:nvPicPr>
          <p:cNvPr id="5" name="Рисунок 4" descr="i.jpeg"/>
          <p:cNvPicPr>
            <a:picLocks noChangeAspect="1"/>
          </p:cNvPicPr>
          <p:nvPr/>
        </p:nvPicPr>
        <p:blipFill>
          <a:blip r:embed="rId3" cstate="email"/>
          <a:stretch>
            <a:fillRect/>
          </a:stretch>
        </p:blipFill>
        <p:spPr>
          <a:xfrm>
            <a:off x="4644008" y="3140968"/>
            <a:ext cx="4122373" cy="3091780"/>
          </a:xfrm>
          <a:prstGeom prst="rect">
            <a:avLst/>
          </a:prstGeom>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6600CC"/>
                </a:solidFill>
              </a:rPr>
              <a:t>Загадка про морских свинок</a:t>
            </a:r>
            <a:endParaRPr lang="ru-RU" b="1" dirty="0">
              <a:solidFill>
                <a:srgbClr val="6600CC"/>
              </a:solidFill>
            </a:endParaRPr>
          </a:p>
        </p:txBody>
      </p:sp>
      <p:sp>
        <p:nvSpPr>
          <p:cNvPr id="3" name="Содержимое 2"/>
          <p:cNvSpPr>
            <a:spLocks noGrp="1"/>
          </p:cNvSpPr>
          <p:nvPr>
            <p:ph idx="1"/>
          </p:nvPr>
        </p:nvSpPr>
        <p:spPr>
          <a:xfrm>
            <a:off x="251520" y="1484784"/>
            <a:ext cx="4320480" cy="3340968"/>
          </a:xfrm>
        </p:spPr>
        <p:txBody>
          <a:bodyPr>
            <a:normAutofit lnSpcReduction="10000"/>
          </a:bodyPr>
          <a:lstStyle/>
          <a:p>
            <a:pPr>
              <a:buNone/>
            </a:pPr>
            <a:r>
              <a:rPr lang="ru-RU" b="1" dirty="0" smtClean="0"/>
              <a:t>* И в море не купаются,</a:t>
            </a:r>
          </a:p>
          <a:p>
            <a:pPr>
              <a:buNone/>
            </a:pPr>
            <a:r>
              <a:rPr lang="ru-RU" b="1" dirty="0" smtClean="0"/>
              <a:t>И нет на них щетинки,</a:t>
            </a:r>
          </a:p>
          <a:p>
            <a:pPr>
              <a:buNone/>
            </a:pPr>
            <a:r>
              <a:rPr lang="ru-RU" b="1" dirty="0" smtClean="0"/>
              <a:t>И все же называются</a:t>
            </a:r>
          </a:p>
          <a:p>
            <a:pPr>
              <a:buNone/>
            </a:pPr>
            <a:r>
              <a:rPr lang="ru-RU" b="1" dirty="0" smtClean="0"/>
              <a:t>Они - морские ...</a:t>
            </a:r>
          </a:p>
          <a:p>
            <a:pPr>
              <a:buNone/>
            </a:pPr>
            <a:r>
              <a:rPr lang="ru-RU" b="1" dirty="0" smtClean="0"/>
              <a:t>(свинки)</a:t>
            </a:r>
            <a:endParaRPr lang="ru-RU" b="1" dirty="0"/>
          </a:p>
        </p:txBody>
      </p:sp>
      <p:pic>
        <p:nvPicPr>
          <p:cNvPr id="4" name="Рисунок 3" descr="f0fb599edeab.jpg"/>
          <p:cNvPicPr>
            <a:picLocks noChangeAspect="1"/>
          </p:cNvPicPr>
          <p:nvPr/>
        </p:nvPicPr>
        <p:blipFill>
          <a:blip r:embed="rId2" cstate="email"/>
          <a:stretch>
            <a:fillRect/>
          </a:stretch>
        </p:blipFill>
        <p:spPr>
          <a:xfrm>
            <a:off x="4283968" y="2492896"/>
            <a:ext cx="4663028" cy="3205832"/>
          </a:xfrm>
          <a:prstGeom prst="rect">
            <a:avLst/>
          </a:prstGeom>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218258"/>
          </a:xfrm>
        </p:spPr>
        <p:txBody>
          <a:bodyPr>
            <a:normAutofit fontScale="90000"/>
          </a:bodyPr>
          <a:lstStyle/>
          <a:p>
            <a:r>
              <a:rPr lang="ru-RU" b="1" dirty="0" smtClean="0"/>
              <a:t>Попугай - </a:t>
            </a:r>
            <a:r>
              <a:rPr lang="ru-RU" sz="3100" b="1" dirty="0" smtClean="0"/>
              <a:t>имеет яркие перья, может</a:t>
            </a:r>
            <a:br>
              <a:rPr lang="ru-RU" sz="3100" b="1" dirty="0" smtClean="0"/>
            </a:br>
            <a:r>
              <a:rPr lang="ru-RU" sz="3100" b="1" dirty="0" smtClean="0"/>
              <a:t>                    повторять за людьми слова. Основным кормом для волнистых попугаев служит зерновая смесь, состоящая из семян культурных и диких растений. Попугаи очень любят каши, вареные куриные яйца, нежирный творог.</a:t>
            </a:r>
            <a:endParaRPr lang="ru-RU" sz="3100" b="1" dirty="0"/>
          </a:p>
        </p:txBody>
      </p:sp>
      <p:pic>
        <p:nvPicPr>
          <p:cNvPr id="4" name="Рисунок 3" descr="256.jpg"/>
          <p:cNvPicPr>
            <a:picLocks noChangeAspect="1"/>
          </p:cNvPicPr>
          <p:nvPr/>
        </p:nvPicPr>
        <p:blipFill>
          <a:blip r:embed="rId2" cstate="email"/>
          <a:stretch>
            <a:fillRect/>
          </a:stretch>
        </p:blipFill>
        <p:spPr>
          <a:xfrm>
            <a:off x="139700" y="2780308"/>
            <a:ext cx="4648324" cy="3673028"/>
          </a:xfrm>
          <a:prstGeom prst="rect">
            <a:avLst/>
          </a:prstGeom>
        </p:spPr>
      </p:pic>
      <p:pic>
        <p:nvPicPr>
          <p:cNvPr id="5" name="Рисунок 4" descr="1272454678_18.jpg"/>
          <p:cNvPicPr>
            <a:picLocks noChangeAspect="1"/>
          </p:cNvPicPr>
          <p:nvPr/>
        </p:nvPicPr>
        <p:blipFill>
          <a:blip r:embed="rId3" cstate="email"/>
          <a:stretch>
            <a:fillRect/>
          </a:stretch>
        </p:blipFill>
        <p:spPr>
          <a:xfrm>
            <a:off x="4969024" y="2996952"/>
            <a:ext cx="3923456" cy="3131232"/>
          </a:xfrm>
          <a:prstGeom prst="rect">
            <a:avLst/>
          </a:prstGeom>
        </p:spPr>
      </p:pic>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Загадки про попугая</a:t>
            </a:r>
            <a:endParaRPr lang="ru-RU" dirty="0"/>
          </a:p>
        </p:txBody>
      </p:sp>
      <p:sp>
        <p:nvSpPr>
          <p:cNvPr id="3" name="Содержимое 2"/>
          <p:cNvSpPr>
            <a:spLocks noGrp="1"/>
          </p:cNvSpPr>
          <p:nvPr>
            <p:ph idx="1"/>
          </p:nvPr>
        </p:nvSpPr>
        <p:spPr>
          <a:xfrm>
            <a:off x="457200" y="1600200"/>
            <a:ext cx="4978896" cy="4925144"/>
          </a:xfrm>
        </p:spPr>
        <p:txBody>
          <a:bodyPr>
            <a:normAutofit fontScale="85000" lnSpcReduction="10000"/>
          </a:bodyPr>
          <a:lstStyle/>
          <a:p>
            <a:pPr>
              <a:buNone/>
            </a:pPr>
            <a:r>
              <a:rPr lang="ru-RU" b="1" dirty="0" smtClean="0"/>
              <a:t>* Он живёт в просторной клетке,</a:t>
            </a:r>
          </a:p>
          <a:p>
            <a:pPr>
              <a:buNone/>
            </a:pPr>
            <a:r>
              <a:rPr lang="ru-RU" b="1" dirty="0" smtClean="0"/>
              <a:t>Говорить с ним любят детки:</a:t>
            </a:r>
          </a:p>
          <a:p>
            <a:pPr>
              <a:buNone/>
            </a:pPr>
            <a:r>
              <a:rPr lang="ru-RU" b="1" dirty="0" smtClean="0"/>
              <a:t>Зря его ты не ругай –</a:t>
            </a:r>
          </a:p>
          <a:p>
            <a:pPr>
              <a:buNone/>
            </a:pPr>
            <a:r>
              <a:rPr lang="ru-RU" b="1" dirty="0" err="1" smtClean="0"/>
              <a:t>Повторушка</a:t>
            </a:r>
            <a:r>
              <a:rPr lang="ru-RU" b="1" dirty="0" smtClean="0"/>
              <a:t> (попугай)</a:t>
            </a:r>
          </a:p>
          <a:p>
            <a:pPr>
              <a:buNone/>
            </a:pPr>
            <a:r>
              <a:rPr lang="ru-RU" b="1" dirty="0" smtClean="0"/>
              <a:t>* Клетка в комнате висит,</a:t>
            </a:r>
          </a:p>
          <a:p>
            <a:pPr>
              <a:buNone/>
            </a:pPr>
            <a:r>
              <a:rPr lang="ru-RU" b="1" dirty="0" smtClean="0"/>
              <a:t> Чудо птица в ней сидит,</a:t>
            </a:r>
          </a:p>
          <a:p>
            <a:pPr>
              <a:buNone/>
            </a:pPr>
            <a:r>
              <a:rPr lang="ru-RU" b="1" dirty="0" smtClean="0"/>
              <a:t> То пронзительно кричит,</a:t>
            </a:r>
          </a:p>
          <a:p>
            <a:pPr>
              <a:buNone/>
            </a:pPr>
            <a:r>
              <a:rPr lang="ru-RU" b="1" dirty="0" smtClean="0"/>
              <a:t> То возьмёт, заговорит.</a:t>
            </a:r>
          </a:p>
          <a:p>
            <a:pPr>
              <a:buNone/>
            </a:pPr>
            <a:r>
              <a:rPr lang="ru-RU" b="1" dirty="0" smtClean="0"/>
              <a:t> Ну, подумай, угадай,</a:t>
            </a:r>
          </a:p>
          <a:p>
            <a:pPr>
              <a:buNone/>
            </a:pPr>
            <a:r>
              <a:rPr lang="ru-RU" b="1" dirty="0" smtClean="0"/>
              <a:t> Что за птица?...(попугай)</a:t>
            </a:r>
            <a:endParaRPr lang="ru-RU" b="1" dirty="0"/>
          </a:p>
        </p:txBody>
      </p:sp>
      <p:pic>
        <p:nvPicPr>
          <p:cNvPr id="4" name="Рисунок 3" descr="4528c086b83e7e97dac85c251a828eee_1364552282_800_800.jpg"/>
          <p:cNvPicPr>
            <a:picLocks noChangeAspect="1"/>
          </p:cNvPicPr>
          <p:nvPr/>
        </p:nvPicPr>
        <p:blipFill>
          <a:blip r:embed="rId2" cstate="email"/>
          <a:stretch>
            <a:fillRect/>
          </a:stretch>
        </p:blipFill>
        <p:spPr>
          <a:xfrm>
            <a:off x="4716016" y="1700808"/>
            <a:ext cx="3754499" cy="3785974"/>
          </a:xfrm>
          <a:prstGeom prst="rect">
            <a:avLst/>
          </a:prstGeom>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010346"/>
          </a:xfrm>
        </p:spPr>
        <p:txBody>
          <a:bodyPr>
            <a:normAutofit fontScale="90000"/>
          </a:bodyPr>
          <a:lstStyle/>
          <a:p>
            <a:r>
              <a:rPr lang="ru-RU" b="1" dirty="0" smtClean="0"/>
              <a:t>Аквариумные рыбки - </a:t>
            </a:r>
            <a:r>
              <a:rPr lang="ru-RU" sz="3100" b="1" dirty="0" smtClean="0"/>
              <a:t>представляются маленькие существа, которые можно назвать декоративными рыбками. Их помещают в специальное место – аквариум. Большая часть аквариумных рыбок имеет характерную яркую декоративную окраску. Они могут быть причудливых форм и небольших размеров. Едят рыбки специальный корм.</a:t>
            </a:r>
            <a:endParaRPr lang="ru-RU" sz="3100" b="1" dirty="0"/>
          </a:p>
        </p:txBody>
      </p:sp>
      <p:pic>
        <p:nvPicPr>
          <p:cNvPr id="4" name="Рисунок 3" descr="0862278dbbb9.jpg"/>
          <p:cNvPicPr>
            <a:picLocks noChangeAspect="1"/>
          </p:cNvPicPr>
          <p:nvPr/>
        </p:nvPicPr>
        <p:blipFill>
          <a:blip r:embed="rId2" cstate="email"/>
          <a:stretch>
            <a:fillRect/>
          </a:stretch>
        </p:blipFill>
        <p:spPr>
          <a:xfrm>
            <a:off x="323528" y="3645024"/>
            <a:ext cx="3528053" cy="3024336"/>
          </a:xfrm>
          <a:prstGeom prst="rect">
            <a:avLst/>
          </a:prstGeom>
        </p:spPr>
      </p:pic>
      <p:pic>
        <p:nvPicPr>
          <p:cNvPr id="5" name="Рисунок 4" descr="9859103_1s653_1326474035.jpg"/>
          <p:cNvPicPr>
            <a:picLocks noChangeAspect="1"/>
          </p:cNvPicPr>
          <p:nvPr/>
        </p:nvPicPr>
        <p:blipFill>
          <a:blip r:embed="rId3" cstate="email"/>
          <a:stretch>
            <a:fillRect/>
          </a:stretch>
        </p:blipFill>
        <p:spPr>
          <a:xfrm>
            <a:off x="4644008" y="3573016"/>
            <a:ext cx="4185775" cy="3096344"/>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0"/>
                            </p:stCondLst>
                            <p:childTnLst>
                              <p:par>
                                <p:cTn id="10" presetID="5"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6600CC"/>
                </a:solidFill>
              </a:rPr>
              <a:t>Загадки про аквариумных рыбок</a:t>
            </a:r>
            <a:endParaRPr lang="ru-RU" b="1" dirty="0">
              <a:solidFill>
                <a:srgbClr val="6600CC"/>
              </a:solidFill>
            </a:endParaRPr>
          </a:p>
        </p:txBody>
      </p:sp>
      <p:sp>
        <p:nvSpPr>
          <p:cNvPr id="3" name="Содержимое 2"/>
          <p:cNvSpPr>
            <a:spLocks noGrp="1"/>
          </p:cNvSpPr>
          <p:nvPr>
            <p:ph idx="1"/>
          </p:nvPr>
        </p:nvSpPr>
        <p:spPr>
          <a:xfrm>
            <a:off x="395536" y="1556792"/>
            <a:ext cx="4546848" cy="4968552"/>
          </a:xfrm>
        </p:spPr>
        <p:txBody>
          <a:bodyPr>
            <a:normAutofit fontScale="92500" lnSpcReduction="20000"/>
          </a:bodyPr>
          <a:lstStyle/>
          <a:p>
            <a:pPr>
              <a:buNone/>
            </a:pPr>
            <a:r>
              <a:rPr lang="ru-RU" b="1" dirty="0" smtClean="0"/>
              <a:t>* Все желанья исполняет</a:t>
            </a:r>
          </a:p>
          <a:p>
            <a:pPr>
              <a:buNone/>
            </a:pPr>
            <a:r>
              <a:rPr lang="ru-RU" b="1" dirty="0" smtClean="0"/>
              <a:t>К нам из сказки приплывает</a:t>
            </a:r>
          </a:p>
          <a:p>
            <a:pPr>
              <a:buNone/>
            </a:pPr>
            <a:r>
              <a:rPr lang="ru-RU" b="1" dirty="0" smtClean="0"/>
              <a:t>Рыбка родом из Китая</a:t>
            </a:r>
          </a:p>
          <a:p>
            <a:pPr>
              <a:buNone/>
            </a:pPr>
            <a:r>
              <a:rPr lang="ru-RU" b="1" dirty="0" smtClean="0"/>
              <a:t>Угадали?  (золотая)</a:t>
            </a:r>
          </a:p>
          <a:p>
            <a:pPr>
              <a:buNone/>
            </a:pPr>
            <a:r>
              <a:rPr lang="ru-RU" b="1" dirty="0" smtClean="0"/>
              <a:t>*Одеваются нарядно</a:t>
            </a:r>
          </a:p>
          <a:p>
            <a:pPr>
              <a:buNone/>
            </a:pPr>
            <a:r>
              <a:rPr lang="ru-RU" b="1" dirty="0" smtClean="0"/>
              <a:t>Поглядеть на них приятно</a:t>
            </a:r>
          </a:p>
          <a:p>
            <a:pPr>
              <a:buNone/>
            </a:pPr>
            <a:r>
              <a:rPr lang="ru-RU" b="1" dirty="0" smtClean="0"/>
              <a:t>Однотонные, рябые,</a:t>
            </a:r>
          </a:p>
          <a:p>
            <a:pPr>
              <a:buNone/>
            </a:pPr>
            <a:r>
              <a:rPr lang="ru-RU" b="1" dirty="0" smtClean="0"/>
              <a:t>Жёлтые и голубые</a:t>
            </a:r>
          </a:p>
          <a:p>
            <a:pPr>
              <a:buNone/>
            </a:pPr>
            <a:r>
              <a:rPr lang="ru-RU" b="1" dirty="0" smtClean="0"/>
              <a:t>Некапризные рыбёшки</a:t>
            </a:r>
          </a:p>
          <a:p>
            <a:pPr>
              <a:buNone/>
            </a:pPr>
            <a:r>
              <a:rPr lang="ru-RU" b="1" dirty="0" smtClean="0"/>
              <a:t>Всем знакомые (</a:t>
            </a:r>
            <a:r>
              <a:rPr lang="ru-RU" b="1" dirty="0" err="1" smtClean="0"/>
              <a:t>гупёшки</a:t>
            </a:r>
            <a:r>
              <a:rPr lang="ru-RU" b="1" dirty="0" smtClean="0"/>
              <a:t>)</a:t>
            </a:r>
            <a:endParaRPr lang="ru-RU" b="1" dirty="0"/>
          </a:p>
        </p:txBody>
      </p:sp>
      <p:pic>
        <p:nvPicPr>
          <p:cNvPr id="4" name="Рисунок 3" descr="382743895d3c18a00dbaee5c7296dff1.jpg"/>
          <p:cNvPicPr>
            <a:picLocks noChangeAspect="1"/>
          </p:cNvPicPr>
          <p:nvPr/>
        </p:nvPicPr>
        <p:blipFill>
          <a:blip r:embed="rId2" cstate="email"/>
          <a:stretch>
            <a:fillRect/>
          </a:stretch>
        </p:blipFill>
        <p:spPr>
          <a:xfrm>
            <a:off x="5076056" y="1772816"/>
            <a:ext cx="3662660" cy="2930128"/>
          </a:xfrm>
          <a:prstGeom prst="rect">
            <a:avLst/>
          </a:prstGeom>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628800"/>
            <a:ext cx="8229600" cy="1143000"/>
          </a:xfrm>
        </p:spPr>
        <p:txBody>
          <a:bodyPr>
            <a:normAutofit fontScale="90000"/>
          </a:bodyPr>
          <a:lstStyle/>
          <a:p>
            <a:r>
              <a:rPr lang="ru-RU" b="1" dirty="0" smtClean="0"/>
              <a:t>Черепаха . </a:t>
            </a:r>
            <a:r>
              <a:rPr lang="ru-RU" sz="3100" b="1" dirty="0" smtClean="0"/>
              <a:t>Туловище черепах заключено в панцирь, который отчасти защищает также голову, шею и конечности. Верхняя его часть, или каркас, покрывает спину и бока рептилии, нижняя, или пластрон, - живот. Панцирь настолько прочен, что может выдержать тяжесть, в 200 раз превышающую массу владельца. Всех домашних черепах можно разделить на две группы — сухопутные и водные. Черепахи едят мясо, рыбу, фрукты, овощи, ягоды, хлеб, яйца</a:t>
            </a:r>
            <a:r>
              <a:rPr lang="ru-RU" sz="3100" dirty="0" smtClean="0"/>
              <a:t>.</a:t>
            </a:r>
            <a:endParaRPr lang="ru-RU" sz="3100" dirty="0"/>
          </a:p>
        </p:txBody>
      </p:sp>
      <p:pic>
        <p:nvPicPr>
          <p:cNvPr id="4" name="Рисунок 3" descr="0021-018-Morskaja-kozhistaja-cherepakha-CHerepakha-gigant-dlina-do-2-m-i-massa-do.jpg"/>
          <p:cNvPicPr>
            <a:picLocks noChangeAspect="1"/>
          </p:cNvPicPr>
          <p:nvPr/>
        </p:nvPicPr>
        <p:blipFill>
          <a:blip r:embed="rId2" cstate="email"/>
          <a:stretch>
            <a:fillRect/>
          </a:stretch>
        </p:blipFill>
        <p:spPr>
          <a:xfrm>
            <a:off x="467544" y="4449332"/>
            <a:ext cx="3456384" cy="2076012"/>
          </a:xfrm>
          <a:prstGeom prst="rect">
            <a:avLst/>
          </a:prstGeom>
        </p:spPr>
      </p:pic>
      <p:pic>
        <p:nvPicPr>
          <p:cNvPr id="5" name="Рисунок 4" descr="phpThumb_generated_thumbnailjpg.jpeg"/>
          <p:cNvPicPr>
            <a:picLocks noChangeAspect="1"/>
          </p:cNvPicPr>
          <p:nvPr/>
        </p:nvPicPr>
        <p:blipFill>
          <a:blip r:embed="rId3" cstate="email"/>
          <a:stretch>
            <a:fillRect/>
          </a:stretch>
        </p:blipFill>
        <p:spPr>
          <a:xfrm>
            <a:off x="5364088" y="4365104"/>
            <a:ext cx="3048000" cy="2286000"/>
          </a:xfrm>
          <a:prstGeom prst="rect">
            <a:avLst/>
          </a:prstGeom>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par>
                          <p:cTn id="8" fill="hold">
                            <p:stCondLst>
                              <p:cond delay="500"/>
                            </p:stCondLst>
                            <p:childTnLst>
                              <p:par>
                                <p:cTn id="9" presetID="16" presetClass="entr" presetSubtype="2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6600CC"/>
                </a:solidFill>
              </a:rPr>
              <a:t>Загадки про черепаху</a:t>
            </a:r>
            <a:endParaRPr lang="ru-RU" b="1" dirty="0">
              <a:solidFill>
                <a:srgbClr val="6600CC"/>
              </a:solidFill>
            </a:endParaRPr>
          </a:p>
        </p:txBody>
      </p:sp>
      <p:sp>
        <p:nvSpPr>
          <p:cNvPr id="3" name="Содержимое 2"/>
          <p:cNvSpPr>
            <a:spLocks noGrp="1"/>
          </p:cNvSpPr>
          <p:nvPr>
            <p:ph idx="1"/>
          </p:nvPr>
        </p:nvSpPr>
        <p:spPr>
          <a:xfrm>
            <a:off x="457200" y="1600200"/>
            <a:ext cx="5338936" cy="4997152"/>
          </a:xfrm>
        </p:spPr>
        <p:txBody>
          <a:bodyPr>
            <a:normAutofit fontScale="92500" lnSpcReduction="20000"/>
          </a:bodyPr>
          <a:lstStyle/>
          <a:p>
            <a:pPr>
              <a:buNone/>
            </a:pPr>
            <a:r>
              <a:rPr lang="ru-RU" b="1" dirty="0" smtClean="0"/>
              <a:t>* Носит домик роговой,</a:t>
            </a:r>
          </a:p>
          <a:p>
            <a:pPr>
              <a:buNone/>
            </a:pPr>
            <a:r>
              <a:rPr lang="ru-RU" b="1" dirty="0" smtClean="0"/>
              <a:t>Прячет хвостик с головой,</a:t>
            </a:r>
          </a:p>
          <a:p>
            <a:pPr>
              <a:buNone/>
            </a:pPr>
            <a:r>
              <a:rPr lang="ru-RU" b="1" dirty="0" smtClean="0"/>
              <a:t>Панцирь - щит её от страха,</a:t>
            </a:r>
          </a:p>
          <a:p>
            <a:pPr>
              <a:buNone/>
            </a:pPr>
            <a:r>
              <a:rPr lang="ru-RU" b="1" dirty="0" smtClean="0"/>
              <a:t>А трусиха - ...(черепаха)</a:t>
            </a:r>
          </a:p>
          <a:p>
            <a:pPr>
              <a:buNone/>
            </a:pPr>
            <a:r>
              <a:rPr lang="ru-RU" b="1" dirty="0" smtClean="0"/>
              <a:t>*Она отлично всем знакома.</a:t>
            </a:r>
          </a:p>
          <a:p>
            <a:pPr>
              <a:buNone/>
            </a:pPr>
            <a:r>
              <a:rPr lang="ru-RU" b="1" dirty="0" smtClean="0"/>
              <a:t> Она всегда и всюду дома.</a:t>
            </a:r>
          </a:p>
          <a:p>
            <a:pPr>
              <a:buNone/>
            </a:pPr>
            <a:r>
              <a:rPr lang="ru-RU" b="1" dirty="0" smtClean="0"/>
              <a:t> Нет дома для неё родней -</a:t>
            </a:r>
          </a:p>
          <a:p>
            <a:pPr>
              <a:buNone/>
            </a:pPr>
            <a:r>
              <a:rPr lang="ru-RU" b="1" dirty="0" smtClean="0"/>
              <a:t> Дом постоянно вместе с ней.</a:t>
            </a:r>
          </a:p>
          <a:p>
            <a:pPr>
              <a:buNone/>
            </a:pPr>
            <a:r>
              <a:rPr lang="ru-RU" b="1" dirty="0" smtClean="0"/>
              <a:t> С такой защитой нет и страха.</a:t>
            </a:r>
          </a:p>
          <a:p>
            <a:pPr>
              <a:buNone/>
            </a:pPr>
            <a:r>
              <a:rPr lang="ru-RU" b="1" dirty="0" smtClean="0"/>
              <a:t> Кто - эта крепость? (черепаха)</a:t>
            </a:r>
            <a:endParaRPr lang="ru-RU" b="1" dirty="0"/>
          </a:p>
        </p:txBody>
      </p:sp>
      <p:pic>
        <p:nvPicPr>
          <p:cNvPr id="4" name="Рисунок 3" descr="100794639_21.jpg"/>
          <p:cNvPicPr>
            <a:picLocks noChangeAspect="1"/>
          </p:cNvPicPr>
          <p:nvPr/>
        </p:nvPicPr>
        <p:blipFill>
          <a:blip r:embed="rId2" cstate="email"/>
          <a:stretch>
            <a:fillRect/>
          </a:stretch>
        </p:blipFill>
        <p:spPr>
          <a:xfrm>
            <a:off x="5267738" y="1700808"/>
            <a:ext cx="3648405" cy="2736304"/>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1143000"/>
          </a:xfrm>
        </p:spPr>
        <p:txBody>
          <a:bodyPr>
            <a:noAutofit/>
          </a:bodyPr>
          <a:lstStyle/>
          <a:p>
            <a:r>
              <a:rPr lang="ru-RU" sz="2800" b="1" dirty="0" smtClean="0">
                <a:solidFill>
                  <a:srgbClr val="6600CC"/>
                </a:solidFill>
              </a:rPr>
              <a:t>Знакомьте детей с домашними животными. Домашние питомцы развивают у ребенка чувство ответственности, дружелюбие, ласковое отношение к животному миру</a:t>
            </a:r>
            <a:endParaRPr lang="ru-RU" sz="2800" b="1" dirty="0">
              <a:solidFill>
                <a:srgbClr val="6600CC"/>
              </a:solidFill>
            </a:endParaRPr>
          </a:p>
        </p:txBody>
      </p:sp>
      <p:pic>
        <p:nvPicPr>
          <p:cNvPr id="4" name="Рисунок 3" descr="kar_dom_zh.jpg"/>
          <p:cNvPicPr>
            <a:picLocks noChangeAspect="1"/>
          </p:cNvPicPr>
          <p:nvPr/>
        </p:nvPicPr>
        <p:blipFill>
          <a:blip r:embed="rId2" cstate="email"/>
          <a:stretch>
            <a:fillRect/>
          </a:stretch>
        </p:blipFill>
        <p:spPr>
          <a:xfrm>
            <a:off x="0" y="1556792"/>
            <a:ext cx="9144000" cy="53012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090ec8b3830b07ea297b24b2f526ae1e.jpeg"/>
          <p:cNvPicPr>
            <a:picLocks noChangeAspect="1"/>
          </p:cNvPicPr>
          <p:nvPr/>
        </p:nvPicPr>
        <p:blipFill>
          <a:blip r:embed="rId2" cstate="email"/>
          <a:stretch>
            <a:fillRect/>
          </a:stretch>
        </p:blipFill>
        <p:spPr>
          <a:xfrm>
            <a:off x="179512" y="2708920"/>
            <a:ext cx="3816425" cy="3818880"/>
          </a:xfrm>
          <a:prstGeom prst="rect">
            <a:avLst/>
          </a:prstGeom>
        </p:spPr>
      </p:pic>
      <p:pic>
        <p:nvPicPr>
          <p:cNvPr id="5" name="Рисунок 4" descr="82255450_large_mops1.jpg"/>
          <p:cNvPicPr>
            <a:picLocks noChangeAspect="1"/>
          </p:cNvPicPr>
          <p:nvPr/>
        </p:nvPicPr>
        <p:blipFill>
          <a:blip r:embed="rId3" cstate="email"/>
          <a:stretch>
            <a:fillRect/>
          </a:stretch>
        </p:blipFill>
        <p:spPr>
          <a:xfrm>
            <a:off x="4211960" y="2780928"/>
            <a:ext cx="4424040" cy="3696072"/>
          </a:xfrm>
          <a:prstGeom prst="rect">
            <a:avLst/>
          </a:prstGeom>
        </p:spPr>
      </p:pic>
      <p:sp>
        <p:nvSpPr>
          <p:cNvPr id="2" name="Заголовок 1"/>
          <p:cNvSpPr>
            <a:spLocks noGrp="1"/>
          </p:cNvSpPr>
          <p:nvPr>
            <p:ph type="title"/>
          </p:nvPr>
        </p:nvSpPr>
        <p:spPr>
          <a:xfrm>
            <a:off x="457200" y="188640"/>
            <a:ext cx="8229600" cy="2736304"/>
          </a:xfrm>
        </p:spPr>
        <p:txBody>
          <a:bodyPr>
            <a:normAutofit fontScale="90000"/>
          </a:bodyPr>
          <a:lstStyle/>
          <a:p>
            <a:r>
              <a:rPr lang="ru-RU" b="1" dirty="0" smtClean="0"/>
              <a:t>Собаки - </a:t>
            </a:r>
            <a:r>
              <a:rPr lang="ru-RU" sz="2800" b="1" dirty="0" smtClean="0"/>
              <a:t>домашнее животное, способное к взаимоотношениям с человеком. Из за этого в отличие от всех других животных, собака владеет "двумя языками", может говорить со своими сородичами, а так же может говорить с человеком! Собака – друг человека, это очень умное животное, оно понимает человека. Она громко лает, преданная, сторожит  дом. Собаки любят косточки, мясо, молоко, специальный корм.</a:t>
            </a:r>
            <a:endParaRPr lang="ru-RU" sz="2800" b="1" dirty="0"/>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6600CC"/>
                </a:solidFill>
              </a:rPr>
              <a:t>Загадки о собаках</a:t>
            </a:r>
            <a:endParaRPr lang="ru-RU" b="1" dirty="0">
              <a:solidFill>
                <a:srgbClr val="6600CC"/>
              </a:solidFill>
            </a:endParaRPr>
          </a:p>
        </p:txBody>
      </p:sp>
      <p:sp>
        <p:nvSpPr>
          <p:cNvPr id="3" name="Содержимое 2"/>
          <p:cNvSpPr>
            <a:spLocks noGrp="1"/>
          </p:cNvSpPr>
          <p:nvPr>
            <p:ph idx="1"/>
          </p:nvPr>
        </p:nvSpPr>
        <p:spPr>
          <a:xfrm>
            <a:off x="457200" y="1600200"/>
            <a:ext cx="4762872" cy="4525963"/>
          </a:xfrm>
        </p:spPr>
        <p:txBody>
          <a:bodyPr>
            <a:normAutofit fontScale="85000" lnSpcReduction="20000"/>
          </a:bodyPr>
          <a:lstStyle/>
          <a:p>
            <a:pPr>
              <a:buNone/>
            </a:pPr>
            <a:r>
              <a:rPr lang="ru-RU" b="1" dirty="0" smtClean="0"/>
              <a:t>* С хозяином дружит, </a:t>
            </a:r>
          </a:p>
          <a:p>
            <a:pPr>
              <a:buNone/>
            </a:pPr>
            <a:r>
              <a:rPr lang="ru-RU" b="1" dirty="0" smtClean="0"/>
              <a:t>Дом сторожит, </a:t>
            </a:r>
          </a:p>
          <a:p>
            <a:pPr>
              <a:buNone/>
            </a:pPr>
            <a:r>
              <a:rPr lang="ru-RU" b="1" dirty="0" smtClean="0"/>
              <a:t>Живет под крылечком, </a:t>
            </a:r>
          </a:p>
          <a:p>
            <a:pPr>
              <a:buNone/>
            </a:pPr>
            <a:r>
              <a:rPr lang="ru-RU" b="1" dirty="0" smtClean="0"/>
              <a:t>А хвост колечком. </a:t>
            </a:r>
          </a:p>
          <a:p>
            <a:pPr>
              <a:buNone/>
            </a:pPr>
            <a:endParaRPr lang="ru-RU" b="1" dirty="0" smtClean="0"/>
          </a:p>
          <a:p>
            <a:pPr>
              <a:buNone/>
            </a:pPr>
            <a:r>
              <a:rPr lang="ru-RU" b="1" dirty="0" smtClean="0"/>
              <a:t>* Заворчал живой замок,</a:t>
            </a:r>
          </a:p>
          <a:p>
            <a:pPr>
              <a:buNone/>
            </a:pPr>
            <a:r>
              <a:rPr lang="ru-RU" b="1" dirty="0" smtClean="0"/>
              <a:t> Лёг у двери поперёк.</a:t>
            </a:r>
          </a:p>
          <a:p>
            <a:pPr>
              <a:buNone/>
            </a:pPr>
            <a:r>
              <a:rPr lang="ru-RU" b="1" dirty="0" smtClean="0"/>
              <a:t> Две медали на груди.</a:t>
            </a:r>
          </a:p>
          <a:p>
            <a:pPr>
              <a:buNone/>
            </a:pPr>
            <a:r>
              <a:rPr lang="ru-RU" b="1" dirty="0" smtClean="0"/>
              <a:t> Лучше в дом не заходи!</a:t>
            </a:r>
          </a:p>
          <a:p>
            <a:pPr>
              <a:buNone/>
            </a:pPr>
            <a:r>
              <a:rPr lang="ru-RU" b="1" dirty="0" smtClean="0"/>
              <a:t>                                   (собака)</a:t>
            </a:r>
          </a:p>
        </p:txBody>
      </p:sp>
      <p:pic>
        <p:nvPicPr>
          <p:cNvPr id="4" name="Рисунок 3" descr="8d29b5cdd34a83e05c26d7a747194c1b4.jpg"/>
          <p:cNvPicPr>
            <a:picLocks noChangeAspect="1"/>
          </p:cNvPicPr>
          <p:nvPr/>
        </p:nvPicPr>
        <p:blipFill>
          <a:blip r:embed="rId2" cstate="email"/>
          <a:stretch>
            <a:fillRect/>
          </a:stretch>
        </p:blipFill>
        <p:spPr>
          <a:xfrm>
            <a:off x="4860032" y="1916832"/>
            <a:ext cx="3960440" cy="3055620"/>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02234"/>
          </a:xfrm>
        </p:spPr>
        <p:txBody>
          <a:bodyPr>
            <a:normAutofit fontScale="90000"/>
          </a:bodyPr>
          <a:lstStyle/>
          <a:p>
            <a:r>
              <a:rPr lang="ru-RU" b="1" dirty="0" smtClean="0"/>
              <a:t>Корова - </a:t>
            </a:r>
            <a:r>
              <a:rPr lang="ru-RU" sz="2800" b="1" dirty="0" smtClean="0"/>
              <a:t>жвачное животное. В минуту они могут сделать до 100 движений челюстью. Разводится для получения молока и мяса</a:t>
            </a:r>
            <a:r>
              <a:rPr lang="ru-RU" b="1" dirty="0" smtClean="0"/>
              <a:t> </a:t>
            </a:r>
            <a:r>
              <a:rPr lang="ru-RU" sz="2800" b="1" dirty="0" smtClean="0"/>
              <a:t>Едят коровы хлеб, сено, солому, траву, свеклу, яблоки...</a:t>
            </a:r>
            <a:endParaRPr lang="ru-RU" b="1" dirty="0"/>
          </a:p>
        </p:txBody>
      </p:sp>
      <p:pic>
        <p:nvPicPr>
          <p:cNvPr id="4" name="Рисунок 3" descr="0d1fa0556ddf740dd1fba8df5be5bfe3.jpeg"/>
          <p:cNvPicPr>
            <a:picLocks noChangeAspect="1"/>
          </p:cNvPicPr>
          <p:nvPr/>
        </p:nvPicPr>
        <p:blipFill>
          <a:blip r:embed="rId2" cstate="email"/>
          <a:stretch>
            <a:fillRect/>
          </a:stretch>
        </p:blipFill>
        <p:spPr>
          <a:xfrm>
            <a:off x="251520" y="2564904"/>
            <a:ext cx="4220141" cy="3168352"/>
          </a:xfrm>
          <a:prstGeom prst="rect">
            <a:avLst/>
          </a:prstGeom>
        </p:spPr>
      </p:pic>
      <p:pic>
        <p:nvPicPr>
          <p:cNvPr id="5" name="Рисунок 4" descr="м.jpeg"/>
          <p:cNvPicPr>
            <a:picLocks noChangeAspect="1"/>
          </p:cNvPicPr>
          <p:nvPr/>
        </p:nvPicPr>
        <p:blipFill>
          <a:blip r:embed="rId3" cstate="email"/>
          <a:stretch>
            <a:fillRect/>
          </a:stretch>
        </p:blipFill>
        <p:spPr>
          <a:xfrm>
            <a:off x="5471592" y="2348880"/>
            <a:ext cx="3672408" cy="3024336"/>
          </a:xfrm>
          <a:prstGeom prst="rect">
            <a:avLst/>
          </a:prstGeom>
        </p:spPr>
      </p:pic>
      <p:pic>
        <p:nvPicPr>
          <p:cNvPr id="6" name="Рисунок 5" descr="0c2a05c4fd0b946b3fecc639f622d2a0.jpeg"/>
          <p:cNvPicPr>
            <a:picLocks noChangeAspect="1"/>
          </p:cNvPicPr>
          <p:nvPr/>
        </p:nvPicPr>
        <p:blipFill>
          <a:blip r:embed="rId4" cstate="email"/>
          <a:stretch>
            <a:fillRect/>
          </a:stretch>
        </p:blipFill>
        <p:spPr>
          <a:xfrm>
            <a:off x="3059832" y="4448222"/>
            <a:ext cx="3456384" cy="2409778"/>
          </a:xfrm>
          <a:prstGeom prst="rect">
            <a:avLst/>
          </a:prstGeom>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par>
                          <p:cTn id="8" fill="hold">
                            <p:stCondLst>
                              <p:cond delay="2000"/>
                            </p:stCondLst>
                            <p:childTnLst>
                              <p:par>
                                <p:cTn id="9" presetID="4"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ox(in)">
                                      <p:cBhvr>
                                        <p:cTn id="11" dur="500"/>
                                        <p:tgtEl>
                                          <p:spTgt spid="5"/>
                                        </p:tgtEl>
                                      </p:cBhvr>
                                    </p:animEffect>
                                  </p:childTnLst>
                                </p:cTn>
                              </p:par>
                            </p:childTnLst>
                          </p:cTn>
                        </p:par>
                        <p:par>
                          <p:cTn id="12" fill="hold">
                            <p:stCondLst>
                              <p:cond delay="2500"/>
                            </p:stCondLst>
                            <p:childTnLst>
                              <p:par>
                                <p:cTn id="13" presetID="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lstStyle/>
          <a:p>
            <a:r>
              <a:rPr lang="ru-RU" b="1" dirty="0" smtClean="0">
                <a:solidFill>
                  <a:srgbClr val="6600CC"/>
                </a:solidFill>
              </a:rPr>
              <a:t>Загадки о коровах</a:t>
            </a:r>
            <a:endParaRPr lang="ru-RU" b="1" dirty="0">
              <a:solidFill>
                <a:srgbClr val="6600CC"/>
              </a:solidFill>
            </a:endParaRPr>
          </a:p>
        </p:txBody>
      </p:sp>
      <p:sp>
        <p:nvSpPr>
          <p:cNvPr id="3" name="Содержимое 2"/>
          <p:cNvSpPr>
            <a:spLocks noGrp="1"/>
          </p:cNvSpPr>
          <p:nvPr>
            <p:ph idx="1"/>
          </p:nvPr>
        </p:nvSpPr>
        <p:spPr>
          <a:xfrm>
            <a:off x="457200" y="836712"/>
            <a:ext cx="8229600" cy="5832648"/>
          </a:xfrm>
        </p:spPr>
        <p:txBody>
          <a:bodyPr>
            <a:normAutofit fontScale="92500" lnSpcReduction="10000"/>
          </a:bodyPr>
          <a:lstStyle/>
          <a:p>
            <a:pPr>
              <a:buNone/>
            </a:pPr>
            <a:r>
              <a:rPr lang="ru-RU" b="1" dirty="0" smtClean="0"/>
              <a:t>* Кто нам рано по утру</a:t>
            </a:r>
          </a:p>
          <a:p>
            <a:pPr>
              <a:buNone/>
            </a:pPr>
            <a:r>
              <a:rPr lang="ru-RU" b="1" dirty="0" smtClean="0"/>
              <a:t> Громко промычит «</a:t>
            </a:r>
            <a:r>
              <a:rPr lang="ru-RU" b="1" dirty="0" err="1" smtClean="0"/>
              <a:t>Му-му</a:t>
            </a:r>
            <a:r>
              <a:rPr lang="ru-RU" b="1" dirty="0" smtClean="0"/>
              <a:t>!»</a:t>
            </a:r>
          </a:p>
          <a:p>
            <a:pPr>
              <a:buNone/>
            </a:pPr>
            <a:r>
              <a:rPr lang="ru-RU" b="1" dirty="0" smtClean="0"/>
              <a:t> Кто даёт нам молочка,</a:t>
            </a:r>
          </a:p>
          <a:p>
            <a:pPr>
              <a:buNone/>
            </a:pPr>
            <a:r>
              <a:rPr lang="ru-RU" b="1" dirty="0" smtClean="0"/>
              <a:t> Маслица и творожка,</a:t>
            </a:r>
          </a:p>
          <a:p>
            <a:pPr>
              <a:buNone/>
            </a:pPr>
            <a:r>
              <a:rPr lang="ru-RU" b="1" dirty="0" smtClean="0"/>
              <a:t> Чтоб детвора была здорова.</a:t>
            </a:r>
          </a:p>
          <a:p>
            <a:pPr>
              <a:buNone/>
            </a:pPr>
            <a:r>
              <a:rPr lang="ru-RU" b="1" dirty="0" smtClean="0"/>
              <a:t> Это добрая… (корова)</a:t>
            </a:r>
          </a:p>
          <a:p>
            <a:pPr>
              <a:buNone/>
            </a:pPr>
            <a:endParaRPr lang="ru-RU" b="1" dirty="0" smtClean="0"/>
          </a:p>
          <a:p>
            <a:pPr>
              <a:buNone/>
            </a:pPr>
            <a:r>
              <a:rPr lang="ru-RU" b="1" dirty="0" smtClean="0"/>
              <a:t>* Ходит на луг далеко,</a:t>
            </a:r>
          </a:p>
          <a:p>
            <a:pPr>
              <a:buNone/>
            </a:pPr>
            <a:r>
              <a:rPr lang="ru-RU" b="1" dirty="0" smtClean="0"/>
              <a:t> Дает она нам молоко.</a:t>
            </a:r>
          </a:p>
          <a:p>
            <a:pPr>
              <a:buNone/>
            </a:pPr>
            <a:r>
              <a:rPr lang="ru-RU" b="1" dirty="0" smtClean="0"/>
              <a:t> А говорит она два слова,</a:t>
            </a:r>
          </a:p>
          <a:p>
            <a:pPr>
              <a:buNone/>
            </a:pPr>
            <a:r>
              <a:rPr lang="ru-RU" b="1" dirty="0" smtClean="0"/>
              <a:t> Зовут ее, дети ...(корова)</a:t>
            </a:r>
            <a:endParaRPr lang="ru-RU" b="1" dirty="0"/>
          </a:p>
        </p:txBody>
      </p:sp>
      <p:pic>
        <p:nvPicPr>
          <p:cNvPr id="4" name="Рисунок 3" descr="anasayfa1.jpg"/>
          <p:cNvPicPr>
            <a:picLocks noChangeAspect="1"/>
          </p:cNvPicPr>
          <p:nvPr/>
        </p:nvPicPr>
        <p:blipFill>
          <a:blip r:embed="rId2" cstate="email"/>
          <a:stretch>
            <a:fillRect/>
          </a:stretch>
        </p:blipFill>
        <p:spPr>
          <a:xfrm>
            <a:off x="5311447" y="3212976"/>
            <a:ext cx="3832553" cy="2535932"/>
          </a:xfrm>
          <a:prstGeom prst="rect">
            <a:avLst/>
          </a:prstGeom>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0"/>
            <a:ext cx="8892480" cy="1417638"/>
          </a:xfrm>
        </p:spPr>
        <p:txBody>
          <a:bodyPr>
            <a:normAutofit fontScale="90000"/>
          </a:bodyPr>
          <a:lstStyle/>
          <a:p>
            <a:r>
              <a:rPr lang="ru-RU" dirty="0" smtClean="0"/>
              <a:t/>
            </a:r>
            <a:br>
              <a:rPr lang="ru-RU" dirty="0" smtClean="0"/>
            </a:br>
            <a:r>
              <a:rPr lang="ru-RU" dirty="0"/>
              <a:t/>
            </a:r>
            <a:br>
              <a:rPr lang="ru-RU" dirty="0"/>
            </a:br>
            <a:r>
              <a:rPr lang="ru-RU" b="1" dirty="0" smtClean="0"/>
              <a:t>Коза – </a:t>
            </a:r>
            <a:r>
              <a:rPr lang="ru-RU" sz="3100" b="1" dirty="0" smtClean="0"/>
              <a:t>парнокопытное, домашнее,  жвачное животное. Коза - это маленькая корова, она дает молоко, мясо. Человек ухаживает за козами, убирает в их жилище (сарае) и кормит. Питается коза свежей травой, а в холодное время – сеном. Любит она и хлеб.</a:t>
            </a:r>
            <a:br>
              <a:rPr lang="ru-RU" sz="3100" b="1" dirty="0" smtClean="0"/>
            </a:br>
            <a:endParaRPr lang="ru-RU" sz="3100" b="1" dirty="0"/>
          </a:p>
        </p:txBody>
      </p:sp>
      <p:pic>
        <p:nvPicPr>
          <p:cNvPr id="5" name="Рисунок 4" descr="456123550888150912.jpg"/>
          <p:cNvPicPr>
            <a:picLocks noChangeAspect="1"/>
          </p:cNvPicPr>
          <p:nvPr/>
        </p:nvPicPr>
        <p:blipFill>
          <a:blip r:embed="rId2" cstate="email"/>
          <a:stretch>
            <a:fillRect/>
          </a:stretch>
        </p:blipFill>
        <p:spPr>
          <a:xfrm>
            <a:off x="467544" y="2420888"/>
            <a:ext cx="4256856" cy="3419720"/>
          </a:xfrm>
          <a:prstGeom prst="rect">
            <a:avLst/>
          </a:prstGeom>
        </p:spPr>
      </p:pic>
      <p:pic>
        <p:nvPicPr>
          <p:cNvPr id="6" name="Рисунок 5" descr="post-147034-0-72022200-1376716922.jpg"/>
          <p:cNvPicPr>
            <a:picLocks noChangeAspect="1"/>
          </p:cNvPicPr>
          <p:nvPr/>
        </p:nvPicPr>
        <p:blipFill>
          <a:blip r:embed="rId3" cstate="email"/>
          <a:stretch>
            <a:fillRect/>
          </a:stretch>
        </p:blipFill>
        <p:spPr>
          <a:xfrm>
            <a:off x="4788024" y="3429000"/>
            <a:ext cx="4113057" cy="2990106"/>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heckerboard(across)">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052736"/>
          </a:xfrm>
        </p:spPr>
        <p:txBody>
          <a:bodyPr/>
          <a:lstStyle/>
          <a:p>
            <a:r>
              <a:rPr lang="ru-RU" b="1" dirty="0" smtClean="0">
                <a:solidFill>
                  <a:srgbClr val="6600CC"/>
                </a:solidFill>
              </a:rPr>
              <a:t>Загадки про козу</a:t>
            </a:r>
            <a:endParaRPr lang="ru-RU" b="1" dirty="0">
              <a:solidFill>
                <a:srgbClr val="6600CC"/>
              </a:solidFill>
            </a:endParaRPr>
          </a:p>
        </p:txBody>
      </p:sp>
      <p:sp>
        <p:nvSpPr>
          <p:cNvPr id="3" name="Содержимое 2"/>
          <p:cNvSpPr>
            <a:spLocks noGrp="1"/>
          </p:cNvSpPr>
          <p:nvPr>
            <p:ph idx="1"/>
          </p:nvPr>
        </p:nvSpPr>
        <p:spPr>
          <a:xfrm>
            <a:off x="457200" y="1124745"/>
            <a:ext cx="4402832" cy="4680520"/>
          </a:xfrm>
        </p:spPr>
        <p:txBody>
          <a:bodyPr>
            <a:normAutofit/>
          </a:bodyPr>
          <a:lstStyle/>
          <a:p>
            <a:pPr>
              <a:buNone/>
            </a:pPr>
            <a:r>
              <a:rPr lang="ru-RU" sz="2800" b="1" dirty="0" smtClean="0"/>
              <a:t>* Молоко даёт и пух.</a:t>
            </a:r>
          </a:p>
          <a:p>
            <a:pPr>
              <a:buNone/>
            </a:pPr>
            <a:r>
              <a:rPr lang="ru-RU" sz="2800" b="1" dirty="0" smtClean="0"/>
              <a:t> Не корова, не петух,</a:t>
            </a:r>
          </a:p>
          <a:p>
            <a:pPr>
              <a:buNone/>
            </a:pPr>
            <a:r>
              <a:rPr lang="ru-RU" sz="2800" b="1" dirty="0" smtClean="0"/>
              <a:t> И не утка , и не гусь. </a:t>
            </a:r>
          </a:p>
          <a:p>
            <a:pPr>
              <a:buNone/>
            </a:pPr>
            <a:r>
              <a:rPr lang="ru-RU" sz="2800" b="1" dirty="0" smtClean="0"/>
              <a:t> Отгадать я не берусь!</a:t>
            </a:r>
          </a:p>
          <a:p>
            <a:pPr>
              <a:buNone/>
            </a:pPr>
            <a:r>
              <a:rPr lang="ru-RU" sz="2800" b="1" dirty="0" smtClean="0"/>
              <a:t> А ещё есть и рога!</a:t>
            </a:r>
          </a:p>
          <a:p>
            <a:pPr>
              <a:buNone/>
            </a:pPr>
            <a:r>
              <a:rPr lang="ru-RU" sz="2800" b="1" dirty="0" smtClean="0"/>
              <a:t> Ох, бодлива, ох, строга!</a:t>
            </a:r>
          </a:p>
          <a:p>
            <a:pPr>
              <a:buNone/>
            </a:pPr>
            <a:r>
              <a:rPr lang="ru-RU" sz="2800" b="1" dirty="0" smtClean="0"/>
              <a:t> Налетает, как гроза,</a:t>
            </a:r>
          </a:p>
          <a:p>
            <a:pPr>
              <a:buNone/>
            </a:pPr>
            <a:r>
              <a:rPr lang="ru-RU" sz="2800" b="1" dirty="0" smtClean="0"/>
              <a:t> Быстроногая ...(коза) </a:t>
            </a:r>
            <a:endParaRPr lang="ru-RU" sz="2800" b="1" dirty="0"/>
          </a:p>
        </p:txBody>
      </p:sp>
      <p:sp>
        <p:nvSpPr>
          <p:cNvPr id="4" name="Прямоугольник 3"/>
          <p:cNvSpPr/>
          <p:nvPr/>
        </p:nvSpPr>
        <p:spPr>
          <a:xfrm>
            <a:off x="4499992" y="1124745"/>
            <a:ext cx="4392488" cy="3108543"/>
          </a:xfrm>
          <a:prstGeom prst="rect">
            <a:avLst/>
          </a:prstGeom>
        </p:spPr>
        <p:txBody>
          <a:bodyPr wrap="square">
            <a:spAutoFit/>
          </a:bodyPr>
          <a:lstStyle/>
          <a:p>
            <a:r>
              <a:rPr lang="ru-RU" sz="2800" b="1" dirty="0" smtClean="0"/>
              <a:t>* Что за животное такое,</a:t>
            </a:r>
          </a:p>
          <a:p>
            <a:r>
              <a:rPr lang="ru-RU" sz="2800" b="1" dirty="0" smtClean="0"/>
              <a:t> Что любит травку пожевать,</a:t>
            </a:r>
          </a:p>
          <a:p>
            <a:r>
              <a:rPr lang="ru-RU" sz="2800" b="1" dirty="0" smtClean="0"/>
              <a:t> И молочком нас баловать.</a:t>
            </a:r>
          </a:p>
          <a:p>
            <a:r>
              <a:rPr lang="ru-RU" sz="2800" b="1" dirty="0" smtClean="0"/>
              <a:t> А иногда и забодать.</a:t>
            </a:r>
          </a:p>
          <a:p>
            <a:r>
              <a:rPr lang="ru-RU" sz="2800" b="1" dirty="0" smtClean="0"/>
              <a:t> Кто угадает ее снова,</a:t>
            </a:r>
          </a:p>
          <a:p>
            <a:r>
              <a:rPr lang="ru-RU" sz="2800" b="1" dirty="0" smtClean="0"/>
              <a:t> Ведь это вовсе не корова.</a:t>
            </a:r>
            <a:endParaRPr lang="ru-RU" sz="2800" b="1" dirty="0"/>
          </a:p>
        </p:txBody>
      </p:sp>
      <p:pic>
        <p:nvPicPr>
          <p:cNvPr id="5" name="Рисунок 4" descr="i.jpeg"/>
          <p:cNvPicPr>
            <a:picLocks noChangeAspect="1"/>
          </p:cNvPicPr>
          <p:nvPr/>
        </p:nvPicPr>
        <p:blipFill>
          <a:blip r:embed="rId2" cstate="email"/>
          <a:stretch>
            <a:fillRect/>
          </a:stretch>
        </p:blipFill>
        <p:spPr>
          <a:xfrm>
            <a:off x="4355976" y="4149080"/>
            <a:ext cx="4320480" cy="2520280"/>
          </a:xfrm>
          <a:prstGeom prst="rect">
            <a:avLst/>
          </a:prstGeom>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826</TotalTime>
  <Words>1917</Words>
  <Application>Microsoft Office PowerPoint</Application>
  <PresentationFormat>Экран (4:3)</PresentationFormat>
  <Paragraphs>219</Paragraphs>
  <Slides>38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38</vt:i4>
      </vt:variant>
    </vt:vector>
  </HeadingPairs>
  <TitlesOfParts>
    <vt:vector size="39" baseType="lpstr">
      <vt:lpstr>Тема Office</vt:lpstr>
      <vt:lpstr>Выполнила: Вербина Е.Ю.  г.Заволжье, 2014г.</vt:lpstr>
      <vt:lpstr>Кошки - проворные хищные животные, обладающие отлично развитыми органами чувств. Кошка мяукает, она ловкая, ласковая. Это одни из самых популярных домашних животных. Кошки любят рыбу, мясо, молоко.</vt:lpstr>
      <vt:lpstr>Загадки о кошках</vt:lpstr>
      <vt:lpstr>Собаки - домашнее животное, способное к взаимоотношениям с человеком. Из за этого в отличие от всех других животных, собака владеет "двумя языками", может говорить со своими сородичами, а так же может говорить с человеком! Собака – друг человека, это очень умное животное, оно понимает человека. Она громко лает, преданная, сторожит  дом. Собаки любят косточки, мясо, молоко, специальный корм.</vt:lpstr>
      <vt:lpstr>Загадки о собаках</vt:lpstr>
      <vt:lpstr>Корова - жвачное животное. В минуту они могут сделать до 100 движений челюстью. Разводится для получения молока и мяса Едят коровы хлеб, сено, солому, траву, свеклу, яблоки...</vt:lpstr>
      <vt:lpstr>Загадки о коровах</vt:lpstr>
      <vt:lpstr>  Коза – парнокопытное, домашнее,  жвачное животное. Коза - это маленькая корова, она дает молоко, мясо. Человек ухаживает за козами, убирает в их жилище (сарае) и кормит. Питается коза свежей травой, а в холодное время – сеном. Любит она и хлеб. </vt:lpstr>
      <vt:lpstr>Загадки про козу</vt:lpstr>
      <vt:lpstr>Лошадь - это сильное и большое животное, которое намного сильнее человека. Лошади бывают дикие и домашние. Дикие живут в дикой природе. Они собираются в табуны, то есть все вместе, и так живут, чтобы им было легче защищаться от врагов. А домашние живут рядом с человеком, который строит для лошадки уютный дом. Такой дом называется конюшней. Лошадки любят овес, пшеницу, сено, хлеб.</vt:lpstr>
      <vt:lpstr>Загадки про лошадь</vt:lpstr>
      <vt:lpstr>Свинья — это домашнее животное. Живет в свинарнике. Человек ухаживает за свиньями, кормит их, убирает в их жилище. Питаются свиньи овощами, фруктами, пшеном, отрубями.</vt:lpstr>
      <vt:lpstr>Загадки про свиней</vt:lpstr>
      <vt:lpstr>Кролик – человек использует кроликов как в качестве домашних питомцев так и для получения выгоды в виде мяса, шкурок и шерсти, а также в качестве подопытных животных при проведении лабораторных исследований. Существует множество пород кроликов. Питаются кролики травой, сеном, очень любят морковку, капусту.</vt:lpstr>
      <vt:lpstr>Загадки про кролика</vt:lpstr>
      <vt:lpstr>Овца -домашнее жвачное парнокопытное животное. В настоящее время стриженная овечья шерсть, или руно, используется человеком чаще, чем шерсть любого другого животного. Овечье мясо, называемое бараниной, является одним из важнейших продуктов потребления во многих странах мира. Овцы питаются сеном, травой, овощами любят овес, ячмень, отруби, кукурузу.</vt:lpstr>
      <vt:lpstr>Загадки про овцу</vt:lpstr>
      <vt:lpstr>Гусь – домашняя птица. Постоянно гогочет, шипит, хорошо плавает,            драчлив, даёт яйца, пух и перо.  Гусь питается травой, кашами, ягодами, злаками</vt:lpstr>
      <vt:lpstr>Загадки про гуся</vt:lpstr>
      <vt:lpstr>Курица – домашняя птица, она не летает, квохчет, несёт                 яйца, высиживает цыплят. Курица питается ячменем, кукурузой, рисом, пшеницей, вареным картофелем, любит пшено, мел.  </vt:lpstr>
      <vt:lpstr>Загадки про курицу</vt:lpstr>
      <vt:lpstr>Петух – домашняя птица, не летает, с гребешком, драчлив,              кукарекает, будит всех по утрам. Петух  любит клевать зернышки, червячков, пшено, бобы, семечки.</vt:lpstr>
      <vt:lpstr>Загадки про петушка</vt:lpstr>
      <vt:lpstr>Индюк - это очень крупные домашние птицы, достигающие веса 15 килограмм. Выращивание индюшат дело трудоемкое, требующее постоянного внимания и заботы. Свой, яркий наряд они демонстрируют, когда ищут индюшку, а также тогда, когда сердятся или видят опасность. Индюк питается травой, специальным кормом, кукурузой, орехами. </vt:lpstr>
      <vt:lpstr>Загадки про индюка</vt:lpstr>
      <vt:lpstr>Утка -  это птицы средних и небольших размеров с относительно короткой шеей и цевкой, покрытой спереди поперечными щитками. Она крякает, хорошо плавает, даёт яйца, пух и перо. </vt:lpstr>
      <vt:lpstr>Загадки про утку</vt:lpstr>
      <vt:lpstr>Хомяк - похож на мешок со щекастой головой и маленькими ушками. Лапки и хвостик у него коротенькие. Но передние лапки у хомяка многое умеют: подвижными пальцами захватывают еду, подносят ко рту, освобождают щеки от собранного добра, выбирают зерна из колосков, чистят шерстку, умываются и переносят детенышей. Больше всего любят хомяки картофель, виноград и птичьи яйца. Охотно поедают насекомых, луковицы и клубни разных растений, семена, зерно, арбузы, дыни и тыквы. </vt:lpstr>
      <vt:lpstr>Загадки про хомяка</vt:lpstr>
      <vt:lpstr>Морская свинка - одно из самых неприхотливых домашних животных. Основной корм морских свинок — сено, а также сочные корма (яблоко, салат, зрелая морковь, свекла и проч.) Этот симпатичный и добродушный зверек ведет подвижный образ жизни и охотно играет с маленькими детьми.    </vt:lpstr>
      <vt:lpstr>Загадка про морских свинок</vt:lpstr>
      <vt:lpstr>Попугай - имеет яркие перья, может                     повторять за людьми слова. Основным кормом для волнистых попугаев служит зерновая смесь, состоящая из семян культурных и диких растений. Попугаи очень любят каши, вареные куриные яйца, нежирный творог.</vt:lpstr>
      <vt:lpstr>Загадки про попугая</vt:lpstr>
      <vt:lpstr>Аквариумные рыбки - представляются маленькие существа, которые можно назвать декоративными рыбками. Их помещают в специальное место – аквариум. Большая часть аквариумных рыбок имеет характерную яркую декоративную окраску. Они могут быть причудливых форм и небольших размеров. Едят рыбки специальный корм.</vt:lpstr>
      <vt:lpstr>Загадки про аквариумных рыбок</vt:lpstr>
      <vt:lpstr>Черепаха . Туловище черепах заключено в панцирь, который отчасти защищает также голову, шею и конечности. Верхняя его часть, или каркас, покрывает спину и бока рептилии, нижняя, или пластрон, - живот. Панцирь настолько прочен, что может выдержать тяжесть, в 200 раз превышающую массу владельца. Всех домашних черепах можно разделить на две группы — сухопутные и водные. Черепахи едят мясо, рыбу, фрукты, овощи, ягоды, хлеб, яйца.</vt:lpstr>
      <vt:lpstr>Загадки про черепаху</vt:lpstr>
      <vt:lpstr>Знакомьте детей с домашними животными. Домашние питомцы развивают у ребенка чувство ответственности, дружелюбие, ласковое отношение к животному миру</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Выполнила: Вербина Е.Ю.  г.Заволжье, 2014г.</dc:title>
  <dc:creator>Админ</dc:creator>
  <cp:lastModifiedBy>Админ</cp:lastModifiedBy>
  <cp:revision>65</cp:revision>
  <dcterms:created xsi:type="dcterms:W3CDTF">2014-01-06T16:00:52Z</dcterms:created>
  <dcterms:modified xsi:type="dcterms:W3CDTF">2015-06-08T16:44:08Z</dcterms:modified>
</cp:coreProperties>
</file>