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8" r:id="rId4"/>
    <p:sldId id="269" r:id="rId5"/>
    <p:sldId id="270" r:id="rId6"/>
    <p:sldId id="271" r:id="rId7"/>
    <p:sldId id="267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9F35"/>
    <a:srgbClr val="C919D7"/>
    <a:srgbClr val="D1C309"/>
    <a:srgbClr val="9966FF"/>
    <a:srgbClr val="CE970C"/>
    <a:srgbClr val="3BDD2F"/>
    <a:srgbClr val="F8C0AE"/>
    <a:srgbClr val="E7E9C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C0AE"/>
            </a:gs>
            <a:gs pos="50000">
              <a:srgbClr val="E7E9C7"/>
            </a:gs>
            <a:gs pos="100000">
              <a:schemeClr val="bg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0" y="0"/>
            <a:ext cx="9144000" cy="6768752"/>
          </a:xfrm>
        </p:spPr>
      </p:pic>
      <p:sp>
        <p:nvSpPr>
          <p:cNvPr id="5" name="TextBox 4"/>
          <p:cNvSpPr txBox="1"/>
          <p:nvPr/>
        </p:nvSpPr>
        <p:spPr>
          <a:xfrm>
            <a:off x="2123728" y="2564904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ЧТЕНИЕ – ПРАЗДНИК  ДУШИ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63" y="1700808"/>
            <a:ext cx="548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МУНИЦИПАЛЬНОЕ  БЮДЖЕТНОЕ  ДОШКОЛЬНОЕ  ОБРАЗОВАТЕЛЬНОЕ  УЧРЕЖДЕНИЕ</a:t>
            </a:r>
          </a:p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ДЕТСКИЙ  САД  №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24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КОМБИНИРОВАННОГО  ВИДА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0543" y="4643446"/>
            <a:ext cx="2598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Конина Надежда Николаевна</a:t>
            </a: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                                воспитатель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0939" y="5714823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г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. Мончегорск, 2015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85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92696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Чтение – это окошко, через которое дети видят и познают мир и самих себя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</a:p>
          <a:p>
            <a:pPr algn="just"/>
            <a:r>
              <a:rPr lang="ru-RU" sz="3200" b="1" dirty="0" smtClean="0">
                <a:latin typeface="Comic Sans MS" pitchFamily="66" charset="0"/>
              </a:rPr>
              <a:t>                  В.А.Сухомлинский</a:t>
            </a:r>
            <a:endParaRPr lang="ru-RU" sz="3200" b="1" dirty="0">
              <a:latin typeface="Comic Sans MS" pitchFamily="66" charset="0"/>
            </a:endParaRPr>
          </a:p>
          <a:p>
            <a:pPr algn="just"/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algn="just"/>
            <a:endParaRPr lang="ru-RU" sz="2400" b="1" dirty="0">
              <a:latin typeface="Gabriola" pitchFamily="82" charset="0"/>
            </a:endParaRPr>
          </a:p>
        </p:txBody>
      </p:sp>
      <p:pic>
        <p:nvPicPr>
          <p:cNvPr id="1026" name="Picture 2" descr="D:\Читающий детсад\104MSDCF\DSC008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86" y="2621411"/>
            <a:ext cx="5239611" cy="3929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20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00431" y="0"/>
            <a:ext cx="2428892" cy="2011215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с детьми по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приобщению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 чтению </a:t>
            </a:r>
          </a:p>
        </p:txBody>
      </p:sp>
      <p:sp>
        <p:nvSpPr>
          <p:cNvPr id="5" name="Овал 4"/>
          <p:cNvSpPr/>
          <p:nvPr/>
        </p:nvSpPr>
        <p:spPr>
          <a:xfrm rot="2315355">
            <a:off x="5397555" y="2029676"/>
            <a:ext cx="2818791" cy="1416836"/>
          </a:xfrm>
          <a:prstGeom prst="ellipse">
            <a:avLst/>
          </a:prstGeom>
          <a:solidFill>
            <a:srgbClr val="E79F35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Совместная работа с коллегами</a:t>
            </a:r>
            <a:endParaRPr lang="ru-RU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 rot="16200000">
            <a:off x="3307491" y="2849352"/>
            <a:ext cx="2814771" cy="1428760"/>
          </a:xfrm>
          <a:prstGeom prst="ellipse">
            <a:avLst/>
          </a:prstGeom>
          <a:solidFill>
            <a:srgbClr val="9966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С</a:t>
            </a:r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вободная деятельность </a:t>
            </a:r>
            <a:endParaRPr lang="ru-RU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8597" y="214290"/>
            <a:ext cx="3026684" cy="1285884"/>
          </a:xfrm>
          <a:prstGeom prst="ellipse">
            <a:avLst/>
          </a:prstGeom>
          <a:solidFill>
            <a:srgbClr val="3BDD2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Создание </a:t>
            </a:r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развивающей предметно-пространственная 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среды</a:t>
            </a:r>
          </a:p>
        </p:txBody>
      </p:sp>
      <p:sp>
        <p:nvSpPr>
          <p:cNvPr id="8" name="Овал 7"/>
          <p:cNvSpPr/>
          <p:nvPr/>
        </p:nvSpPr>
        <p:spPr>
          <a:xfrm>
            <a:off x="6012160" y="142852"/>
            <a:ext cx="2846119" cy="1357322"/>
          </a:xfrm>
          <a:prstGeom prst="ellipse">
            <a:avLst/>
          </a:prstGeom>
          <a:solidFill>
            <a:srgbClr val="00B0F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Проведение НОД</a:t>
            </a:r>
          </a:p>
        </p:txBody>
      </p:sp>
      <p:sp>
        <p:nvSpPr>
          <p:cNvPr id="9" name="Овал 8"/>
          <p:cNvSpPr/>
          <p:nvPr/>
        </p:nvSpPr>
        <p:spPr>
          <a:xfrm rot="19033711">
            <a:off x="1449099" y="2339039"/>
            <a:ext cx="2794684" cy="1364818"/>
          </a:xfrm>
          <a:prstGeom prst="ellipse">
            <a:avLst/>
          </a:prstGeom>
          <a:solidFill>
            <a:srgbClr val="C919D7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Взаимодействие с родителями</a:t>
            </a:r>
          </a:p>
        </p:txBody>
      </p:sp>
      <p:pic>
        <p:nvPicPr>
          <p:cNvPr id="2050" name="Picture 2" descr="D:\Читающий детсад\104MSDCF\DSC00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18" y="4872637"/>
            <a:ext cx="1760624" cy="1320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Читающий детсад\Новая папка (3)\cWg4pKSLSm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873"/>
          <a:stretch/>
        </p:blipFill>
        <p:spPr bwMode="auto">
          <a:xfrm>
            <a:off x="7132217" y="3753497"/>
            <a:ext cx="1761874" cy="1331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Читающий детсад\книжка\DSC012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49481"/>
            <a:ext cx="1716937" cy="1188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>
            <a:lum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1" y="3284984"/>
            <a:ext cx="1620254" cy="1224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Дом\Мои документы\маме\DSC00731.JPG"/>
          <p:cNvPicPr>
            <a:picLocks noChangeAspect="1" noChangeArrowheads="1"/>
          </p:cNvPicPr>
          <p:nvPr/>
        </p:nvPicPr>
        <p:blipFill>
          <a:blip r:embed="rId6" cstate="print"/>
          <a:srcRect t="7634" r="760"/>
          <a:stretch>
            <a:fillRect/>
          </a:stretch>
        </p:blipFill>
        <p:spPr bwMode="auto">
          <a:xfrm>
            <a:off x="7132217" y="5129887"/>
            <a:ext cx="1792917" cy="1323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C:\Documents and Settings\Администратор\Рабочий стол\Фото конкурс1\15.05.2012 День семьи\DSC0473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669"/>
          <a:stretch/>
        </p:blipFill>
        <p:spPr bwMode="auto">
          <a:xfrm>
            <a:off x="1009492" y="4325424"/>
            <a:ext cx="1653207" cy="1285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Читающий детсад\104MSDCF\DSC0086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4270" y="1435151"/>
            <a:ext cx="1536170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Читающий детсад\Изображение 14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517" b="9700"/>
          <a:stretch/>
        </p:blipFill>
        <p:spPr bwMode="auto">
          <a:xfrm>
            <a:off x="1331640" y="1449481"/>
            <a:ext cx="1368152" cy="1071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Читающий детсад\Новая папка чит\DSC0196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0" y="5426679"/>
            <a:ext cx="1665595" cy="1249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ocuments and Settings\Admin\Рабочий стол\фото(3)\DSCN354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24413" y="5461948"/>
            <a:ext cx="1712623" cy="1284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Documents and Settings\ДОУ 24\Мои документы\ФОТО\гр№4\фото 1 18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22936" y="4325424"/>
            <a:ext cx="1679929" cy="120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C:\Users\Ольга\Desktop\гр.№ 7\DSC0182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42" t="2260" b="15520"/>
          <a:stretch/>
        </p:blipFill>
        <p:spPr bwMode="auto">
          <a:xfrm>
            <a:off x="5516563" y="3536264"/>
            <a:ext cx="1632561" cy="1220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86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332656"/>
            <a:ext cx="806489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Взаимодействие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родителями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0" algn="just"/>
            <a:r>
              <a:rPr lang="en-US" sz="1600" b="1" dirty="0" smtClean="0">
                <a:latin typeface="Comic Sans MS" pitchFamily="66" charset="0"/>
              </a:rPr>
              <a:t>-  </a:t>
            </a:r>
            <a:r>
              <a:rPr lang="ru-RU" sz="1600" b="1" dirty="0" smtClean="0">
                <a:latin typeface="Comic Sans MS" pitchFamily="66" charset="0"/>
              </a:rPr>
              <a:t>в </a:t>
            </a:r>
            <a:r>
              <a:rPr lang="ru-RU" sz="1600" b="1" dirty="0">
                <a:latin typeface="Comic Sans MS" pitchFamily="66" charset="0"/>
              </a:rPr>
              <a:t>информационном уголке для родителей: </a:t>
            </a:r>
            <a:endParaRPr lang="ru-RU" sz="1600" b="1" dirty="0" smtClean="0">
              <a:latin typeface="Comic Sans MS" pitchFamily="66" charset="0"/>
            </a:endParaRPr>
          </a:p>
          <a:p>
            <a:pPr lvl="0" algn="just"/>
            <a:r>
              <a:rPr lang="ru-RU" sz="1600" b="1" dirty="0" smtClean="0">
                <a:latin typeface="Comic Sans MS" pitchFamily="66" charset="0"/>
              </a:rPr>
              <a:t>список </a:t>
            </a:r>
            <a:r>
              <a:rPr lang="ru-RU" sz="1600" b="1" dirty="0">
                <a:latin typeface="Comic Sans MS" pitchFamily="66" charset="0"/>
              </a:rPr>
              <a:t>художественной литературы, которую рекомендовано читать детям в </a:t>
            </a:r>
            <a:r>
              <a:rPr lang="ru-RU" sz="1600" b="1" dirty="0" smtClean="0">
                <a:latin typeface="Comic Sans MS" pitchFamily="66" charset="0"/>
              </a:rPr>
              <a:t>данном возрасте</a:t>
            </a:r>
            <a:r>
              <a:rPr lang="ru-RU" sz="1600" b="1" dirty="0">
                <a:latin typeface="Comic Sans MS" pitchFamily="66" charset="0"/>
              </a:rPr>
              <a:t>; высказывания известных людей и статьи специалистов о важности привития любви к чтению; </a:t>
            </a:r>
            <a:endParaRPr lang="ru-RU" sz="1600" b="1" dirty="0" smtClean="0">
              <a:latin typeface="Comic Sans MS" pitchFamily="66" charset="0"/>
            </a:endParaRPr>
          </a:p>
          <a:p>
            <a:pPr lvl="0" algn="just"/>
            <a:r>
              <a:rPr lang="ru-RU" sz="1600" b="1" dirty="0" smtClean="0">
                <a:latin typeface="Comic Sans MS" pitchFamily="66" charset="0"/>
              </a:rPr>
              <a:t>-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ru-RU" sz="1600" b="1" dirty="0" smtClean="0">
                <a:latin typeface="Comic Sans MS" pitchFamily="66" charset="0"/>
              </a:rPr>
              <a:t>изготовление и распространение памяток </a:t>
            </a:r>
            <a:r>
              <a:rPr lang="ru-RU" sz="1600" b="1" dirty="0">
                <a:latin typeface="Comic Sans MS" pitchFamily="66" charset="0"/>
              </a:rPr>
              <a:t>для родителей о том, как с ребенком </a:t>
            </a:r>
            <a:r>
              <a:rPr lang="ru-RU" sz="1600" b="1" dirty="0" smtClean="0">
                <a:latin typeface="Comic Sans MS" pitchFamily="66" charset="0"/>
              </a:rPr>
              <a:t>организовать </a:t>
            </a:r>
            <a:r>
              <a:rPr lang="ru-RU" sz="1600" b="1" dirty="0" smtClean="0">
                <a:latin typeface="Comic Sans MS" pitchFamily="66" charset="0"/>
              </a:rPr>
              <a:t>работу </a:t>
            </a:r>
            <a:r>
              <a:rPr lang="ru-RU" sz="1600" b="1" dirty="0">
                <a:latin typeface="Comic Sans MS" pitchFamily="66" charset="0"/>
              </a:rPr>
              <a:t>с книгой;</a:t>
            </a:r>
          </a:p>
          <a:p>
            <a:pPr lvl="0" algn="just"/>
            <a:r>
              <a:rPr lang="en-US" sz="1600" b="1" dirty="0" smtClean="0">
                <a:latin typeface="Comic Sans MS" pitchFamily="66" charset="0"/>
              </a:rPr>
              <a:t>- </a:t>
            </a:r>
            <a:r>
              <a:rPr lang="ru-RU" sz="1600" b="1" dirty="0" smtClean="0">
                <a:latin typeface="Comic Sans MS" pitchFamily="66" charset="0"/>
              </a:rPr>
              <a:t>проведение совместных </a:t>
            </a:r>
            <a:r>
              <a:rPr lang="ru-RU" sz="1600" b="1" dirty="0">
                <a:latin typeface="Comic Sans MS" pitchFamily="66" charset="0"/>
              </a:rPr>
              <a:t>с родителями </a:t>
            </a:r>
            <a:r>
              <a:rPr lang="ru-RU" sz="1600" b="1" dirty="0" smtClean="0">
                <a:latin typeface="Comic Sans MS" pitchFamily="66" charset="0"/>
              </a:rPr>
              <a:t>литературных викторин, досугов </a:t>
            </a:r>
            <a:r>
              <a:rPr lang="ru-RU" sz="1600" b="1" dirty="0">
                <a:latin typeface="Comic Sans MS" pitchFamily="66" charset="0"/>
              </a:rPr>
              <a:t>по </a:t>
            </a:r>
            <a:r>
              <a:rPr lang="ru-RU" sz="1600" b="1" dirty="0" smtClean="0">
                <a:latin typeface="Comic Sans MS" pitchFamily="66" charset="0"/>
              </a:rPr>
              <a:t>литературным произведениям </a:t>
            </a:r>
            <a:r>
              <a:rPr lang="ru-RU" sz="1600" b="1" dirty="0">
                <a:latin typeface="Comic Sans MS" pitchFamily="66" charset="0"/>
              </a:rPr>
              <a:t>различных детских писателей и поэтов</a:t>
            </a:r>
            <a:r>
              <a:rPr lang="ru-RU" sz="1600" b="1" dirty="0" smtClean="0">
                <a:latin typeface="Comic Sans MS" pitchFamily="66" charset="0"/>
              </a:rPr>
              <a:t>;</a:t>
            </a:r>
          </a:p>
          <a:p>
            <a:pPr marL="285750" lvl="0" indent="-285750" algn="just">
              <a:buFontTx/>
              <a:buChar char="-"/>
            </a:pPr>
            <a:r>
              <a:rPr lang="ru-RU" sz="1600" b="1" dirty="0" smtClean="0">
                <a:latin typeface="Comic Sans MS" pitchFamily="66" charset="0"/>
              </a:rPr>
              <a:t>участие в «Конкурсе </a:t>
            </a:r>
            <a:r>
              <a:rPr lang="ru-RU" sz="1600" b="1" dirty="0">
                <a:latin typeface="Comic Sans MS" pitchFamily="66" charset="0"/>
              </a:rPr>
              <a:t>чтецов», который проводится в детском </a:t>
            </a:r>
            <a:r>
              <a:rPr lang="ru-RU" sz="1600" b="1" dirty="0" smtClean="0">
                <a:latin typeface="Comic Sans MS" pitchFamily="66" charset="0"/>
              </a:rPr>
              <a:t>саду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ru-RU" sz="1600" b="1" dirty="0" smtClean="0">
                <a:latin typeface="Comic Sans MS" pitchFamily="66" charset="0"/>
              </a:rPr>
              <a:t>каждый год, где </a:t>
            </a:r>
            <a:r>
              <a:rPr lang="ru-RU" sz="1600" b="1" dirty="0">
                <a:latin typeface="Comic Sans MS" pitchFamily="66" charset="0"/>
              </a:rPr>
              <a:t>и дети, и родители показывают свое мастерство в знании </a:t>
            </a:r>
            <a:r>
              <a:rPr lang="ru-RU" sz="1600" b="1" dirty="0" smtClean="0">
                <a:latin typeface="Comic Sans MS" pitchFamily="66" charset="0"/>
              </a:rPr>
              <a:t>детской художественной </a:t>
            </a:r>
            <a:r>
              <a:rPr lang="ru-RU" sz="1600" b="1" dirty="0">
                <a:latin typeface="Comic Sans MS" pitchFamily="66" charset="0"/>
              </a:rPr>
              <a:t>литературы, выразительности чтения и театрализации;</a:t>
            </a:r>
          </a:p>
          <a:p>
            <a:pPr lvl="0" algn="just"/>
            <a:r>
              <a:rPr lang="ru-RU" sz="1600" b="1" dirty="0" smtClean="0">
                <a:latin typeface="Comic Sans MS" pitchFamily="66" charset="0"/>
              </a:rPr>
              <a:t>- 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ru-RU" sz="1600" b="1" dirty="0" smtClean="0">
                <a:latin typeface="Comic Sans MS" pitchFamily="66" charset="0"/>
              </a:rPr>
              <a:t>привлечение </a:t>
            </a:r>
            <a:r>
              <a:rPr lang="ru-RU" sz="1600" b="1" dirty="0">
                <a:latin typeface="Comic Sans MS" pitchFamily="66" charset="0"/>
              </a:rPr>
              <a:t>родителей к совместной проектной </a:t>
            </a:r>
            <a:r>
              <a:rPr lang="ru-RU" sz="1600" b="1" dirty="0" smtClean="0">
                <a:latin typeface="Comic Sans MS" pitchFamily="66" charset="0"/>
              </a:rPr>
              <a:t>деятельности;</a:t>
            </a:r>
          </a:p>
          <a:p>
            <a:pPr lvl="0" algn="just"/>
            <a:r>
              <a:rPr lang="ru-RU" sz="1600" b="1" dirty="0" smtClean="0">
                <a:latin typeface="Comic Sans MS" pitchFamily="66" charset="0"/>
              </a:rPr>
              <a:t>-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ru-RU" sz="1600" b="1" dirty="0" smtClean="0">
                <a:latin typeface="Comic Sans MS" pitchFamily="66" charset="0"/>
              </a:rPr>
              <a:t> изготовление костюмов </a:t>
            </a:r>
            <a:r>
              <a:rPr lang="ru-RU" sz="1600" b="1" dirty="0">
                <a:latin typeface="Comic Sans MS" pitchFamily="66" charset="0"/>
              </a:rPr>
              <a:t>для театрализованной деятельности;</a:t>
            </a:r>
          </a:p>
          <a:p>
            <a:pPr lvl="0" algn="just"/>
            <a:r>
              <a:rPr lang="en-US" sz="1600" b="1" dirty="0" smtClean="0">
                <a:latin typeface="Comic Sans MS" pitchFamily="66" charset="0"/>
              </a:rPr>
              <a:t>- </a:t>
            </a:r>
            <a:r>
              <a:rPr lang="ru-RU" sz="1600" b="1" dirty="0" smtClean="0">
                <a:latin typeface="Comic Sans MS" pitchFamily="66" charset="0"/>
              </a:rPr>
              <a:t>поощрение </a:t>
            </a:r>
            <a:r>
              <a:rPr lang="ru-RU" sz="1600" b="1" dirty="0">
                <a:latin typeface="Comic Sans MS" pitchFamily="66" charset="0"/>
              </a:rPr>
              <a:t>родителей и детей, посещающих городскую библиотеку (совместно с сотрудниками библиотеки не раз отмечали грамотами родителей и детей как активных читателей);</a:t>
            </a:r>
          </a:p>
          <a:p>
            <a:pPr lvl="0" algn="just"/>
            <a:r>
              <a:rPr lang="ru-RU" sz="1600" b="1" dirty="0" smtClean="0">
                <a:latin typeface="Comic Sans MS" pitchFamily="66" charset="0"/>
              </a:rPr>
              <a:t>- </a:t>
            </a:r>
            <a:r>
              <a:rPr lang="en-US" sz="1600" b="1" dirty="0" smtClean="0">
                <a:latin typeface="Comic Sans MS" pitchFamily="66" charset="0"/>
              </a:rPr>
              <a:t> </a:t>
            </a:r>
            <a:r>
              <a:rPr lang="ru-RU" sz="1600" b="1" dirty="0" smtClean="0">
                <a:latin typeface="Comic Sans MS" pitchFamily="66" charset="0"/>
              </a:rPr>
              <a:t>привлечение </a:t>
            </a:r>
            <a:r>
              <a:rPr lang="ru-RU" sz="1600" b="1" dirty="0">
                <a:latin typeface="Comic Sans MS" pitchFamily="66" charset="0"/>
              </a:rPr>
              <a:t>к оказанию помощи в обогащении книжного уголка группы (родителями собрана богатая библиотека красочно- иллюстрированных книг).</a:t>
            </a:r>
          </a:p>
        </p:txBody>
      </p:sp>
    </p:spTree>
    <p:extLst>
      <p:ext uri="{BB962C8B-B14F-4D97-AF65-F5344CB8AC3E}">
        <p14:creationId xmlns="" xmlns:p14="http://schemas.microsoft.com/office/powerpoint/2010/main" val="19394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7197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Социокультурный клуб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«От чистого истока»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500174"/>
            <a:ext cx="7557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К</a:t>
            </a:r>
            <a:r>
              <a:rPr lang="ru-RU" sz="2400" b="1" dirty="0" smtClean="0">
                <a:latin typeface="Comic Sans MS" pitchFamily="66" charset="0"/>
              </a:rPr>
              <a:t>руглый </a:t>
            </a:r>
            <a:r>
              <a:rPr lang="ru-RU" sz="2400" b="1" dirty="0">
                <a:latin typeface="Comic Sans MS" pitchFamily="66" charset="0"/>
              </a:rPr>
              <a:t>стол для родителей  о пользе 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ru-RU" sz="2400" b="1" dirty="0" smtClean="0">
                <a:latin typeface="Comic Sans MS" pitchFamily="66" charset="0"/>
              </a:rPr>
              <a:t>чтения </a:t>
            </a:r>
            <a:r>
              <a:rPr lang="ru-RU" sz="3200" b="1" dirty="0" smtClean="0">
                <a:latin typeface="Gabriola" pitchFamily="82" charset="0"/>
              </a:rPr>
              <a:t>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Чтение – праздник души»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380748" y="1087869"/>
            <a:ext cx="337576" cy="361781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888278">
            <a:off x="2684463" y="2993218"/>
            <a:ext cx="337576" cy="361781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062747" y="3084787"/>
            <a:ext cx="337576" cy="361781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459512">
            <a:off x="7356891" y="2579198"/>
            <a:ext cx="337576" cy="361781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3118429">
            <a:off x="1493250" y="2600738"/>
            <a:ext cx="337576" cy="361781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57239" y="3744313"/>
            <a:ext cx="1944216" cy="184409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Полезные советы и </a:t>
            </a:r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рекомендации. 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Памятка для </a:t>
            </a:r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родителей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ru-RU" sz="1600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75856" y="3573016"/>
            <a:ext cx="1800200" cy="18370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Практическое задание «Умные книжки – умным детишкам»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3688" y="3724437"/>
            <a:ext cx="1414716" cy="18370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Концерт детей для родителей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4795" y="3239977"/>
            <a:ext cx="1570014" cy="182315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Игровое упражнение «Цветок - желаний»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64288" y="3239977"/>
            <a:ext cx="1800202" cy="184409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Литературная викторина для родителей </a:t>
            </a:r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                    « </a:t>
            </a:r>
            <a:r>
              <a:rPr lang="ru-RU" sz="1600" b="1" dirty="0">
                <a:solidFill>
                  <a:schemeClr val="tx1"/>
                </a:solidFill>
                <a:latin typeface="Comic Sans MS" pitchFamily="66" charset="0"/>
              </a:rPr>
              <a:t>С книгами знаться – ума набираться»</a:t>
            </a:r>
          </a:p>
        </p:txBody>
      </p:sp>
      <p:sp>
        <p:nvSpPr>
          <p:cNvPr id="22" name="Стрелка вниз 21"/>
          <p:cNvSpPr/>
          <p:nvPr/>
        </p:nvSpPr>
        <p:spPr>
          <a:xfrm rot="21070949">
            <a:off x="5810431" y="3029204"/>
            <a:ext cx="337576" cy="361781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3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703" y="188640"/>
            <a:ext cx="864096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Памятка </a:t>
            </a: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для родителей 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Чтение — праздник души» </a:t>
            </a:r>
            <a:endPara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                                                      </a:t>
            </a:r>
            <a:r>
              <a:rPr lang="ru-RU" sz="1400" b="1" dirty="0" smtClean="0">
                <a:latin typeface="Comic Sans MS" pitchFamily="66" charset="0"/>
              </a:rPr>
              <a:t>Дети </a:t>
            </a:r>
            <a:r>
              <a:rPr lang="ru-RU" sz="1400" b="1" dirty="0">
                <a:latin typeface="Comic Sans MS" pitchFamily="66" charset="0"/>
              </a:rPr>
              <a:t>— это счастье, созданное Вашим трудом.</a:t>
            </a:r>
          </a:p>
          <a:p>
            <a:r>
              <a:rPr lang="ru-RU" sz="2000" dirty="0" smtClean="0">
                <a:latin typeface="Comic Sans MS" pitchFamily="66" charset="0"/>
              </a:rPr>
              <a:t>                          </a:t>
            </a:r>
            <a:r>
              <a:rPr lang="ru-RU" sz="1400" b="1" i="1" dirty="0" smtClean="0">
                <a:latin typeface="Comic Sans MS" pitchFamily="66" charset="0"/>
              </a:rPr>
              <a:t>                                                             </a:t>
            </a:r>
            <a:r>
              <a:rPr lang="ru-RU" sz="1200" b="1" i="1" dirty="0" smtClean="0">
                <a:latin typeface="Comic Sans MS" pitchFamily="66" charset="0"/>
              </a:rPr>
              <a:t>В.А</a:t>
            </a:r>
            <a:r>
              <a:rPr lang="ru-RU" sz="1200" b="1" i="1" dirty="0">
                <a:latin typeface="Comic Sans MS" pitchFamily="66" charset="0"/>
              </a:rPr>
              <a:t>. Сухомлинский</a:t>
            </a:r>
          </a:p>
          <a:p>
            <a:r>
              <a:rPr lang="ru-RU" sz="1400" b="1" i="1" dirty="0" smtClean="0">
                <a:latin typeface="Comic Sans MS" pitchFamily="66" charset="0"/>
              </a:rPr>
              <a:t>    </a:t>
            </a:r>
            <a:r>
              <a:rPr lang="ru-RU" sz="1400" b="1" i="1" dirty="0">
                <a:latin typeface="Comic Sans MS" pitchFamily="66" charset="0"/>
              </a:rPr>
              <a:t/>
            </a:r>
            <a:br>
              <a:rPr lang="ru-RU" sz="1400" b="1" i="1" dirty="0">
                <a:latin typeface="Comic Sans MS" pitchFamily="66" charset="0"/>
              </a:rPr>
            </a:br>
            <a:r>
              <a:rPr lang="ru-RU" sz="1200" b="1" dirty="0" smtClean="0">
                <a:latin typeface="Comic Sans MS" pitchFamily="66" charset="0"/>
              </a:rPr>
              <a:t>Вы </a:t>
            </a:r>
            <a:r>
              <a:rPr lang="ru-RU" sz="1200" b="1" dirty="0">
                <a:latin typeface="Comic Sans MS" pitchFamily="66" charset="0"/>
              </a:rPr>
              <a:t>хотите, чтобы ваш ребенок читал? Учтите эти добрые советы, и ваши желания исполнятся.</a:t>
            </a:r>
            <a:br>
              <a:rPr lang="ru-RU" sz="1200" b="1" dirty="0">
                <a:latin typeface="Comic Sans MS" pitchFamily="66" charset="0"/>
              </a:rPr>
            </a:br>
            <a:r>
              <a:rPr lang="ru-RU" sz="1200" dirty="0">
                <a:latin typeface="Comic Sans MS" pitchFamily="66" charset="0"/>
              </a:rPr>
              <a:t>- </a:t>
            </a:r>
            <a:r>
              <a:rPr lang="ru-RU" sz="1200" b="1" dirty="0">
                <a:latin typeface="Comic Sans MS" pitchFamily="66" charset="0"/>
              </a:rPr>
              <a:t>П</a:t>
            </a:r>
            <a:r>
              <a:rPr lang="ru-RU" sz="1200" dirty="0">
                <a:latin typeface="Comic Sans MS" pitchFamily="66" charset="0"/>
              </a:rPr>
              <a:t>рививайте детям интерес к чтению с раннего детства.</a:t>
            </a:r>
            <a:br>
              <a:rPr lang="ru-RU" sz="1200" dirty="0">
                <a:latin typeface="Comic Sans MS" pitchFamily="66" charset="0"/>
              </a:rPr>
            </a:br>
            <a:r>
              <a:rPr lang="ru-RU" sz="1200" dirty="0">
                <a:latin typeface="Comic Sans MS" pitchFamily="66" charset="0"/>
              </a:rPr>
              <a:t>- </a:t>
            </a:r>
            <a:r>
              <a:rPr lang="ru-RU" sz="1200" b="1" dirty="0">
                <a:latin typeface="Comic Sans MS" pitchFamily="66" charset="0"/>
              </a:rPr>
              <a:t>П</a:t>
            </a:r>
            <a:r>
              <a:rPr lang="ru-RU" sz="1200" dirty="0">
                <a:latin typeface="Comic Sans MS" pitchFamily="66" charset="0"/>
              </a:rPr>
              <a:t>окупая книги, выбирайте яркие по оформлению и интересные по содержанию. Покупайте по возможности книги полюбившихся ребенку авторов, оформляйте личную библиотеку вашего сына или дочери.</a:t>
            </a:r>
            <a:br>
              <a:rPr lang="ru-RU" sz="1200" dirty="0">
                <a:latin typeface="Comic Sans MS" pitchFamily="66" charset="0"/>
              </a:rPr>
            </a:br>
            <a:r>
              <a:rPr lang="ru-RU" sz="1200" dirty="0">
                <a:latin typeface="Comic Sans MS" pitchFamily="66" charset="0"/>
              </a:rPr>
              <a:t>- </a:t>
            </a:r>
            <a:r>
              <a:rPr lang="ru-RU" sz="1200" b="1" dirty="0">
                <a:latin typeface="Comic Sans MS" pitchFamily="66" charset="0"/>
              </a:rPr>
              <a:t>С</a:t>
            </a:r>
            <a:r>
              <a:rPr lang="ru-RU" sz="1200" dirty="0">
                <a:latin typeface="Comic Sans MS" pitchFamily="66" charset="0"/>
              </a:rPr>
              <a:t>истематически читайте сами. Это формирует у ребенка привычку видеть в доме книгу всегда.</a:t>
            </a:r>
            <a:br>
              <a:rPr lang="ru-RU" sz="1200" dirty="0">
                <a:latin typeface="Comic Sans MS" pitchFamily="66" charset="0"/>
              </a:rPr>
            </a:br>
            <a:r>
              <a:rPr lang="ru-RU" sz="1200" dirty="0">
                <a:latin typeface="Comic Sans MS" pitchFamily="66" charset="0"/>
              </a:rPr>
              <a:t>- </a:t>
            </a:r>
            <a:r>
              <a:rPr lang="ru-RU" sz="1200" b="1" dirty="0">
                <a:latin typeface="Comic Sans MS" pitchFamily="66" charset="0"/>
              </a:rPr>
              <a:t>О</a:t>
            </a:r>
            <a:r>
              <a:rPr lang="ru-RU" sz="1200" dirty="0">
                <a:latin typeface="Comic Sans MS" pitchFamily="66" charset="0"/>
              </a:rPr>
              <a:t>бсуждайте прочитанную книгу в семье, даже если произведение вам не понравилось. Это способствует развитию вашей речи и речи вашего ребенка.</a:t>
            </a:r>
            <a:br>
              <a:rPr lang="ru-RU" sz="1200" dirty="0">
                <a:latin typeface="Comic Sans MS" pitchFamily="66" charset="0"/>
              </a:rPr>
            </a:br>
            <a:r>
              <a:rPr lang="ru-RU" sz="1200" dirty="0">
                <a:latin typeface="Comic Sans MS" pitchFamily="66" charset="0"/>
              </a:rPr>
              <a:t>- </a:t>
            </a:r>
            <a:r>
              <a:rPr lang="ru-RU" sz="1200" b="1" dirty="0">
                <a:latin typeface="Comic Sans MS" pitchFamily="66" charset="0"/>
              </a:rPr>
              <a:t>Р</a:t>
            </a:r>
            <a:r>
              <a:rPr lang="ru-RU" sz="1200" dirty="0">
                <a:latin typeface="Comic Sans MS" pitchFamily="66" charset="0"/>
              </a:rPr>
              <a:t>екомендуйте ребенку книгу своего детства, делитесь своими детскими впечатлениями от чтения той или иной книги, сопоставляйте ваши и его впечатления.</a:t>
            </a:r>
            <a:br>
              <a:rPr lang="ru-RU" sz="1200" dirty="0">
                <a:latin typeface="Comic Sans MS" pitchFamily="66" charset="0"/>
              </a:rPr>
            </a:br>
            <a:r>
              <a:rPr lang="ru-RU" sz="1200" dirty="0">
                <a:latin typeface="Comic Sans MS" pitchFamily="66" charset="0"/>
              </a:rPr>
              <a:t>- </a:t>
            </a:r>
            <a:r>
              <a:rPr lang="ru-RU" sz="1200" b="1" dirty="0">
                <a:latin typeface="Comic Sans MS" pitchFamily="66" charset="0"/>
              </a:rPr>
              <a:t>Ч</a:t>
            </a:r>
            <a:r>
              <a:rPr lang="ru-RU" sz="1200" dirty="0">
                <a:latin typeface="Comic Sans MS" pitchFamily="66" charset="0"/>
              </a:rPr>
              <a:t>тение вслух помогает расширить словарный запас детей, а также развить у них умение слушать и сосредоточивать внимание. Чтение вслух сближает родителей и детей. Читают все по очереди. Время чтения — примерно 40 — 45 минут.</a:t>
            </a:r>
            <a:br>
              <a:rPr lang="ru-RU" sz="1200" dirty="0">
                <a:latin typeface="Comic Sans MS" pitchFamily="66" charset="0"/>
              </a:rPr>
            </a:br>
            <a:r>
              <a:rPr lang="ru-RU" sz="1200" dirty="0">
                <a:latin typeface="Comic Sans MS" pitchFamily="66" charset="0"/>
              </a:rPr>
              <a:t>- </a:t>
            </a:r>
            <a:r>
              <a:rPr lang="ru-RU" sz="1200" b="1" dirty="0">
                <a:latin typeface="Comic Sans MS" pitchFamily="66" charset="0"/>
              </a:rPr>
              <a:t>П</a:t>
            </a:r>
            <a:r>
              <a:rPr lang="ru-RU" sz="1200" dirty="0">
                <a:latin typeface="Comic Sans MS" pitchFamily="66" charset="0"/>
              </a:rPr>
              <a:t>рививайте навыки культурного и бережного обращения с книгой.</a:t>
            </a:r>
            <a:br>
              <a:rPr lang="ru-RU" sz="1200" dirty="0">
                <a:latin typeface="Comic Sans MS" pitchFamily="66" charset="0"/>
              </a:rPr>
            </a:br>
            <a:r>
              <a:rPr lang="ru-RU" sz="1200" dirty="0">
                <a:latin typeface="Comic Sans MS" pitchFamily="66" charset="0"/>
              </a:rPr>
              <a:t>- </a:t>
            </a:r>
            <a:r>
              <a:rPr lang="ru-RU" sz="1200" b="1" dirty="0">
                <a:latin typeface="Comic Sans MS" pitchFamily="66" charset="0"/>
              </a:rPr>
              <a:t>С</a:t>
            </a:r>
            <a:r>
              <a:rPr lang="ru-RU" sz="1200" dirty="0">
                <a:latin typeface="Comic Sans MS" pitchFamily="66" charset="0"/>
              </a:rPr>
              <a:t>овместное чтение — наиболее простой способ развития навыков чтения у детей. Рассматривание, обсуждение и чтение книг — важнейший момент, с помощью которого родители могут привить детям интерес к чтению.</a:t>
            </a:r>
            <a:br>
              <a:rPr lang="ru-RU" sz="1200" dirty="0">
                <a:latin typeface="Comic Sans MS" pitchFamily="66" charset="0"/>
              </a:rPr>
            </a:br>
            <a:r>
              <a:rPr lang="ru-RU" sz="1200" dirty="0">
                <a:latin typeface="Comic Sans MS" pitchFamily="66" charset="0"/>
              </a:rPr>
              <a:t>- </a:t>
            </a:r>
            <a:r>
              <a:rPr lang="ru-RU" sz="1200" b="1" dirty="0">
                <a:latin typeface="Comic Sans MS" pitchFamily="66" charset="0"/>
              </a:rPr>
              <a:t>Р</a:t>
            </a:r>
            <a:r>
              <a:rPr lang="ru-RU" sz="1200" dirty="0">
                <a:latin typeface="Comic Sans MS" pitchFamily="66" charset="0"/>
              </a:rPr>
              <a:t>исунки по мотивам любимых книг являются для ребенка одним из способов выражения своих впечатлений от произведения.</a:t>
            </a:r>
            <a:br>
              <a:rPr lang="ru-RU" sz="1200" dirty="0">
                <a:latin typeface="Comic Sans MS" pitchFamily="66" charset="0"/>
              </a:rPr>
            </a:br>
            <a:r>
              <a:rPr lang="ru-RU" sz="1200" dirty="0">
                <a:latin typeface="Comic Sans MS" pitchFamily="66" charset="0"/>
              </a:rPr>
              <a:t>- </a:t>
            </a:r>
            <a:r>
              <a:rPr lang="ru-RU" sz="1200" b="1" dirty="0">
                <a:latin typeface="Comic Sans MS" pitchFamily="66" charset="0"/>
              </a:rPr>
              <a:t>П</a:t>
            </a:r>
            <a:r>
              <a:rPr lang="ru-RU" sz="1200" dirty="0">
                <a:latin typeface="Comic Sans MS" pitchFamily="66" charset="0"/>
              </a:rPr>
              <a:t>опытайтесь вместе с ребенком сочинить собственное окончание произведения. Достоинством таких историй является более глубокое понимание прочитанной книги.</a:t>
            </a:r>
            <a:br>
              <a:rPr lang="ru-RU" sz="1200" dirty="0">
                <a:latin typeface="Comic Sans MS" pitchFamily="66" charset="0"/>
              </a:rPr>
            </a:br>
            <a:r>
              <a:rPr lang="ru-RU" sz="1200" dirty="0">
                <a:latin typeface="Comic Sans MS" pitchFamily="66" charset="0"/>
              </a:rPr>
              <a:t>- </a:t>
            </a:r>
            <a:r>
              <a:rPr lang="ru-RU" sz="1200" b="1" dirty="0">
                <a:latin typeface="Comic Sans MS" pitchFamily="66" charset="0"/>
              </a:rPr>
              <a:t>Д</a:t>
            </a:r>
            <a:r>
              <a:rPr lang="ru-RU" sz="1200" dirty="0">
                <a:latin typeface="Comic Sans MS" pitchFamily="66" charset="0"/>
              </a:rPr>
              <a:t>арите ребенку хорошие книги с дарственной надписью, добрыми и теплыми пожеланиями. Спустя годы это станет добрым и светлым напоминанием о родном доме, о его традициях, о дорогих и близких людях.</a:t>
            </a:r>
          </a:p>
          <a:p>
            <a:r>
              <a:rPr lang="ru-RU" sz="1200" dirty="0" smtClean="0">
                <a:latin typeface="Comic Sans MS" pitchFamily="66" charset="0"/>
              </a:rPr>
              <a:t>- </a:t>
            </a:r>
            <a:r>
              <a:rPr lang="ru-RU" sz="1200" b="1" dirty="0" smtClean="0">
                <a:latin typeface="Comic Sans MS" pitchFamily="66" charset="0"/>
              </a:rPr>
              <a:t>Н</a:t>
            </a:r>
            <a:r>
              <a:rPr lang="ru-RU" sz="1200" dirty="0" smtClean="0">
                <a:latin typeface="Comic Sans MS" pitchFamily="66" charset="0"/>
              </a:rPr>
              <a:t>е </a:t>
            </a:r>
            <a:r>
              <a:rPr lang="ru-RU" sz="1200" dirty="0">
                <a:latin typeface="Comic Sans MS" pitchFamily="66" charset="0"/>
              </a:rPr>
              <a:t>спешите оставлять детей один на один с книгой, пусть вам будет интереснее втроем, вчетвером — всей семьей, большой или малой, положите свое сердце «у чтения</a:t>
            </a:r>
            <a:r>
              <a:rPr lang="ru-RU" sz="1200" dirty="0" smtClean="0">
                <a:latin typeface="Comic Sans MS" pitchFamily="66" charset="0"/>
              </a:rPr>
              <a:t>».</a:t>
            </a:r>
            <a:endParaRPr lang="ru-RU" sz="1200" dirty="0">
              <a:latin typeface="Comic Sans MS" pitchFamily="66" charset="0"/>
            </a:endParaRPr>
          </a:p>
          <a:p>
            <a:r>
              <a:rPr lang="ru-RU" sz="1200" dirty="0" smtClean="0">
                <a:latin typeface="Comic Sans MS" pitchFamily="66" charset="0"/>
              </a:rPr>
              <a:t>                                              </a:t>
            </a:r>
            <a:r>
              <a:rPr lang="ru-RU" sz="1200" b="1" dirty="0" smtClean="0">
                <a:latin typeface="Comic Sans MS" pitchFamily="66" charset="0"/>
              </a:rPr>
              <a:t>Увидеть </a:t>
            </a:r>
            <a:r>
              <a:rPr lang="ru-RU" sz="1200" b="1" dirty="0">
                <a:latin typeface="Comic Sans MS" pitchFamily="66" charset="0"/>
              </a:rPr>
              <a:t>счастливые глаза ребенка при чтении. Это чудо — раз!</a:t>
            </a:r>
            <a:br>
              <a:rPr lang="ru-RU" sz="1200" b="1" dirty="0">
                <a:latin typeface="Comic Sans MS" pitchFamily="66" charset="0"/>
              </a:rPr>
            </a:br>
            <a:r>
              <a:rPr lang="ru-RU" sz="1200" b="1" dirty="0" smtClean="0">
                <a:latin typeface="Comic Sans MS" pitchFamily="66" charset="0"/>
              </a:rPr>
              <a:t>                                Вновь </a:t>
            </a:r>
            <a:r>
              <a:rPr lang="ru-RU" sz="1200" b="1" dirty="0">
                <a:latin typeface="Comic Sans MS" pitchFamily="66" charset="0"/>
              </a:rPr>
              <a:t>вместе вернуться в мир детства. Это чудо — два!</a:t>
            </a:r>
            <a:br>
              <a:rPr lang="ru-RU" sz="1200" b="1" dirty="0">
                <a:latin typeface="Comic Sans MS" pitchFamily="66" charset="0"/>
              </a:rPr>
            </a:br>
            <a:r>
              <a:rPr lang="ru-RU" sz="1200" b="1" dirty="0" smtClean="0">
                <a:latin typeface="Comic Sans MS" pitchFamily="66" charset="0"/>
              </a:rPr>
              <a:t>                                Познакомиться </a:t>
            </a:r>
            <a:r>
              <a:rPr lang="ru-RU" sz="1200" b="1" dirty="0">
                <a:latin typeface="Comic Sans MS" pitchFamily="66" charset="0"/>
              </a:rPr>
              <a:t>с творчеством писателей. Это чудо — три!</a:t>
            </a:r>
          </a:p>
        </p:txBody>
      </p:sp>
    </p:spTree>
    <p:extLst>
      <p:ext uri="{BB962C8B-B14F-4D97-AF65-F5344CB8AC3E}">
        <p14:creationId xmlns="" xmlns:p14="http://schemas.microsoft.com/office/powerpoint/2010/main" val="34439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442266"/>
            <a:ext cx="66967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omic Sans MS" pitchFamily="66" charset="0"/>
              </a:rPr>
              <a:t>Чтобы чтение было праздником души, необходимо популяризировать семейное чтение, возродить его традиции. И прежде всего через образовательную область с привлечением родительской общественности и социума.</a:t>
            </a:r>
          </a:p>
        </p:txBody>
      </p:sp>
      <p:pic>
        <p:nvPicPr>
          <p:cNvPr id="5" name="Picture 4" descr="D:\Читающий детсад\Новая папка чит\DSC01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2304256" cy="1728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Читающий детсад\Фото в библиотеке летом\S50018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07"/>
          <a:stretch/>
        </p:blipFill>
        <p:spPr bwMode="auto">
          <a:xfrm rot="5400000">
            <a:off x="-134889" y="722695"/>
            <a:ext cx="2459596" cy="1685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Читающий детсад\Фото в библиотеке летом\S50018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65" r="2694" b="8152"/>
          <a:stretch/>
        </p:blipFill>
        <p:spPr bwMode="auto">
          <a:xfrm>
            <a:off x="6444208" y="4752110"/>
            <a:ext cx="2276514" cy="1760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Читающий детсад\рукописная\S50017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33" r="2294" b="13851"/>
          <a:stretch/>
        </p:blipFill>
        <p:spPr bwMode="auto">
          <a:xfrm>
            <a:off x="6325371" y="2721365"/>
            <a:ext cx="2283427" cy="1827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Читающий детсад\Новая папка чит\DSC04212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2304256" cy="1728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Рабочий стол\фото(3)\Фото02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276872"/>
            <a:ext cx="2436271" cy="1827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Читающий детсад\книжка\S70051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22" y="4437112"/>
            <a:ext cx="2391405" cy="1793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28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0" y="0"/>
            <a:ext cx="9144000" cy="6768752"/>
          </a:xfrm>
        </p:spPr>
      </p:pic>
      <p:sp>
        <p:nvSpPr>
          <p:cNvPr id="5" name="TextBox 4"/>
          <p:cNvSpPr txBox="1"/>
          <p:nvPr/>
        </p:nvSpPr>
        <p:spPr>
          <a:xfrm>
            <a:off x="2128584" y="2682498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СПАСИБО ЗА ВНИМАНИЕ!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8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348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home</cp:lastModifiedBy>
  <cp:revision>32</cp:revision>
  <dcterms:created xsi:type="dcterms:W3CDTF">2013-11-25T10:29:28Z</dcterms:created>
  <dcterms:modified xsi:type="dcterms:W3CDTF">2015-03-22T09:28:53Z</dcterms:modified>
</cp:coreProperties>
</file>