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85" r:id="rId4"/>
    <p:sldId id="277" r:id="rId5"/>
    <p:sldId id="284" r:id="rId6"/>
    <p:sldId id="291" r:id="rId7"/>
    <p:sldId id="290" r:id="rId8"/>
    <p:sldId id="317" r:id="rId9"/>
    <p:sldId id="287" r:id="rId10"/>
    <p:sldId id="278" r:id="rId11"/>
    <p:sldId id="279" r:id="rId12"/>
    <p:sldId id="314" r:id="rId13"/>
    <p:sldId id="315" r:id="rId14"/>
    <p:sldId id="316" r:id="rId15"/>
    <p:sldId id="280" r:id="rId16"/>
    <p:sldId id="288" r:id="rId17"/>
    <p:sldId id="313" r:id="rId18"/>
    <p:sldId id="281" r:id="rId19"/>
    <p:sldId id="282" r:id="rId20"/>
    <p:sldId id="311" r:id="rId21"/>
    <p:sldId id="31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CC"/>
    <a:srgbClr val="DA5800"/>
    <a:srgbClr val="FF0000"/>
    <a:srgbClr val="FF6600"/>
    <a:srgbClr val="660033"/>
    <a:srgbClr val="A5002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РАЗОБРАТЬ\фоны\borders-frames-blue-gold-frame-backgroun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3437" y="966787"/>
            <a:ext cx="7997126" cy="246221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Виды </a:t>
            </a: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</a:t>
            </a: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жанры </a:t>
            </a:r>
          </a:p>
          <a:p>
            <a:pPr algn="ctr"/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зобразительного искусства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детском саду 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6368" y="3861048"/>
            <a:ext cx="6424195" cy="230832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Подготовила: воспитатель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д/с №40 «Золотой ключик»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п. Ключи Камчатского края</a:t>
            </a:r>
          </a:p>
          <a:p>
            <a:pPr algn="ctr"/>
            <a:r>
              <a:rPr lang="ru-RU" sz="36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Маметьева</a:t>
            </a:r>
            <a:r>
              <a:rPr lang="ru-RU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Л.С.</a:t>
            </a:r>
            <a:endParaRPr lang="ru-RU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4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Картинки ПРИГОДЯТСЯ\профессии\90499702_large_C2111_kopi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85901"/>
            <a:ext cx="4127123" cy="574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51125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      2. Живопись </a:t>
            </a:r>
            <a:r>
              <a:rPr lang="ru-RU" sz="2000" b="1" dirty="0">
                <a:solidFill>
                  <a:srgbClr val="0000FF"/>
                </a:solidFill>
              </a:rPr>
              <a:t>– вид изобразительного искусства, связанный с передачей зрительных образов посредством нанесения красок на твёрдую или гибкую основу; созданием изображения с помощью цифровых технологий; а также произведения искусства, выполненные такими способами. Наиболее распространены произведения живописи, выполненные на плоских или почти плоских поверхностях, таких как натянутый на подрамник холст, дерево, картон, бумага, обработанные поверхности стен и т. д. </a:t>
            </a:r>
            <a:r>
              <a:rPr lang="ru-RU" sz="2000" b="1" dirty="0" smtClean="0">
                <a:solidFill>
                  <a:srgbClr val="0000FF"/>
                </a:solidFill>
              </a:rPr>
              <a:t>Существует </a:t>
            </a:r>
            <a:r>
              <a:rPr lang="ru-RU" sz="2000" b="1" dirty="0">
                <a:solidFill>
                  <a:srgbClr val="0000FF"/>
                </a:solidFill>
              </a:rPr>
              <a:t>также узкая трактовка термина живопись как работ, выполненных красками на холсте, доске и других подобных материалах. </a:t>
            </a:r>
          </a:p>
        </p:txBody>
      </p:sp>
    </p:spTree>
    <p:extLst>
      <p:ext uri="{BB962C8B-B14F-4D97-AF65-F5344CB8AC3E}">
        <p14:creationId xmlns:p14="http://schemas.microsoft.com/office/powerpoint/2010/main" val="471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93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DA5800"/>
                </a:solidFill>
                <a:latin typeface="Batang" pitchFamily="18" charset="-127"/>
                <a:ea typeface="Batang" pitchFamily="18" charset="-127"/>
              </a:rPr>
              <a:t>      3. Графика– </a:t>
            </a:r>
            <a:r>
              <a:rPr lang="ru-RU" sz="2000" b="1" dirty="0">
                <a:solidFill>
                  <a:srgbClr val="DA5800"/>
                </a:solidFill>
                <a:latin typeface="Batang" pitchFamily="18" charset="-127"/>
                <a:ea typeface="Batang" pitchFamily="18" charset="-127"/>
              </a:rPr>
              <a:t>вид изобразительного искусства, использующий в качестве основных изобразительных средств линии, штрихи, пятна и точки.(Цвет также может применяться, но, в отличие от живописи, здесь он играет вспомогательную роль. При рисовании графикой обычно используют не больше одного цвета (кроме основного черного), в редких случаях — два). Кроме контурной линии в графическом искусстве широко используется штрих и пятно, также контрастирующие с белой (а в иных случаях также цветной, чёрной, или реже — фактурной) поверхностью бумаги — главной основой для графических работ.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344144" cy="347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1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4624"/>
            <a:ext cx="6250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Книжная графика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X:\Картинки ПРИГОДЯТСЯ\чарушин\FIBLuPfdpK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67954"/>
            <a:ext cx="7186533" cy="505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1929" y="6093296"/>
            <a:ext cx="3158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Е.И.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Чарушин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8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707" y="6093296"/>
            <a:ext cx="3148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И.Я.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Билибин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X:\Картинки ПРИГОДЯТСЯ\работы билибина\Bilibin-Ivan-YAkovlevich-Illyustratsiya-k-pristkazke--ZHil-byil-tsar...---iz-knigi--TSarevna-Lyagushka---650x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480720" cy="601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2578" y="6093296"/>
            <a:ext cx="33568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Ю.А. Васнецов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X:\Картинки ПРИГОДЯТСЯ\работы Юрия Алексеевича Васнецова\1385239327-ladushk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478" y="368771"/>
            <a:ext cx="69342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78" y="1340768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33"/>
                </a:solidFill>
                <a:latin typeface="Book Antiqua" pitchFamily="18" charset="0"/>
              </a:rPr>
              <a:t>            </a:t>
            </a:r>
            <a:r>
              <a:rPr lang="ru-RU" sz="2400" b="1" dirty="0" smtClean="0">
                <a:solidFill>
                  <a:srgbClr val="660033"/>
                </a:solidFill>
                <a:latin typeface="Book Antiqua" pitchFamily="18" charset="0"/>
              </a:rPr>
              <a:t>4. Фотоискусство </a:t>
            </a:r>
            <a:r>
              <a:rPr lang="ru-RU" sz="2400" b="1" dirty="0">
                <a:solidFill>
                  <a:srgbClr val="660033"/>
                </a:solidFill>
                <a:latin typeface="Book Antiqua" pitchFamily="18" charset="0"/>
              </a:rPr>
              <a:t>– искусство создания художественной фотографии. То есть фотографии, отражающей творческое видение фотографа, как художника. Для фотоискусства характерно значительное разнообразие технических средств и богатство изобразительного языка. </a:t>
            </a:r>
          </a:p>
        </p:txBody>
      </p:sp>
      <p:pic>
        <p:nvPicPr>
          <p:cNvPr id="3" name="Picture 2" descr="X:\Картинки ПРИГОДЯТСЯ\профессии\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271515" cy="60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X:\Картинки ПРИГОДЯТСЯ\РАЗОБРАТЬ\фоны\13340948561180811250free-border-frame-wallpapers-backgrounds-for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X:\Картинки ПРИГОДЯТСЯ\ЖИВОТНЫЕ\животные и их детёныши\getImag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08033"/>
            <a:ext cx="6912768" cy="48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X:\Картинки ПРИГОДЯТСЯ\РАЗОБРАТЬ\фоны\13340948561180811250free-border-frame-wallpapers-backgrounds-for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X:\Картинки ПРИГОДЯТСЯ\ЖИВОТНЫЕ\животные и их детёныши\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16633"/>
            <a:ext cx="456380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23" y="404664"/>
            <a:ext cx="89086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5. Декоративно-прикладное искусство– </a:t>
            </a:r>
            <a:r>
              <a:rPr lang="ru-RU" sz="2000" b="1" dirty="0">
                <a:solidFill>
                  <a:srgbClr val="FF0000"/>
                </a:solidFill>
              </a:rPr>
              <a:t>раздел декоративного искусства (область пластических искусств): создание художественных изделий, имеющих утилитарное назначение. Произведения декоративно-прикладного искусства отвечают нескольким </a:t>
            </a:r>
            <a:r>
              <a:rPr lang="ru-RU" sz="2000" b="1" dirty="0" smtClean="0">
                <a:solidFill>
                  <a:srgbClr val="FF0000"/>
                </a:solidFill>
              </a:rPr>
              <a:t>требованиям</a:t>
            </a:r>
            <a:r>
              <a:rPr lang="ru-RU" sz="2000" b="1" dirty="0">
                <a:solidFill>
                  <a:srgbClr val="FF0000"/>
                </a:solidFill>
              </a:rPr>
              <a:t>: обладают эстетическим качеством; рассчитаны на художественный эффект; служат для оформления быта и интерьера. Такими произведениями </a:t>
            </a:r>
            <a:r>
              <a:rPr lang="ru-RU" sz="2000" b="1" dirty="0" smtClean="0">
                <a:solidFill>
                  <a:srgbClr val="FF0000"/>
                </a:solidFill>
              </a:rPr>
              <a:t>являются: </a:t>
            </a:r>
            <a:r>
              <a:rPr lang="ru-RU" sz="2000" b="1" dirty="0">
                <a:solidFill>
                  <a:srgbClr val="FF0000"/>
                </a:solidFill>
              </a:rPr>
              <a:t>одежда, плательные и декоративные ткани, ковры, мебель, художественное стекло, фарфор, фаянс, ювелирные и другие художественные изделия. В научной литературе со второй половины 19 века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утвердилась </a:t>
            </a:r>
            <a:r>
              <a:rPr lang="ru-RU" sz="2000" b="1" dirty="0">
                <a:solidFill>
                  <a:srgbClr val="FF0000"/>
                </a:solidFill>
              </a:rPr>
              <a:t>классификация отраслей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декоративно- </a:t>
            </a:r>
            <a:r>
              <a:rPr lang="ru-RU" sz="2000" b="1" dirty="0">
                <a:solidFill>
                  <a:srgbClr val="FF0000"/>
                </a:solidFill>
              </a:rPr>
              <a:t>прикладного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</a:rPr>
              <a:t>скусства по </a:t>
            </a:r>
            <a:r>
              <a:rPr lang="ru-RU" sz="2000" b="1" dirty="0">
                <a:solidFill>
                  <a:srgbClr val="FF0000"/>
                </a:solidFill>
              </a:rPr>
              <a:t>материалу (металл, керамика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текстиль, дерево) или по технике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выполнения </a:t>
            </a:r>
            <a:r>
              <a:rPr lang="ru-RU" sz="2000" b="1" dirty="0">
                <a:solidFill>
                  <a:srgbClr val="FF0000"/>
                </a:solidFill>
              </a:rPr>
              <a:t>(резьба, роспись, вышивка,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набойка</a:t>
            </a:r>
            <a:r>
              <a:rPr lang="ru-RU" sz="2000" b="1" dirty="0">
                <a:solidFill>
                  <a:srgbClr val="FF0000"/>
                </a:solidFill>
              </a:rPr>
              <a:t>, литьё, чеканка, интарсия и т.д.). </a:t>
            </a:r>
          </a:p>
        </p:txBody>
      </p:sp>
      <p:pic>
        <p:nvPicPr>
          <p:cNvPr id="11267" name="Picture 3" descr="X:\Картинки ПРИГОДЯТСЯ\мастера за работой\_i_7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231" y="3140968"/>
            <a:ext cx="3436069" cy="35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     6. Дизайн </a:t>
            </a:r>
            <a:r>
              <a:rPr lang="ru-RU" sz="2000" b="1" dirty="0">
                <a:solidFill>
                  <a:srgbClr val="00B050"/>
                </a:solidFill>
              </a:rPr>
              <a:t>(от англ. </a:t>
            </a:r>
            <a:r>
              <a:rPr lang="ru-RU" sz="2000" b="1" dirty="0" err="1">
                <a:solidFill>
                  <a:srgbClr val="00B050"/>
                </a:solidFill>
              </a:rPr>
              <a:t>design</a:t>
            </a:r>
            <a:r>
              <a:rPr lang="ru-RU" sz="2000" b="1" dirty="0">
                <a:solidFill>
                  <a:srgbClr val="00B050"/>
                </a:solidFill>
              </a:rPr>
              <a:t> — проектировать, чертить, задумать, а также проект, план, рисунок), термин, обозначающий вид деятельности по проектированию предметного мира. Это художественное конструирование предметов, творческая деятельность по проектированию промышленных изделий, мебели, костюма, игрушек, инструментов, машин, организации предметной среды и трудовых процессов.</a:t>
            </a:r>
          </a:p>
        </p:txBody>
      </p:sp>
      <p:pic>
        <p:nvPicPr>
          <p:cNvPr id="15362" name="Picture 2" descr="X:\Картинки ПРИГОДЯТСЯ\профессии\9c4fd1053f7759d5a9edaa6d9c7e71a7_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2497404"/>
            <a:ext cx="4320480" cy="41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X:\Картинки ПРИГОДЯТСЯ\РАЗОБРАТЬ\фоны\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3" y="332656"/>
            <a:ext cx="82108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Book Antiqua" pitchFamily="18" charset="0"/>
              </a:rPr>
              <a:t>                    Изобразительное искусство </a:t>
            </a:r>
            <a:r>
              <a:rPr lang="ru-RU" sz="2800" dirty="0" smtClean="0">
                <a:solidFill>
                  <a:srgbClr val="FF0066"/>
                </a:solidFill>
                <a:latin typeface="Book Antiqua" pitchFamily="18" charset="0"/>
              </a:rPr>
              <a:t>– </a:t>
            </a:r>
            <a:r>
              <a:rPr lang="ru-RU" sz="2800" dirty="0">
                <a:solidFill>
                  <a:srgbClr val="FF0066"/>
                </a:solidFill>
                <a:latin typeface="Book Antiqua" pitchFamily="18" charset="0"/>
              </a:rPr>
              <a:t>специфический вид художественного творчества, создание зрительно воспринимаемых фиксированных рукотворных художественных форм; родовое понятие, объединяющее различные виды живописи, </a:t>
            </a:r>
            <a:r>
              <a:rPr lang="ru-RU" sz="2800" dirty="0" smtClean="0">
                <a:solidFill>
                  <a:srgbClr val="FF0066"/>
                </a:solidFill>
                <a:latin typeface="Book Antiqua" pitchFamily="18" charset="0"/>
              </a:rPr>
              <a:t>графики </a:t>
            </a:r>
            <a:r>
              <a:rPr lang="ru-RU" sz="2800" dirty="0">
                <a:solidFill>
                  <a:srgbClr val="FF0066"/>
                </a:solidFill>
                <a:latin typeface="Book Antiqua" pitchFamily="18" charset="0"/>
              </a:rPr>
              <a:t>и скульптуры. Изобразительные искусства классифицируют по объектам приложения </a:t>
            </a:r>
            <a:r>
              <a:rPr lang="ru-RU" sz="2800" dirty="0" smtClean="0">
                <a:solidFill>
                  <a:srgbClr val="FF0066"/>
                </a:solidFill>
                <a:latin typeface="Book Antiqua" pitchFamily="18" charset="0"/>
              </a:rPr>
              <a:t>творческих </a:t>
            </a:r>
            <a:r>
              <a:rPr lang="ru-RU" sz="2800" dirty="0">
                <a:solidFill>
                  <a:srgbClr val="FF0066"/>
                </a:solidFill>
                <a:latin typeface="Book Antiqua" pitchFamily="18" charset="0"/>
              </a:rPr>
              <a:t>усилий, используемым художественным </a:t>
            </a:r>
            <a:endParaRPr lang="ru-RU" sz="2800" dirty="0" smtClean="0">
              <a:solidFill>
                <a:srgbClr val="FF0066"/>
              </a:solidFill>
              <a:latin typeface="Book Antiqua" pitchFamily="18" charset="0"/>
            </a:endParaRPr>
          </a:p>
          <a:p>
            <a:r>
              <a:rPr lang="ru-RU" sz="2800" dirty="0" smtClean="0">
                <a:solidFill>
                  <a:srgbClr val="FF0066"/>
                </a:solidFill>
                <a:latin typeface="Book Antiqua" pitchFamily="18" charset="0"/>
              </a:rPr>
              <a:t>и </a:t>
            </a:r>
            <a:r>
              <a:rPr lang="ru-RU" sz="2800" dirty="0">
                <a:solidFill>
                  <a:srgbClr val="FF0066"/>
                </a:solidFill>
                <a:latin typeface="Book Antiqua" pitchFamily="18" charset="0"/>
              </a:rPr>
              <a:t>техническим средствам и исторически </a:t>
            </a:r>
            <a:endParaRPr lang="ru-RU" sz="2800" dirty="0" smtClean="0">
              <a:solidFill>
                <a:srgbClr val="FF0066"/>
              </a:solidFill>
              <a:latin typeface="Book Antiqua" pitchFamily="18" charset="0"/>
            </a:endParaRPr>
          </a:p>
          <a:p>
            <a:r>
              <a:rPr lang="ru-RU" sz="2800" dirty="0" smtClean="0">
                <a:solidFill>
                  <a:srgbClr val="FF0066"/>
                </a:solidFill>
                <a:latin typeface="Book Antiqua" pitchFamily="18" charset="0"/>
              </a:rPr>
              <a:t>сложившимся </a:t>
            </a:r>
            <a:r>
              <a:rPr lang="ru-RU" sz="2800" dirty="0">
                <a:solidFill>
                  <a:srgbClr val="FF0066"/>
                </a:solidFill>
                <a:latin typeface="Book Antiqua" pitchFamily="18" charset="0"/>
              </a:rPr>
              <a:t>концепциям творчества. </a:t>
            </a:r>
          </a:p>
        </p:txBody>
      </p:sp>
    </p:spTree>
    <p:extLst>
      <p:ext uri="{BB962C8B-B14F-4D97-AF65-F5344CB8AC3E}">
        <p14:creationId xmlns:p14="http://schemas.microsoft.com/office/powerpoint/2010/main" val="3873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Картинки ПРИГОДЯТСЯ\игрушки\konstruktor-tomik-cvetnoy-65-detaley-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90" y="3516989"/>
            <a:ext cx="4752528" cy="313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:\Картинки ПРИГОДЯТСЯ\игрушки\1342719856_petrushki.net_detskie-igrushki-i-vozmozhnost-ih-priobreteniya-v-internet-magazi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695" y="188640"/>
            <a:ext cx="3973264" cy="31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golabspb.ru/d/534835/d/55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13544"/>
            <a:ext cx="4072625" cy="31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6018" y="4005064"/>
            <a:ext cx="38079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99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Дизайн </a:t>
            </a:r>
          </a:p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99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детском саду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99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2525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4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РАЗОБРАТЬ\фоны\scroll_background_page_horizonta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0782" y="836712"/>
            <a:ext cx="79624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Виды изобразительного искусства</a:t>
            </a:r>
            <a:endParaRPr lang="ru-RU" sz="3600" b="1" cap="none" spc="0" dirty="0">
              <a:ln w="1905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44824"/>
            <a:ext cx="26007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0"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скульптура</a:t>
            </a:r>
            <a:endParaRPr lang="ru-RU" sz="3600" b="1" i="1" cap="none" spc="0" dirty="0">
              <a:ln w="19050">
                <a:solidFill>
                  <a:schemeClr val="bg2">
                    <a:lumMod val="1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00683" y="1844824"/>
            <a:ext cx="21900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0"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живопись</a:t>
            </a:r>
            <a:endParaRPr lang="ru-RU" sz="3600" b="1" i="1" cap="none" spc="0" dirty="0">
              <a:ln w="19050">
                <a:solidFill>
                  <a:schemeClr val="bg2">
                    <a:lumMod val="1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5303" y="4149080"/>
            <a:ext cx="1911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0"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графика</a:t>
            </a:r>
            <a:endParaRPr lang="ru-RU" sz="3600" b="1" i="1" cap="none" spc="0" dirty="0">
              <a:ln w="19050">
                <a:solidFill>
                  <a:schemeClr val="bg2">
                    <a:lumMod val="1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1254" y="3112565"/>
            <a:ext cx="3478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0"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фотоискусство</a:t>
            </a:r>
            <a:endParaRPr lang="ru-RU" sz="3600" b="1" i="1" cap="none" spc="0" dirty="0">
              <a:ln w="19050">
                <a:solidFill>
                  <a:schemeClr val="bg2">
                    <a:lumMod val="1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0382" y="5229200"/>
            <a:ext cx="7701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>
                <a:ln w="19050"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3600" b="1" i="1" cap="none" spc="0" dirty="0" smtClean="0">
                <a:ln w="19050"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екоративно-прикладное искусство</a:t>
            </a:r>
            <a:endParaRPr lang="ru-RU" sz="3600" b="1" i="1" cap="none" spc="0" dirty="0">
              <a:ln w="19050">
                <a:solidFill>
                  <a:schemeClr val="bg2">
                    <a:lumMod val="1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4155248"/>
            <a:ext cx="16097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0"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дизайн</a:t>
            </a:r>
            <a:endParaRPr lang="ru-RU" sz="3600" b="1" i="1" cap="none" spc="0" dirty="0">
              <a:ln w="19050">
                <a:solidFill>
                  <a:schemeClr val="bg2">
                    <a:lumMod val="1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2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Картинки ПРИГОДЯТСЯ\профессии\RF-Graphic-from-DrawShop-funny-sculptor-at-work-73213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000082"/>
            <a:ext cx="5128719" cy="366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5289" y="44624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1. Скульптура –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ваяние, пластика – вид изобразительного искусства, произведения которого имеют объёмную форму и выполняются из твёрдых или пластических материалов. Главные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жанры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скульптуры — портрет, исторические, бытовые, символические, аллегорические изображения, анималистический жанр (изображение животных). Художественно-выразительные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средства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скульптуры – построение объёмной формы, пластическая моделировка (лепка), разработка силуэта, фактуры, в некоторых случаях также цвета. </a:t>
            </a:r>
          </a:p>
        </p:txBody>
      </p:sp>
    </p:spTree>
    <p:extLst>
      <p:ext uri="{BB962C8B-B14F-4D97-AF65-F5344CB8AC3E}">
        <p14:creationId xmlns:p14="http://schemas.microsoft.com/office/powerpoint/2010/main" val="8108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:\Картинки ПРИГОДЯТСЯ\скульптура\skulptury-iz-dereva-34-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36645"/>
            <a:ext cx="4823116" cy="643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628800"/>
            <a:ext cx="28620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Круглая скульптура </a:t>
            </a:r>
            <a:r>
              <a:rPr lang="ru-RU" sz="2800" i="1" dirty="0">
                <a:solidFill>
                  <a:srgbClr val="00B050"/>
                </a:solidFill>
              </a:rPr>
              <a:t>(статуя, </a:t>
            </a:r>
            <a:r>
              <a:rPr lang="ru-RU" sz="2800" i="1" dirty="0" smtClean="0">
                <a:solidFill>
                  <a:srgbClr val="00B050"/>
                </a:solidFill>
              </a:rPr>
              <a:t>группа, статуэтка</a:t>
            </a:r>
            <a:r>
              <a:rPr lang="ru-RU" sz="2800" i="1" dirty="0">
                <a:solidFill>
                  <a:srgbClr val="00B050"/>
                </a:solidFill>
              </a:rPr>
              <a:t>, бюст), осматриваемая с разных сторон</a:t>
            </a:r>
          </a:p>
        </p:txBody>
      </p:sp>
    </p:spTree>
    <p:extLst>
      <p:ext uri="{BB962C8B-B14F-4D97-AF65-F5344CB8AC3E}">
        <p14:creationId xmlns:p14="http://schemas.microsoft.com/office/powerpoint/2010/main" val="41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X:\Картинки ПРИГОДЯТСЯ\скульптура\image_27445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X:\Картинки ПРИГОДЯТСЯ\скульптура\1291738529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" y="0"/>
            <a:ext cx="9140060" cy="685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:\Картинки ПРИГОДЯТСЯ\скульптура\поделки\3f82EC7gZf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704233" cy="31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X:\Картинки ПРИГОДЯТСЯ\скульптура\поделки\WrfvAdfi6m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0265"/>
            <a:ext cx="3011858" cy="28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X:\Картинки ПРИГОДЯТСЯ\скульптура\поделки\1414077487_foto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477" y="179882"/>
            <a:ext cx="3948114" cy="29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X:\Картинки ПРИГОДЯТСЯ\скульптура\поделки\J77WbB7NRW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57" y="3645024"/>
            <a:ext cx="3981968" cy="29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2967335"/>
            <a:ext cx="6241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Скульптура своими руками</a:t>
            </a:r>
            <a:endParaRPr lang="ru-RU" sz="36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6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      Рельеф 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(изображение располагается на плоскости — барельеф и горельеф)</a:t>
            </a:r>
          </a:p>
        </p:txBody>
      </p:sp>
      <p:pic>
        <p:nvPicPr>
          <p:cNvPr id="3" name="Picture 2" descr="X:\Картинки ПРИГОДЯТСЯ\скульптура\горельеф\a31badf87066c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938" y="1556792"/>
            <a:ext cx="375895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47021" y="5000982"/>
            <a:ext cx="2845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>
                <a:ln w="1905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Горельеф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960842"/>
            <a:ext cx="29225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905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Барельеф</a:t>
            </a:r>
            <a:endParaRPr lang="ru-RU" sz="4000" b="1" spc="300" dirty="0">
              <a:ln w="1905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219" name="Picture 3" descr="X:\Картинки ПРИГОДЯТСЯ\скульптура\барельеф\2412432-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26841"/>
            <a:ext cx="3432224" cy="46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2787</TotalTime>
  <Words>614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Сантей</dc:creator>
  <cp:lastModifiedBy>Сантей</cp:lastModifiedBy>
  <cp:revision>62</cp:revision>
  <dcterms:created xsi:type="dcterms:W3CDTF">2015-07-24T03:36:47Z</dcterms:created>
  <dcterms:modified xsi:type="dcterms:W3CDTF">2015-08-05T00:21:31Z</dcterms:modified>
</cp:coreProperties>
</file>