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6" r:id="rId3"/>
    <p:sldId id="258" r:id="rId4"/>
    <p:sldId id="259" r:id="rId5"/>
    <p:sldId id="261" r:id="rId6"/>
    <p:sldId id="264" r:id="rId7"/>
    <p:sldId id="267" r:id="rId8"/>
    <p:sldId id="268" r:id="rId9"/>
    <p:sldId id="269" r:id="rId10"/>
    <p:sldId id="270" r:id="rId11"/>
    <p:sldId id="272" r:id="rId12"/>
    <p:sldId id="286" r:id="rId13"/>
    <p:sldId id="278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14" autoAdjust="0"/>
    <p:restoredTop sz="86345" autoAdjust="0"/>
  </p:normalViewPr>
  <p:slideViewPr>
    <p:cSldViewPr>
      <p:cViewPr varScale="1">
        <p:scale>
          <a:sx n="71" d="100"/>
          <a:sy n="71" d="100"/>
        </p:scale>
        <p:origin x="-28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2" y="5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74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063E49-09C8-4B62-BAC7-46E4E3CD8BDE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F1FAB91-77D8-4EAD-8068-FA07F0140D3F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  средство психотерапии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D115001-C299-4593-A42C-2C8E266E76D4}" type="parTrans" cxnId="{3E07CBFC-6B4D-4A61-B521-B6E27C6013C0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288439AA-E4C8-452C-9CCF-51EFC0DCC702}" type="sibTrans" cxnId="{3E07CBFC-6B4D-4A61-B521-B6E27C6013C0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FEFABD5-BA0A-4714-B9CB-63315D68E72D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В развитии творческого потенциала и навыков общения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C074D24-A2E6-4EFF-ABAD-66E5CB8FEBA0}" type="parTrans" cxnId="{EAF72B2D-9F2B-4091-9B9D-7720F77E7097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D900F653-E61F-4187-BF43-B6AA2B2BE30B}" type="sibTrans" cxnId="{EAF72B2D-9F2B-4091-9B9D-7720F77E7097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C1661F1-6567-47FC-B2FD-AFE416D5CDDF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 </a:t>
          </a:r>
          <a:r>
            <a:rPr lang="ru-RU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треннинг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9125F75A-4B3D-4B32-934F-CCBF9E09A54A}" type="parTrans" cxnId="{38DA71E3-FB5F-4BF6-984D-E121D9C4AAFA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69E93410-B039-4272-A346-25F48955E1C1}" type="sibTrans" cxnId="{38DA71E3-FB5F-4BF6-984D-E121D9C4AAFA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18679FF9-A480-42C2-A5ED-013D73530B50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В развитии фантазии и воображения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71107BEF-79E7-4FD3-B9AD-F234481ADFDA}" type="parTrans" cxnId="{21A4B627-4AA5-447A-A65A-00F758562200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EE8E638-4844-4C6E-AE94-B9B095905498}" type="sibTrans" cxnId="{21A4B627-4AA5-447A-A65A-00F758562200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E6B38A82-8DD2-4452-B08E-28480196DECB}">
      <dgm:prSet phldrT="[Текст]"/>
      <dgm:spPr/>
      <dgm:t>
        <a:bodyPr/>
        <a:lstStyle/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В обучении</a:t>
          </a:r>
        </a:p>
        <a:p>
          <a:r>
            <a:rPr lang="ru-RU" dirty="0" smtClean="0">
              <a:solidFill>
                <a:schemeClr val="bg1">
                  <a:lumMod val="95000"/>
                  <a:lumOff val="5000"/>
                </a:schemeClr>
              </a:solidFill>
            </a:rPr>
            <a:t>(импровизация на уроке)</a:t>
          </a:r>
          <a:endParaRPr lang="ru-RU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AE3C1D97-63AF-42D2-8C35-C9A686A50F55}" type="parTrans" cxnId="{C9F4E7F4-04FF-4451-AAB4-40C352E542A9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0F1AA287-99D4-45FE-8E2D-F0BEAB760490}" type="sibTrans" cxnId="{C9F4E7F4-04FF-4451-AAB4-40C352E542A9}">
      <dgm:prSet/>
      <dgm:spPr/>
      <dgm:t>
        <a:bodyPr/>
        <a:lstStyle/>
        <a:p>
          <a:endParaRPr lang="ru-RU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B4427BF4-117D-4E99-88B6-4711B0484F3D}" type="pres">
      <dgm:prSet presAssocID="{BF063E49-09C8-4B62-BAC7-46E4E3CD8BD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C885A-F35B-43C5-A560-601EB921BBC2}" type="pres">
      <dgm:prSet presAssocID="{BF063E49-09C8-4B62-BAC7-46E4E3CD8BDE}" presName="cycle" presStyleCnt="0"/>
      <dgm:spPr/>
    </dgm:pt>
    <dgm:pt modelId="{C68AB984-460E-430F-9D6D-08D0794FB005}" type="pres">
      <dgm:prSet presAssocID="{9F1FAB91-77D8-4EAD-8068-FA07F0140D3F}" presName="nodeFirstNode" presStyleLbl="node1" presStyleIdx="0" presStyleCnt="5" custScaleX="93123" custScaleY="106086" custRadScaleRad="58574" custRadScaleInc="5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45059-9BC1-4BDF-8B66-8745B7D9017A}" type="pres">
      <dgm:prSet presAssocID="{288439AA-E4C8-452C-9CCF-51EFC0DCC702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FB7E7C2-B21F-4709-B694-5C0DE0A86AD5}" type="pres">
      <dgm:prSet presAssocID="{3FEFABD5-BA0A-4714-B9CB-63315D68E72D}" presName="nodeFollowingNodes" presStyleLbl="node1" presStyleIdx="1" presStyleCnt="5" custScaleX="83432" custScaleY="806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FA4A2-ADCF-4708-B570-99D3BB5CB258}" type="pres">
      <dgm:prSet presAssocID="{EC1661F1-6567-47FC-B2FD-AFE416D5CDDF}" presName="nodeFollowingNodes" presStyleLbl="node1" presStyleIdx="2" presStyleCnt="5" custScaleX="105509" custScaleY="80729" custRadScaleRad="74098" custRadScaleInc="-14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6406A-041C-437E-969A-DA0FD4537EF3}" type="pres">
      <dgm:prSet presAssocID="{18679FF9-A480-42C2-A5ED-013D73530B50}" presName="nodeFollowingNodes" presStyleLbl="node1" presStyleIdx="3" presStyleCnt="5" custScaleX="99448" custScaleY="107165" custRadScaleRad="85756" custRadScaleInc="185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ED29E6-674E-44B0-A26E-5619C5B6D2B6}" type="pres">
      <dgm:prSet presAssocID="{E6B38A82-8DD2-4452-B08E-28480196DECB}" presName="nodeFollowingNodes" presStyleLbl="node1" presStyleIdx="4" presStyleCnt="5" custScaleX="80904" custScaleY="56447" custRadScaleRad="81106" custRadScaleInc="15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A4B627-4AA5-447A-A65A-00F758562200}" srcId="{BF063E49-09C8-4B62-BAC7-46E4E3CD8BDE}" destId="{18679FF9-A480-42C2-A5ED-013D73530B50}" srcOrd="3" destOrd="0" parTransId="{71107BEF-79E7-4FD3-B9AD-F234481ADFDA}" sibTransId="{BEE8E638-4844-4C6E-AE94-B9B095905498}"/>
    <dgm:cxn modelId="{D0DF464C-F398-4F46-9F38-3F845668688C}" type="presOf" srcId="{3FEFABD5-BA0A-4714-B9CB-63315D68E72D}" destId="{FFB7E7C2-B21F-4709-B694-5C0DE0A86AD5}" srcOrd="0" destOrd="0" presId="urn:microsoft.com/office/officeart/2005/8/layout/cycle3"/>
    <dgm:cxn modelId="{B0CFBBDF-5416-4FC1-A934-D7D45373D3F0}" type="presOf" srcId="{E6B38A82-8DD2-4452-B08E-28480196DECB}" destId="{04ED29E6-674E-44B0-A26E-5619C5B6D2B6}" srcOrd="0" destOrd="0" presId="urn:microsoft.com/office/officeart/2005/8/layout/cycle3"/>
    <dgm:cxn modelId="{E373DB45-E611-4B7C-B7E1-1E91463AB1B5}" type="presOf" srcId="{288439AA-E4C8-452C-9CCF-51EFC0DCC702}" destId="{33C45059-9BC1-4BDF-8B66-8745B7D9017A}" srcOrd="0" destOrd="0" presId="urn:microsoft.com/office/officeart/2005/8/layout/cycle3"/>
    <dgm:cxn modelId="{EAF72B2D-9F2B-4091-9B9D-7720F77E7097}" srcId="{BF063E49-09C8-4B62-BAC7-46E4E3CD8BDE}" destId="{3FEFABD5-BA0A-4714-B9CB-63315D68E72D}" srcOrd="1" destOrd="0" parTransId="{0C074D24-A2E6-4EFF-ABAD-66E5CB8FEBA0}" sibTransId="{D900F653-E61F-4187-BF43-B6AA2B2BE30B}"/>
    <dgm:cxn modelId="{4148EDF5-46CF-4ACF-B1F4-ADDE890FB1AE}" type="presOf" srcId="{9F1FAB91-77D8-4EAD-8068-FA07F0140D3F}" destId="{C68AB984-460E-430F-9D6D-08D0794FB005}" srcOrd="0" destOrd="0" presId="urn:microsoft.com/office/officeart/2005/8/layout/cycle3"/>
    <dgm:cxn modelId="{3E07CBFC-6B4D-4A61-B521-B6E27C6013C0}" srcId="{BF063E49-09C8-4B62-BAC7-46E4E3CD8BDE}" destId="{9F1FAB91-77D8-4EAD-8068-FA07F0140D3F}" srcOrd="0" destOrd="0" parTransId="{BD115001-C299-4593-A42C-2C8E266E76D4}" sibTransId="{288439AA-E4C8-452C-9CCF-51EFC0DCC702}"/>
    <dgm:cxn modelId="{C9F4E7F4-04FF-4451-AAB4-40C352E542A9}" srcId="{BF063E49-09C8-4B62-BAC7-46E4E3CD8BDE}" destId="{E6B38A82-8DD2-4452-B08E-28480196DECB}" srcOrd="4" destOrd="0" parTransId="{AE3C1D97-63AF-42D2-8C35-C9A686A50F55}" sibTransId="{0F1AA287-99D4-45FE-8E2D-F0BEAB760490}"/>
    <dgm:cxn modelId="{2BADE045-5A21-4EB2-8198-79482B5965CC}" type="presOf" srcId="{EC1661F1-6567-47FC-B2FD-AFE416D5CDDF}" destId="{1B8FA4A2-ADCF-4708-B570-99D3BB5CB258}" srcOrd="0" destOrd="0" presId="urn:microsoft.com/office/officeart/2005/8/layout/cycle3"/>
    <dgm:cxn modelId="{38DA71E3-FB5F-4BF6-984D-E121D9C4AAFA}" srcId="{BF063E49-09C8-4B62-BAC7-46E4E3CD8BDE}" destId="{EC1661F1-6567-47FC-B2FD-AFE416D5CDDF}" srcOrd="2" destOrd="0" parTransId="{9125F75A-4B3D-4B32-934F-CCBF9E09A54A}" sibTransId="{69E93410-B039-4272-A346-25F48955E1C1}"/>
    <dgm:cxn modelId="{D0A229AA-680C-4926-8C18-9EEA8DBA5005}" type="presOf" srcId="{18679FF9-A480-42C2-A5ED-013D73530B50}" destId="{73E6406A-041C-437E-969A-DA0FD4537EF3}" srcOrd="0" destOrd="0" presId="urn:microsoft.com/office/officeart/2005/8/layout/cycle3"/>
    <dgm:cxn modelId="{3A6CBA8E-DFDE-43E6-974E-9A7BDF4F7BAA}" type="presOf" srcId="{BF063E49-09C8-4B62-BAC7-46E4E3CD8BDE}" destId="{B4427BF4-117D-4E99-88B6-4711B0484F3D}" srcOrd="0" destOrd="0" presId="urn:microsoft.com/office/officeart/2005/8/layout/cycle3"/>
    <dgm:cxn modelId="{7B6F22AE-BF62-4230-AB1D-589A8ADE1046}" type="presParOf" srcId="{B4427BF4-117D-4E99-88B6-4711B0484F3D}" destId="{2D2C885A-F35B-43C5-A560-601EB921BBC2}" srcOrd="0" destOrd="0" presId="urn:microsoft.com/office/officeart/2005/8/layout/cycle3"/>
    <dgm:cxn modelId="{37A3021B-E396-443D-9756-D13E90C0370B}" type="presParOf" srcId="{2D2C885A-F35B-43C5-A560-601EB921BBC2}" destId="{C68AB984-460E-430F-9D6D-08D0794FB005}" srcOrd="0" destOrd="0" presId="urn:microsoft.com/office/officeart/2005/8/layout/cycle3"/>
    <dgm:cxn modelId="{3676A3F2-5F9B-4910-957B-B20915AD9F27}" type="presParOf" srcId="{2D2C885A-F35B-43C5-A560-601EB921BBC2}" destId="{33C45059-9BC1-4BDF-8B66-8745B7D9017A}" srcOrd="1" destOrd="0" presId="urn:microsoft.com/office/officeart/2005/8/layout/cycle3"/>
    <dgm:cxn modelId="{A213BE76-D0F4-4F43-834F-4053202E5B45}" type="presParOf" srcId="{2D2C885A-F35B-43C5-A560-601EB921BBC2}" destId="{FFB7E7C2-B21F-4709-B694-5C0DE0A86AD5}" srcOrd="2" destOrd="0" presId="urn:microsoft.com/office/officeart/2005/8/layout/cycle3"/>
    <dgm:cxn modelId="{C57CF453-E206-4754-9EAA-D7CD30CCF004}" type="presParOf" srcId="{2D2C885A-F35B-43C5-A560-601EB921BBC2}" destId="{1B8FA4A2-ADCF-4708-B570-99D3BB5CB258}" srcOrd="3" destOrd="0" presId="urn:microsoft.com/office/officeart/2005/8/layout/cycle3"/>
    <dgm:cxn modelId="{E7C23CC0-E6C6-4077-80B7-0C06CB35C44D}" type="presParOf" srcId="{2D2C885A-F35B-43C5-A560-601EB921BBC2}" destId="{73E6406A-041C-437E-969A-DA0FD4537EF3}" srcOrd="4" destOrd="0" presId="urn:microsoft.com/office/officeart/2005/8/layout/cycle3"/>
    <dgm:cxn modelId="{F2FE94B9-84E3-445D-AB0D-2ECCBACA7042}" type="presParOf" srcId="{2D2C885A-F35B-43C5-A560-601EB921BBC2}" destId="{04ED29E6-674E-44B0-A26E-5619C5B6D2B6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45059-9BC1-4BDF-8B66-8745B7D9017A}">
      <dsp:nvSpPr>
        <dsp:cNvPr id="0" name=""/>
        <dsp:cNvSpPr/>
      </dsp:nvSpPr>
      <dsp:spPr>
        <a:xfrm>
          <a:off x="1188309" y="940249"/>
          <a:ext cx="5229904" cy="5229904"/>
        </a:xfrm>
        <a:prstGeom prst="circularArrow">
          <a:avLst>
            <a:gd name="adj1" fmla="val 5544"/>
            <a:gd name="adj2" fmla="val 330680"/>
            <a:gd name="adj3" fmla="val 13938949"/>
            <a:gd name="adj4" fmla="val 17287527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AB984-460E-430F-9D6D-08D0794FB005}">
      <dsp:nvSpPr>
        <dsp:cNvPr id="0" name=""/>
        <dsp:cNvSpPr/>
      </dsp:nvSpPr>
      <dsp:spPr>
        <a:xfrm>
          <a:off x="2665928" y="885914"/>
          <a:ext cx="2274665" cy="12956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  средство психотерапии</a:t>
          </a:r>
          <a:endParaRPr lang="ru-RU" sz="13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2729177" y="949163"/>
        <a:ext cx="2148167" cy="1169154"/>
      </dsp:txXfrm>
    </dsp:sp>
    <dsp:sp modelId="{FFB7E7C2-B21F-4709-B694-5C0DE0A86AD5}">
      <dsp:nvSpPr>
        <dsp:cNvPr id="0" name=""/>
        <dsp:cNvSpPr/>
      </dsp:nvSpPr>
      <dsp:spPr>
        <a:xfrm>
          <a:off x="4831084" y="1656182"/>
          <a:ext cx="2037948" cy="985204"/>
        </a:xfrm>
        <a:prstGeom prst="roundRect">
          <a:avLst/>
        </a:prstGeom>
        <a:solidFill>
          <a:schemeClr val="accent5">
            <a:hueOff val="-3504824"/>
            <a:satOff val="5153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В развитии творческого потенциала и навыков общения</a:t>
          </a:r>
          <a:endParaRPr lang="ru-RU" sz="13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4879178" y="1704276"/>
        <a:ext cx="1941760" cy="889016"/>
      </dsp:txXfrm>
    </dsp:sp>
    <dsp:sp modelId="{1B8FA4A2-ADCF-4708-B570-99D3BB5CB258}">
      <dsp:nvSpPr>
        <dsp:cNvPr id="0" name=""/>
        <dsp:cNvSpPr/>
      </dsp:nvSpPr>
      <dsp:spPr>
        <a:xfrm>
          <a:off x="3598708" y="3523634"/>
          <a:ext cx="2577211" cy="985961"/>
        </a:xfrm>
        <a:prstGeom prst="roundRect">
          <a:avLst/>
        </a:prstGeom>
        <a:solidFill>
          <a:schemeClr val="accent5">
            <a:hueOff val="-7009648"/>
            <a:satOff val="10306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Как </a:t>
          </a:r>
          <a:r>
            <a:rPr lang="ru-RU" sz="1300" kern="1200" dirty="0" err="1" smtClean="0">
              <a:solidFill>
                <a:schemeClr val="bg1">
                  <a:lumMod val="95000"/>
                  <a:lumOff val="5000"/>
                </a:schemeClr>
              </a:solidFill>
            </a:rPr>
            <a:t>треннинг</a:t>
          </a:r>
          <a:endParaRPr lang="ru-RU" sz="13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3646839" y="3571765"/>
        <a:ext cx="2480949" cy="889699"/>
      </dsp:txXfrm>
    </dsp:sp>
    <dsp:sp modelId="{73E6406A-041C-437E-969A-DA0FD4537EF3}">
      <dsp:nvSpPr>
        <dsp:cNvPr id="0" name=""/>
        <dsp:cNvSpPr/>
      </dsp:nvSpPr>
      <dsp:spPr>
        <a:xfrm>
          <a:off x="1112654" y="3484708"/>
          <a:ext cx="2429162" cy="1308830"/>
        </a:xfrm>
        <a:prstGeom prst="roundRect">
          <a:avLst/>
        </a:prstGeom>
        <a:solidFill>
          <a:schemeClr val="accent5">
            <a:hueOff val="-10514473"/>
            <a:satOff val="15460"/>
            <a:lumOff val="13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В развитии фантазии и воображения</a:t>
          </a:r>
          <a:endParaRPr lang="ru-RU" sz="13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176546" y="3548600"/>
        <a:ext cx="2301378" cy="1181046"/>
      </dsp:txXfrm>
    </dsp:sp>
    <dsp:sp modelId="{04ED29E6-674E-44B0-A26E-5619C5B6D2B6}">
      <dsp:nvSpPr>
        <dsp:cNvPr id="0" name=""/>
        <dsp:cNvSpPr/>
      </dsp:nvSpPr>
      <dsp:spPr>
        <a:xfrm>
          <a:off x="1137364" y="1656187"/>
          <a:ext cx="1976198" cy="689400"/>
        </a:xfrm>
        <a:prstGeom prst="roundRect">
          <a:avLst/>
        </a:prstGeom>
        <a:solidFill>
          <a:schemeClr val="accent5">
            <a:hueOff val="-14019296"/>
            <a:satOff val="20613"/>
            <a:lumOff val="1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В обучении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chemeClr val="bg1">
                  <a:lumMod val="95000"/>
                  <a:lumOff val="5000"/>
                </a:schemeClr>
              </a:solidFill>
            </a:rPr>
            <a:t>(импровизация на уроке)</a:t>
          </a:r>
          <a:endParaRPr lang="ru-RU" sz="1300" kern="1200" dirty="0">
            <a:solidFill>
              <a:schemeClr val="bg1">
                <a:lumMod val="95000"/>
                <a:lumOff val="5000"/>
              </a:schemeClr>
            </a:solidFill>
          </a:endParaRPr>
        </a:p>
      </dsp:txBody>
      <dsp:txXfrm>
        <a:off x="1171018" y="1689841"/>
        <a:ext cx="1908890" cy="622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5C6DC-8CCA-42A6-BA74-651CD5851FC6}" type="datetimeFigureOut">
              <a:rPr lang="ru-RU" smtClean="0"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AE145-1160-4FA9-914F-7AC03E3C28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3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48CD3-C625-4311-908C-F137CBAC7CF7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28C84-8B7F-47A8-A28A-A58A8F1F5E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16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E76934-62EE-4909-9884-752DC38DE519}" type="datetimeFigureOut">
              <a:rPr lang="ru-RU" smtClean="0"/>
              <a:pPr/>
              <a:t>06.07.2015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DC184E-E532-4702-9372-7DFBE069E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427984" y="2357430"/>
            <a:ext cx="4104456" cy="285752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Презентация</a:t>
            </a:r>
            <a:br>
              <a:rPr lang="ru-RU" sz="44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32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по  методической  теме</a:t>
            </a:r>
            <a:r>
              <a:rPr lang="ru-RU" sz="44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/>
            </a:r>
            <a:br>
              <a:rPr lang="ru-RU" sz="44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</a:br>
            <a:r>
              <a:rPr lang="ru-RU" sz="44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4400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/>
            </a:r>
            <a:br>
              <a:rPr lang="ru-RU" sz="4400" i="1" dirty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5400" i="1" dirty="0" smtClean="0">
                <a:solidFill>
                  <a:srgbClr val="7030A0"/>
                </a:solidFill>
                <a:latin typeface="Propisi" pitchFamily="2" charset="0"/>
              </a:rPr>
              <a:t/>
            </a:r>
            <a:br>
              <a:rPr lang="ru-RU" sz="5400" i="1" dirty="0" smtClean="0">
                <a:solidFill>
                  <a:srgbClr val="7030A0"/>
                </a:solidFill>
                <a:latin typeface="Propisi" pitchFamily="2" charset="0"/>
              </a:rPr>
            </a:br>
            <a:endParaRPr lang="ru-RU" sz="6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95536" y="4221088"/>
            <a:ext cx="5328592" cy="2636912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Подготовила</a:t>
            </a:r>
          </a:p>
          <a:p>
            <a:r>
              <a:rPr lang="ru-RU" sz="3200" b="1" i="1" dirty="0" err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Цветникова</a:t>
            </a:r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Юлия   Анатольевна</a:t>
            </a:r>
          </a:p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Учитель начальных классов</a:t>
            </a:r>
          </a:p>
          <a:p>
            <a:r>
              <a:rPr lang="ru-RU" sz="3200" i="1" dirty="0" err="1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Г.Санкт</a:t>
            </a:r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-Петербург</a:t>
            </a:r>
          </a:p>
          <a:p>
            <a:r>
              <a:rPr lang="ru-RU" sz="3200" i="1" dirty="0" smtClean="0">
                <a:solidFill>
                  <a:schemeClr val="accent3">
                    <a:lumMod val="50000"/>
                  </a:schemeClr>
                </a:solidFill>
                <a:latin typeface="Monotype Corsiva" panose="03010101010201010101" pitchFamily="66" charset="0"/>
              </a:rPr>
              <a:t>2011 г</a:t>
            </a:r>
          </a:p>
          <a:p>
            <a:endParaRPr lang="ru-RU" sz="3200" b="1" i="1" dirty="0" smtClean="0">
              <a:solidFill>
                <a:schemeClr val="accent3">
                  <a:lumMod val="50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4400" i="1" dirty="0" smtClean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  <a:p>
            <a:endParaRPr lang="ru-RU" sz="4000" i="1" dirty="0">
              <a:solidFill>
                <a:schemeClr val="bg2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89" y="785794"/>
            <a:ext cx="2248916" cy="300039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1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91264" cy="2448272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0070C0"/>
                </a:solidFill>
                <a:latin typeface="Calibri" pitchFamily="34" charset="0"/>
              </a:rPr>
              <a:t>*</a:t>
            </a:r>
            <a:r>
              <a:rPr lang="ru-RU" sz="5400" i="1" dirty="0" smtClean="0">
                <a:solidFill>
                  <a:srgbClr val="0070C0"/>
                </a:solidFill>
                <a:latin typeface="Propisi" pitchFamily="2" charset="0"/>
              </a:rPr>
              <a:t>Сказка –</a:t>
            </a:r>
            <a:r>
              <a:rPr lang="ru-RU" sz="5400" i="1" dirty="0" err="1" smtClean="0">
                <a:solidFill>
                  <a:srgbClr val="0070C0"/>
                </a:solidFill>
                <a:latin typeface="Propisi" pitchFamily="2" charset="0"/>
              </a:rPr>
              <a:t>ложь,да</a:t>
            </a:r>
            <a:r>
              <a:rPr lang="ru-RU" sz="5400" i="1" dirty="0" smtClean="0">
                <a:solidFill>
                  <a:srgbClr val="0070C0"/>
                </a:solidFill>
                <a:latin typeface="Propisi" pitchFamily="2" charset="0"/>
              </a:rPr>
              <a:t> в ней </a:t>
            </a:r>
            <a:r>
              <a:rPr lang="ru-RU" sz="5400" i="1" dirty="0" err="1" smtClean="0">
                <a:solidFill>
                  <a:srgbClr val="0070C0"/>
                </a:solidFill>
                <a:latin typeface="Propisi" pitchFamily="2" charset="0"/>
              </a:rPr>
              <a:t>намек,добрым</a:t>
            </a:r>
            <a:r>
              <a:rPr lang="ru-RU" sz="5400" i="1" dirty="0" smtClean="0">
                <a:solidFill>
                  <a:srgbClr val="0070C0"/>
                </a:solidFill>
                <a:latin typeface="Propisi" pitchFamily="2" charset="0"/>
              </a:rPr>
              <a:t> молодцам урок*</a:t>
            </a:r>
            <a:br>
              <a:rPr lang="ru-RU" sz="5400" i="1" dirty="0" smtClean="0">
                <a:solidFill>
                  <a:srgbClr val="0070C0"/>
                </a:solidFill>
                <a:latin typeface="Propisi" pitchFamily="2" charset="0"/>
              </a:rPr>
            </a:br>
            <a:r>
              <a:rPr lang="ru-RU" sz="5400" i="1" dirty="0" smtClean="0">
                <a:solidFill>
                  <a:srgbClr val="0070C0"/>
                </a:solidFill>
                <a:latin typeface="Propisi" pitchFamily="2" charset="0"/>
              </a:rPr>
              <a:t>А.С.Пушкин</a:t>
            </a:r>
            <a:endParaRPr lang="ru-RU" sz="5400" i="1" dirty="0">
              <a:solidFill>
                <a:srgbClr val="0070C0"/>
              </a:solidFill>
              <a:latin typeface="Calibri" pitchFamily="34" charset="0"/>
            </a:endParaRPr>
          </a:p>
        </p:txBody>
      </p:sp>
      <p:pic>
        <p:nvPicPr>
          <p:cNvPr id="4" name="Содержимое 3" descr="QrplQMB950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21268581">
            <a:off x="895558" y="2968341"/>
            <a:ext cx="2544101" cy="3031251"/>
          </a:xfrm>
        </p:spPr>
      </p:pic>
      <p:pic>
        <p:nvPicPr>
          <p:cNvPr id="5" name="Рисунок 4" descr="61562-1339441992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74123">
            <a:off x="5475400" y="3847427"/>
            <a:ext cx="2403710" cy="259989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9"/>
    </mc:Choice>
    <mc:Fallback>
      <p:transition spd="slow" advTm="6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5807" y="260648"/>
            <a:ext cx="1515958" cy="2016224"/>
          </a:xfrm>
          <a:prstGeom prst="rect">
            <a:avLst/>
          </a:prstGeom>
        </p:spPr>
      </p:pic>
      <p:pic>
        <p:nvPicPr>
          <p:cNvPr id="3" name="Рисунок 2" descr="3649278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89">
            <a:off x="4352197" y="557371"/>
            <a:ext cx="3111219" cy="1754382"/>
          </a:xfrm>
          <a:prstGeom prst="rect">
            <a:avLst/>
          </a:prstGeom>
        </p:spPr>
      </p:pic>
      <p:pic>
        <p:nvPicPr>
          <p:cNvPr id="4" name="Рисунок 3" descr="3059600-24c463df9d3aa99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1401" y="4462345"/>
            <a:ext cx="2724415" cy="2169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2067350"/>
            <a:ext cx="1511841" cy="23949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66" y="260648"/>
            <a:ext cx="2037266" cy="1825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4916"/>
            <a:ext cx="1567175" cy="22749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802" y="2717735"/>
            <a:ext cx="1852557" cy="24145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417" y="5069690"/>
            <a:ext cx="2689860" cy="1562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6" y="3282991"/>
            <a:ext cx="2427361" cy="150715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05"/>
    </mc:Choice>
    <mc:Fallback>
      <p:transition spd="slow" advTm="63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72176">
            <a:off x="613141" y="302581"/>
            <a:ext cx="6706190" cy="460345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Инсценировка к пяти сказкам</a:t>
            </a:r>
            <a:endParaRPr lang="ru-RU" sz="9600" i="1" dirty="0">
              <a:solidFill>
                <a:srgbClr val="C00000"/>
              </a:solidFill>
              <a:latin typeface="Propisi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93742"/>
            <a:ext cx="2769199" cy="18833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0522">
            <a:off x="100102" y="2434692"/>
            <a:ext cx="1671779" cy="2113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192">
            <a:off x="7112117" y="3282798"/>
            <a:ext cx="1662008" cy="137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496">
            <a:off x="5637488" y="4561743"/>
            <a:ext cx="1804903" cy="22315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892" y="5000636"/>
            <a:ext cx="1905970" cy="16143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5072">
            <a:off x="1841671" y="2742684"/>
            <a:ext cx="2455776" cy="2094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454" y="1142984"/>
            <a:ext cx="1949010" cy="21612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6123">
            <a:off x="1136560" y="4970377"/>
            <a:ext cx="1322439" cy="1645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1000108"/>
            <a:ext cx="2267686" cy="1590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2061">
            <a:off x="5447907" y="2987565"/>
            <a:ext cx="1312431" cy="15573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48" y="4143380"/>
            <a:ext cx="1566672" cy="20857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348" y="5239011"/>
            <a:ext cx="2028552" cy="14895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92948">
            <a:off x="66163" y="5052314"/>
            <a:ext cx="944633" cy="117616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483"/>
    </mc:Choice>
    <mc:Fallback>
      <p:transition spd="slow" advTm="74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316869">
            <a:off x="649970" y="568428"/>
            <a:ext cx="5947769" cy="5238091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Лукоморье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Руслан и Людмила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Сказка о мертвой царевне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Сказка о царе </a:t>
            </a:r>
            <a:r>
              <a:rPr lang="ru-RU" sz="4800" b="1" i="1" dirty="0" err="1" smtClean="0">
                <a:solidFill>
                  <a:srgbClr val="002060"/>
                </a:solidFill>
                <a:latin typeface="Propisi" pitchFamily="2" charset="0"/>
              </a:rPr>
              <a:t>Салтане</a:t>
            </a:r>
            <a:endParaRPr lang="ru-RU" sz="4800" b="1" i="1" dirty="0" smtClean="0">
              <a:solidFill>
                <a:srgbClr val="002060"/>
              </a:solidFill>
              <a:latin typeface="Propisi" pitchFamily="2" charset="0"/>
            </a:endParaRPr>
          </a:p>
          <a:p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Сказка о рыбаке и </a:t>
            </a:r>
            <a:r>
              <a:rPr lang="ru-RU" sz="4800" b="1" i="1" dirty="0" err="1" smtClean="0">
                <a:solidFill>
                  <a:srgbClr val="002060"/>
                </a:solidFill>
                <a:latin typeface="Propisi" pitchFamily="2" charset="0"/>
              </a:rPr>
              <a:t>и</a:t>
            </a:r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 рыбке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Propisi" pitchFamily="2" charset="0"/>
              </a:rPr>
              <a:t>Сказка о Золотом Петушке</a:t>
            </a:r>
          </a:p>
          <a:p>
            <a:endParaRPr lang="ru-RU" sz="4800" b="1" i="1" dirty="0" smtClean="0">
              <a:solidFill>
                <a:srgbClr val="002060"/>
              </a:solidFill>
              <a:latin typeface="Propisi" pitchFamily="2" charset="0"/>
            </a:endParaRPr>
          </a:p>
          <a:p>
            <a:endParaRPr lang="ru-RU" sz="6000" b="1" i="1" dirty="0">
              <a:solidFill>
                <a:srgbClr val="002060"/>
              </a:solidFill>
              <a:latin typeface="Propisi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7"/>
    </mc:Choice>
    <mc:Fallback>
      <p:transition spd="slow" advTm="85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712968" cy="5904656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002060"/>
                </a:solidFill>
                <a:latin typeface="Calibri" pitchFamily="34" charset="0"/>
              </a:rPr>
              <a:t>Творческий проект</a:t>
            </a:r>
            <a:br>
              <a:rPr lang="ru-RU" sz="5400" i="1" dirty="0" smtClean="0">
                <a:solidFill>
                  <a:srgbClr val="002060"/>
                </a:solidFill>
                <a:latin typeface="Calibri" pitchFamily="34" charset="0"/>
              </a:rPr>
            </a:br>
            <a:r>
              <a:rPr lang="ru-RU" sz="5400" b="0" i="1" dirty="0" smtClean="0">
                <a:solidFill>
                  <a:srgbClr val="002060"/>
                </a:solidFill>
                <a:latin typeface="Calibri" pitchFamily="34" charset="0"/>
              </a:rPr>
              <a:t>(</a:t>
            </a:r>
            <a: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  <a:t>Персонажи сказок Пушкина)</a:t>
            </a:r>
            <a:br>
              <a:rPr lang="ru-RU" sz="54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5400" i="1" dirty="0" smtClean="0">
                <a:solidFill>
                  <a:schemeClr val="accent5">
                    <a:lumMod val="75000"/>
                  </a:schemeClr>
                </a:solidFill>
                <a:latin typeface="Propisi" pitchFamily="2" charset="0"/>
              </a:rPr>
              <a:t>Индивидуальная  работа уч-ся при подведении итогов урока</a:t>
            </a:r>
            <a:br>
              <a:rPr lang="ru-RU" sz="5400" i="1" dirty="0" smtClean="0">
                <a:solidFill>
                  <a:schemeClr val="accent5">
                    <a:lumMod val="75000"/>
                  </a:schemeClr>
                </a:solidFill>
                <a:latin typeface="Propisi" pitchFamily="2" charset="0"/>
              </a:rPr>
            </a:br>
            <a: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Оборудование для проекта:</a:t>
            </a:r>
            <a:b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5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-</a:t>
            </a: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трафарет </a:t>
            </a:r>
            <a:r>
              <a:rPr lang="ru-RU" sz="4400" i="1" dirty="0" err="1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Рыбки,Белки,Петушка,Шамаханской</a:t>
            </a: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 </a:t>
            </a:r>
            <a:r>
              <a:rPr lang="ru-RU" sz="4400" i="1" dirty="0" err="1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царицы,Царевны-Лебедь</a:t>
            </a: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; </a:t>
            </a:r>
            <a:b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</a:br>
            <a:r>
              <a:rPr lang="ru-RU" sz="4400" i="1" dirty="0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-</a:t>
            </a:r>
            <a:r>
              <a:rPr lang="ru-RU" sz="4400" i="1" dirty="0" err="1" smtClean="0">
                <a:solidFill>
                  <a:schemeClr val="accent5">
                    <a:lumMod val="50000"/>
                  </a:schemeClr>
                </a:solidFill>
                <a:latin typeface="Propisi" pitchFamily="2" charset="0"/>
              </a:rPr>
              <a:t>картон,пластилин</a:t>
            </a:r>
            <a:endParaRPr lang="ru-RU" sz="5400" i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845">
            <a:off x="226395" y="3000367"/>
            <a:ext cx="1818795" cy="14146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14"/>
    </mc:Choice>
    <mc:Fallback>
      <p:transition spd="slow" advTm="5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8640960" cy="5760640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>1-я  часть .                 </a:t>
            </a:r>
            <a:r>
              <a:rPr lang="ru-RU" sz="5400" i="1" dirty="0" smtClean="0">
                <a:solidFill>
                  <a:srgbClr val="C00000"/>
                </a:solidFill>
              </a:rPr>
              <a:t>Активизация познавательной деятельности  и развитие творческих способностей  учащихся методом </a:t>
            </a:r>
            <a:r>
              <a:rPr lang="ru-RU" sz="5400" i="1" dirty="0" err="1" smtClean="0">
                <a:solidFill>
                  <a:srgbClr val="C00000"/>
                </a:solidFill>
              </a:rPr>
              <a:t>сказкотерапии</a:t>
            </a:r>
            <a:r>
              <a:rPr lang="ru-RU" sz="5400" i="1" dirty="0" smtClean="0">
                <a:solidFill>
                  <a:srgbClr val="C00000"/>
                </a:solidFill>
              </a:rPr>
              <a:t> на уроках и во внеурочной деятельности.</a:t>
            </a:r>
            <a:endParaRPr lang="ru-RU" sz="5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15"/>
    </mc:Choice>
    <mc:Fallback>
      <p:transition spd="slow" advTm="91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04856" cy="5832648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«Под влиянием </a:t>
            </a:r>
            <a:r>
              <a:rPr lang="ru-RU" sz="4400" dirty="0" err="1" smtClean="0">
                <a:solidFill>
                  <a:srgbClr val="C00000"/>
                </a:solidFill>
                <a:latin typeface="Monotype Corsiva" pitchFamily="66" charset="0"/>
              </a:rPr>
              <a:t>чувств,пробуждаемых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сказочными </a:t>
            </a:r>
            <a:r>
              <a:rPr lang="ru-RU" sz="4400" dirty="0" err="1" smtClean="0">
                <a:solidFill>
                  <a:srgbClr val="C00000"/>
                </a:solidFill>
                <a:latin typeface="Monotype Corsiva" pitchFamily="66" charset="0"/>
              </a:rPr>
              <a:t>образами,ребята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учатся мыслить </a:t>
            </a:r>
            <a:r>
              <a:rPr lang="ru-RU" sz="4400" dirty="0" err="1" smtClean="0">
                <a:solidFill>
                  <a:srgbClr val="C00000"/>
                </a:solidFill>
                <a:latin typeface="Monotype Corsiva" pitchFamily="66" charset="0"/>
              </a:rPr>
              <a:t>словами.Без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C00000"/>
                </a:solidFill>
                <a:latin typeface="Monotype Corsiva" pitchFamily="66" charset="0"/>
              </a:rPr>
              <a:t>сказки-живой,яркой,овладевшей</a:t>
            </a: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сознанием и чувствами ребенка --невозможно представить детское мышление и детские речи как определенной ступени человеческого мышления и речи.»</a:t>
            </a:r>
            <a:b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В.А.Сухомлинский.</a:t>
            </a:r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61"/>
    </mc:Choice>
    <mc:Fallback>
      <p:transition spd="slow" advTm="10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1115616" y="692696"/>
            <a:ext cx="6120680" cy="53285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С</a:t>
            </a: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  <a:p>
            <a:pPr algn="ctr"/>
            <a:endParaRPr lang="ru-RU" sz="40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5504659"/>
              </p:ext>
            </p:extLst>
          </p:nvPr>
        </p:nvGraphicFramePr>
        <p:xfrm>
          <a:off x="971600" y="548680"/>
          <a:ext cx="748883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3"/>
    </mc:Choice>
    <mc:Fallback>
      <p:transition spd="slow" advTm="55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628800"/>
            <a:ext cx="7704856" cy="4176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Цели: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3600" dirty="0" smtClean="0">
                <a:solidFill>
                  <a:srgbClr val="7030A0"/>
                </a:solidFill>
                <a:latin typeface="Propisi" pitchFamily="2" charset="0"/>
              </a:rPr>
              <a:t>-</a:t>
            </a:r>
            <a: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  <a:t>развитие творческого потенциала уч-ся, формирование их этических и эстетических личностных качеств;</a:t>
            </a:r>
            <a:b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  <a:t>-формирование навыков общения в коллективе  и преодоления страхов перед публичным выступлением;</a:t>
            </a:r>
            <a:b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</a:br>
            <a: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  <a:t>-развитие </a:t>
            </a:r>
            <a:r>
              <a:rPr lang="ru-RU" sz="4000" dirty="0" err="1" smtClean="0">
                <a:solidFill>
                  <a:srgbClr val="7030A0"/>
                </a:solidFill>
                <a:latin typeface="Propisi" pitchFamily="2" charset="0"/>
              </a:rPr>
              <a:t>памяти,воображения</a:t>
            </a:r>
            <a: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  <a:t>, навыков </a:t>
            </a:r>
            <a:r>
              <a:rPr lang="ru-RU" sz="4000" dirty="0" err="1" smtClean="0">
                <a:solidFill>
                  <a:srgbClr val="7030A0"/>
                </a:solidFill>
                <a:latin typeface="Propisi" pitchFamily="2" charset="0"/>
              </a:rPr>
              <a:t>перевоплощения,умение</a:t>
            </a:r>
            <a:r>
              <a:rPr lang="ru-RU" sz="4000" dirty="0" smtClean="0">
                <a:solidFill>
                  <a:srgbClr val="7030A0"/>
                </a:solidFill>
                <a:latin typeface="Propisi" pitchFamily="2" charset="0"/>
              </a:rPr>
              <a:t>  анализировать героя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7"/>
    </mc:Choice>
    <mc:Fallback>
      <p:transition spd="slow" advTm="37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632848" cy="108012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Основные задачи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718078" cy="494290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-создание условий  положительной творческой атмосферы  для реализации творческих способностей;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-способствовать формированию  речевой деятельности детей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-научить грамотно вести монолог и строить </a:t>
            </a:r>
            <a:r>
              <a:rPr lang="ru-RU" sz="3600" b="1" i="1" dirty="0" err="1" smtClean="0">
                <a:solidFill>
                  <a:srgbClr val="7030A0"/>
                </a:solidFill>
                <a:latin typeface="Propisi" pitchFamily="2" charset="0"/>
              </a:rPr>
              <a:t>диалог,научить</a:t>
            </a:r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 импровизации при помощи  отдельных реплик, мимики и жестов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- Формировать чувство ответственности</a:t>
            </a:r>
          </a:p>
          <a:p>
            <a:endParaRPr lang="ru-RU" sz="3600" b="1" i="1" dirty="0" smtClean="0">
              <a:solidFill>
                <a:srgbClr val="7030A0"/>
              </a:solidFill>
              <a:latin typeface="Propisi" pitchFamily="2" charset="0"/>
            </a:endParaRPr>
          </a:p>
          <a:p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-</a:t>
            </a:r>
          </a:p>
          <a:p>
            <a:r>
              <a:rPr lang="ru-RU" sz="3600" b="1" i="1" dirty="0" smtClean="0">
                <a:solidFill>
                  <a:srgbClr val="7030A0"/>
                </a:solidFill>
                <a:latin typeface="Propisi" pitchFamily="2" charset="0"/>
              </a:rPr>
              <a:t>-</a:t>
            </a:r>
            <a:endParaRPr lang="ru-RU" sz="3600" b="1" i="1" dirty="0">
              <a:solidFill>
                <a:srgbClr val="7030A0"/>
              </a:solidFill>
              <a:latin typeface="Propisi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54"/>
    </mc:Choice>
    <mc:Fallback>
      <p:transition spd="slow" advTm="1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064896" cy="5616624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C00000"/>
                </a:solidFill>
                <a:latin typeface="Calibri Light" pitchFamily="34" charset="0"/>
              </a:rPr>
              <a:t>***</a:t>
            </a:r>
            <a:br>
              <a:rPr lang="ru-RU" sz="6000" b="1" i="1" dirty="0" smtClean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ru-RU" sz="4000" i="1" dirty="0" err="1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Сказкотерапия</a:t>
            </a:r>
            <a:r>
              <a:rPr lang="ru-RU" sz="400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 на уроках.</a:t>
            </a:r>
            <a:r>
              <a:rPr lang="ru-RU" i="1" dirty="0" smtClean="0">
                <a:solidFill>
                  <a:srgbClr val="002060"/>
                </a:solidFill>
                <a:latin typeface="Calibri Light" pitchFamily="34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Calibri Light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  <a:t>Литературное чтение</a:t>
            </a:r>
            <a:b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  <a:t>1 </a:t>
            </a:r>
            <a:r>
              <a:rPr lang="ru-RU" sz="4000" i="1" dirty="0" err="1" smtClean="0">
                <a:solidFill>
                  <a:srgbClr val="C00000"/>
                </a:solidFill>
                <a:latin typeface="Calibri Light" pitchFamily="34" charset="0"/>
              </a:rPr>
              <a:t>й</a:t>
            </a:r>
            <a: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  <a:t> класс</a:t>
            </a:r>
            <a:b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ru-RU" sz="3600" b="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Творчество  А. С. Пушкина.</a:t>
            </a:r>
            <a:br>
              <a:rPr lang="ru-RU" sz="3600" b="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3600" b="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  <a:t>Путешествие по сказкам.</a:t>
            </a:r>
            <a:br>
              <a:rPr lang="ru-RU" sz="3600" b="0" i="1" dirty="0" smtClean="0">
                <a:solidFill>
                  <a:srgbClr val="002060"/>
                </a:solidFill>
                <a:effectLst/>
                <a:latin typeface="Monotype Corsiva" panose="03010101010201010101" pitchFamily="66" charset="0"/>
              </a:rPr>
            </a:br>
            <a: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  <a:t/>
            </a:r>
            <a:br>
              <a:rPr lang="ru-RU" sz="4000" i="1" dirty="0" smtClean="0">
                <a:solidFill>
                  <a:srgbClr val="C00000"/>
                </a:solidFill>
                <a:latin typeface="Calibri Light" pitchFamily="34" charset="0"/>
              </a:rPr>
            </a:br>
            <a:r>
              <a:rPr lang="ru-RU" sz="4000" b="1" i="1" dirty="0" smtClean="0">
                <a:solidFill>
                  <a:srgbClr val="C00000"/>
                </a:solidFill>
                <a:latin typeface="Calibri Light" pitchFamily="34" charset="0"/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  <a:latin typeface="Calibri Light" pitchFamily="34" charset="0"/>
              </a:rPr>
            </a:br>
            <a:endParaRPr lang="ru-RU" sz="5400" b="1" i="1" dirty="0">
              <a:solidFill>
                <a:schemeClr val="bg2">
                  <a:lumMod val="50000"/>
                </a:schemeClr>
              </a:solidFill>
              <a:latin typeface="Calibri Light" pitchFamily="34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42910" y="6286520"/>
            <a:ext cx="8120090" cy="857256"/>
          </a:xfrm>
        </p:spPr>
        <p:txBody>
          <a:bodyPr/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4" name="Рисунок 3" descr="52444988_634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437112"/>
            <a:ext cx="3244214" cy="2195998"/>
          </a:xfrm>
          <a:prstGeom prst="horizontalScroll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0"/>
    </mc:Choice>
    <mc:Fallback>
      <p:transition spd="slow" advTm="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6858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      Цель: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  <a:latin typeface="Propisi" pitchFamily="2" charset="0"/>
              </a:rPr>
              <a:t>-</a:t>
            </a: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познакомить с творчеством </a:t>
            </a:r>
            <a:r>
              <a:rPr lang="ru-RU" sz="3600" i="1" dirty="0" err="1" smtClean="0">
                <a:solidFill>
                  <a:srgbClr val="002060"/>
                </a:solidFill>
                <a:latin typeface="Propisi" pitchFamily="2" charset="0"/>
              </a:rPr>
              <a:t>А.С.Пушкина</a:t>
            </a: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-  </a:t>
            </a:r>
            <a:r>
              <a:rPr lang="ru-RU" sz="3600" b="1" i="1" dirty="0" smtClean="0">
                <a:solidFill>
                  <a:srgbClr val="002060"/>
                </a:solidFill>
                <a:latin typeface="Propisi" pitchFamily="2" charset="0"/>
              </a:rPr>
              <a:t>сказочника</a:t>
            </a: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, его биографией; понятием*</a:t>
            </a:r>
            <a:r>
              <a:rPr lang="ru-RU" sz="3600" b="1" i="1" dirty="0" smtClean="0">
                <a:solidFill>
                  <a:srgbClr val="002060"/>
                </a:solidFill>
                <a:latin typeface="Propisi" pitchFamily="2" charset="0"/>
              </a:rPr>
              <a:t>авторская сказка*</a:t>
            </a: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;развивать память, мышление ,грамотную </a:t>
            </a:r>
            <a:r>
              <a:rPr lang="ru-RU" sz="3600" i="1" dirty="0" err="1" smtClean="0">
                <a:solidFill>
                  <a:srgbClr val="002060"/>
                </a:solidFill>
                <a:latin typeface="Propisi" pitchFamily="2" charset="0"/>
              </a:rPr>
              <a:t>речь;способствовать</a:t>
            </a: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 социально-эмоциональному развитию уч-ся</a:t>
            </a:r>
            <a:b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-формировать навыки сознательного чтения и навыков театрально-исполнительской деятельности</a:t>
            </a:r>
            <a:b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  <a:t>-воспитывать любовь к родному языку и русской поэзии</a:t>
            </a:r>
            <a:br>
              <a:rPr lang="ru-RU" sz="3600" i="1" dirty="0" smtClean="0">
                <a:solidFill>
                  <a:srgbClr val="002060"/>
                </a:solidFill>
                <a:latin typeface="Propisi" pitchFamily="2" charset="0"/>
              </a:rPr>
            </a:b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351095" flipV="1">
            <a:off x="871101" y="4541158"/>
            <a:ext cx="8205010" cy="23109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       Основные задачи: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sz="4400" i="1" dirty="0" smtClean="0">
                <a:solidFill>
                  <a:srgbClr val="002060"/>
                </a:solidFill>
                <a:latin typeface="Propisi" pitchFamily="2" charset="0"/>
              </a:rPr>
              <a:t>-создание благоприятных условий для раскрытия разносторонних способностей учеников  в группах и коллективе;</a:t>
            </a:r>
            <a:br>
              <a:rPr lang="ru-RU" sz="44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4400" i="1" dirty="0" smtClean="0">
                <a:solidFill>
                  <a:srgbClr val="002060"/>
                </a:solidFill>
                <a:latin typeface="Propisi" pitchFamily="2" charset="0"/>
              </a:rPr>
              <a:t>-способствовать формированию речевой деятельности, умению анализировать и проявлять активность в творческом процессе;</a:t>
            </a:r>
            <a:br>
              <a:rPr lang="ru-RU" sz="4400" i="1" dirty="0" smtClean="0">
                <a:solidFill>
                  <a:srgbClr val="002060"/>
                </a:solidFill>
                <a:latin typeface="Propisi" pitchFamily="2" charset="0"/>
              </a:rPr>
            </a:br>
            <a:r>
              <a:rPr lang="ru-RU" sz="4400" i="1" dirty="0" smtClean="0">
                <a:solidFill>
                  <a:srgbClr val="002060"/>
                </a:solidFill>
                <a:latin typeface="Propisi" pitchFamily="2" charset="0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latin typeface="Propisi" pitchFamily="2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74"/>
    </mc:Choice>
    <mc:Fallback>
      <p:transition spd="slow" advTm="37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3|0.9|0.9|0.9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2568</TotalTime>
  <Words>177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Презентация по  методической  теме    </vt:lpstr>
      <vt:lpstr>1-я  часть .                 Активизация познавательной деятельности  и развитие творческих способностей  учащихся методом сказкотерапии на уроках и во внеурочной деятельности.</vt:lpstr>
      <vt:lpstr>«Под влиянием чувств,пробуждаемых сказочными образами,ребята учатся мыслить словами.Без сказки-живой,яркой,овладевшей сознанием и чувствами ребенка --невозможно представить детское мышление и детские речи как определенной ступени человеческого мышления и речи.»                       В.А.Сухомлинский.</vt:lpstr>
      <vt:lpstr>Презентация PowerPoint</vt:lpstr>
      <vt:lpstr>Цели: -развитие творческого потенциала уч-ся, формирование их этических и эстетических личностных качеств; -формирование навыков общения в коллективе  и преодоления страхов перед публичным выступлением; -развитие памяти,воображения, навыков перевоплощения,умение  анализировать героя</vt:lpstr>
      <vt:lpstr>Основные задачи</vt:lpstr>
      <vt:lpstr>*** Сказкотерапия на уроках. Литературное чтение 1 й класс  Творчество  А. С. Пушкина. Путешествие по сказкам.   </vt:lpstr>
      <vt:lpstr>      Цель: -познакомить с творчеством А.С.Пушкина-  сказочника, его биографией; понятием*авторская сказка*;развивать память, мышление ,грамотную речь;способствовать социально-эмоциональному развитию уч-ся -формировать навыки сознательного чтения и навыков театрально-исполнительской деятельности -воспитывать любовь к родному языку и русской поэзии </vt:lpstr>
      <vt:lpstr>        Основные задачи: -создание благоприятных условий для раскрытия разносторонних способностей учеников  в группах и коллективе; -способствовать формированию речевой деятельности, умению анализировать и проявлять активность в творческом процессе;  </vt:lpstr>
      <vt:lpstr>*Сказка –ложь,да в ней намек,добрым молодцам урок* А.С.Пушкин</vt:lpstr>
      <vt:lpstr>Презентация PowerPoint</vt:lpstr>
      <vt:lpstr>Инсценировка к пяти сказкам</vt:lpstr>
      <vt:lpstr>Презентация PowerPoint</vt:lpstr>
      <vt:lpstr>Творческий проект (Персонажи сказок Пушкина) Индивидуальная  работа уч-ся при подведении итогов урока Оборудование для проекта: -трафарет Рыбки,Белки,Петушка,Шамаханской царицы,Царевны-Лебедь;  -картон,пластилин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osa</cp:lastModifiedBy>
  <cp:revision>301</cp:revision>
  <dcterms:created xsi:type="dcterms:W3CDTF">2014-05-31T22:02:05Z</dcterms:created>
  <dcterms:modified xsi:type="dcterms:W3CDTF">2015-07-06T20:34:10Z</dcterms:modified>
</cp:coreProperties>
</file>