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7" r:id="rId15"/>
    <p:sldId id="278" r:id="rId16"/>
    <p:sldId id="279" r:id="rId17"/>
    <p:sldId id="270" r:id="rId18"/>
    <p:sldId id="271" r:id="rId19"/>
    <p:sldId id="272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b="1" dirty="0">
                <a:effectLst/>
              </a:rPr>
              <a:t>Физические величины. Измерение физических величин</a:t>
            </a:r>
            <a:endParaRPr lang="ru-RU" sz="44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6021288"/>
            <a:ext cx="5648672" cy="55091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Подготовила: учитель физики МБОУ «</a:t>
            </a:r>
            <a:r>
              <a:rPr lang="ru-RU" dirty="0" err="1"/>
              <a:t>Вяткинская</a:t>
            </a:r>
            <a:r>
              <a:rPr lang="ru-RU" dirty="0"/>
              <a:t> СОШ» Лукьянова Ксения Николаевна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746" y="4581127"/>
            <a:ext cx="6228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Наука начинается там, где начинаются измерения» </a:t>
            </a:r>
          </a:p>
          <a:p>
            <a:pPr>
              <a:spcBef>
                <a:spcPct val="50000"/>
              </a:spcBef>
            </a:pPr>
            <a:r>
              <a:rPr lang="ru-RU" altLang="ru-RU" sz="2000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altLang="ru-RU" b="1" i="1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Д. И. Менделеев.</a:t>
            </a:r>
          </a:p>
        </p:txBody>
      </p:sp>
      <p:pic>
        <p:nvPicPr>
          <p:cNvPr id="6146" name="Picture 2" descr="http://www.decoder.ru/media/pic_full/0/34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376264" cy="9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orphan-drugs.org/wp-content/uploads/sites/4/2013/10/parent-project-muscular-dystrophy-on-benefit-risk-assessment-in-rare-disorders_thu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212132" cy="207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80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Приставки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pic>
        <p:nvPicPr>
          <p:cNvPr id="4" name="Picture 2" descr="C:\Users\Алексей\Desktop\Света\РАБОТА\УЧИТЕЛЬ\Иллюстрации к урокам\{2B016247-CC78-4D9F-9F27-307C0D66C495}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1772816"/>
            <a:ext cx="6011987" cy="4525963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244874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Напишите сокращенно название единицы измерения с приставкой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00808"/>
            <a:ext cx="7632848" cy="4896544"/>
          </a:xfrm>
        </p:spPr>
        <p:txBody>
          <a:bodyPr numCol="2">
            <a:normAutofit fontScale="85000" lnSpcReduction="20000"/>
          </a:bodyPr>
          <a:lstStyle/>
          <a:p>
            <a:r>
              <a:rPr lang="ru-RU" altLang="ru-RU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кило</a:t>
            </a:r>
            <a:r>
              <a:rPr lang="ru-RU" altLang="ru-RU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метр</a:t>
            </a:r>
            <a:r>
              <a:rPr lang="ru-RU" altLang="ru-RU" sz="2800" dirty="0">
                <a:solidFill>
                  <a:srgbClr val="333300"/>
                </a:solidFill>
                <a:latin typeface="+mj-lt"/>
                <a:cs typeface="Times New Roman" pitchFamily="18" charset="0"/>
              </a:rPr>
              <a:t>-</a:t>
            </a:r>
          </a:p>
          <a:p>
            <a:r>
              <a:rPr lang="ru-RU" altLang="ru-RU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милли</a:t>
            </a:r>
            <a:r>
              <a:rPr lang="ru-RU" altLang="ru-RU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грамм</a:t>
            </a:r>
            <a:r>
              <a:rPr lang="ru-RU" altLang="ru-RU" sz="2800" dirty="0">
                <a:solidFill>
                  <a:srgbClr val="333300"/>
                </a:solidFill>
                <a:latin typeface="+mj-lt"/>
                <a:cs typeface="Times New Roman" pitchFamily="18" charset="0"/>
              </a:rPr>
              <a:t>-</a:t>
            </a:r>
          </a:p>
          <a:p>
            <a:r>
              <a:rPr lang="ru-RU" altLang="ru-RU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санти</a:t>
            </a:r>
            <a:r>
              <a:rPr lang="ru-RU" altLang="ru-RU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метр</a:t>
            </a:r>
            <a:r>
              <a:rPr lang="ru-RU" altLang="ru-RU" sz="2800" dirty="0">
                <a:solidFill>
                  <a:srgbClr val="333300"/>
                </a:solidFill>
                <a:latin typeface="+mj-lt"/>
                <a:cs typeface="Times New Roman" pitchFamily="18" charset="0"/>
              </a:rPr>
              <a:t>-</a:t>
            </a:r>
          </a:p>
          <a:p>
            <a:r>
              <a:rPr lang="ru-RU" altLang="ru-RU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гекто</a:t>
            </a:r>
            <a:r>
              <a:rPr lang="ru-RU" altLang="ru-RU" sz="2800" dirty="0" err="1">
                <a:solidFill>
                  <a:srgbClr val="0070C0"/>
                </a:solidFill>
                <a:latin typeface="+mj-lt"/>
                <a:cs typeface="Times New Roman" pitchFamily="18" charset="0"/>
              </a:rPr>
              <a:t>секунда</a:t>
            </a:r>
            <a:r>
              <a:rPr lang="ru-RU" altLang="ru-RU" sz="2800" dirty="0">
                <a:solidFill>
                  <a:srgbClr val="333300"/>
                </a:solidFill>
                <a:latin typeface="+mj-lt"/>
                <a:cs typeface="Times New Roman" pitchFamily="18" charset="0"/>
              </a:rPr>
              <a:t>-</a:t>
            </a:r>
          </a:p>
          <a:p>
            <a:r>
              <a:rPr lang="ru-RU" altLang="ru-RU" sz="2800" dirty="0">
                <a:solidFill>
                  <a:srgbClr val="333300"/>
                </a:solidFill>
                <a:latin typeface="+mj-lt"/>
                <a:cs typeface="Times New Roman" pitchFamily="18" charset="0"/>
              </a:rPr>
              <a:t>миллисекунда-</a:t>
            </a:r>
          </a:p>
          <a:p>
            <a:r>
              <a:rPr lang="ru-RU" altLang="ru-RU" sz="2800" dirty="0" err="1">
                <a:solidFill>
                  <a:srgbClr val="333300"/>
                </a:solidFill>
                <a:latin typeface="+mj-lt"/>
                <a:cs typeface="Times New Roman" pitchFamily="18" charset="0"/>
              </a:rPr>
              <a:t>мегаметр</a:t>
            </a:r>
            <a:r>
              <a:rPr lang="ru-RU" altLang="ru-RU" sz="2800" dirty="0">
                <a:solidFill>
                  <a:srgbClr val="333300"/>
                </a:solidFill>
                <a:latin typeface="+mj-lt"/>
                <a:cs typeface="Times New Roman" pitchFamily="18" charset="0"/>
              </a:rPr>
              <a:t>-</a:t>
            </a:r>
          </a:p>
          <a:p>
            <a:r>
              <a:rPr lang="ru-RU" altLang="ru-RU" sz="2800" dirty="0" smtClean="0">
                <a:solidFill>
                  <a:srgbClr val="333300"/>
                </a:solidFill>
                <a:latin typeface="+mj-lt"/>
                <a:cs typeface="Times New Roman" pitchFamily="18" charset="0"/>
              </a:rPr>
              <a:t>килограмм</a:t>
            </a:r>
          </a:p>
          <a:p>
            <a:r>
              <a:rPr lang="ru-RU" altLang="ru-RU" sz="2800" dirty="0" err="1" smtClean="0">
                <a:solidFill>
                  <a:srgbClr val="333300"/>
                </a:solidFill>
                <a:latin typeface="+mj-lt"/>
                <a:cs typeface="Times New Roman" pitchFamily="18" charset="0"/>
              </a:rPr>
              <a:t>сантисекунда</a:t>
            </a:r>
            <a:r>
              <a:rPr lang="ru-RU" altLang="ru-RU" sz="2800" dirty="0" smtClean="0">
                <a:solidFill>
                  <a:srgbClr val="333300"/>
                </a:solidFill>
                <a:latin typeface="+mj-lt"/>
                <a:cs typeface="Times New Roman" pitchFamily="18" charset="0"/>
              </a:rPr>
              <a:t>- </a:t>
            </a:r>
            <a:endParaRPr lang="ru-RU" altLang="ru-RU" sz="2800" dirty="0">
              <a:solidFill>
                <a:srgbClr val="333300"/>
              </a:solidFill>
              <a:latin typeface="+mj-lt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+mj-lt"/>
            </a:endParaRPr>
          </a:p>
          <a:p>
            <a:pPr marL="0" indent="0" algn="ctr">
              <a:buNone/>
            </a:pPr>
            <a:endParaRPr lang="ru-RU" altLang="ru-RU" sz="2800" u="sng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altLang="ru-RU" sz="28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altLang="ru-RU" sz="2800" u="sng" dirty="0" smtClean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altLang="ru-RU" sz="2800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2800" b="1" u="sng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Приставки</a:t>
            </a:r>
            <a:endParaRPr lang="ru-RU" altLang="ru-RU" sz="2800" b="1" u="sng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altLang="ru-RU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мега- </a:t>
            </a:r>
            <a:r>
              <a:rPr lang="ru-RU" altLang="ru-RU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М</a:t>
            </a:r>
          </a:p>
          <a:p>
            <a:pPr algn="ctr"/>
            <a:r>
              <a:rPr lang="ru-RU" altLang="ru-RU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кило- </a:t>
            </a:r>
            <a:r>
              <a:rPr lang="ru-RU" altLang="ru-RU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к</a:t>
            </a:r>
            <a:r>
              <a:rPr lang="ru-RU" altLang="ru-RU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ctr"/>
            <a:r>
              <a:rPr lang="ru-RU" altLang="ru-RU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гекто</a:t>
            </a:r>
            <a:r>
              <a:rPr lang="ru-RU" altLang="ru-RU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-</a:t>
            </a:r>
            <a:r>
              <a:rPr lang="ru-RU" altLang="ru-RU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г</a:t>
            </a:r>
            <a:r>
              <a:rPr lang="ru-RU" altLang="ru-RU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 </a:t>
            </a:r>
          </a:p>
          <a:p>
            <a:pPr algn="ctr"/>
            <a:r>
              <a:rPr lang="ru-RU" altLang="ru-RU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деци-</a:t>
            </a:r>
            <a:r>
              <a:rPr lang="ru-RU" altLang="ru-RU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д</a:t>
            </a:r>
          </a:p>
          <a:p>
            <a:pPr algn="ctr"/>
            <a:r>
              <a:rPr lang="ru-RU" altLang="ru-RU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санти</a:t>
            </a:r>
            <a:r>
              <a:rPr lang="ru-RU" altLang="ru-RU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-</a:t>
            </a:r>
            <a:r>
              <a:rPr lang="ru-RU" altLang="ru-RU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с</a:t>
            </a:r>
          </a:p>
          <a:p>
            <a:pPr algn="ctr"/>
            <a:r>
              <a:rPr lang="ru-RU" altLang="ru-RU" sz="2800" dirty="0" err="1">
                <a:solidFill>
                  <a:srgbClr val="C00000"/>
                </a:solidFill>
                <a:latin typeface="+mj-lt"/>
                <a:cs typeface="Times New Roman" pitchFamily="18" charset="0"/>
              </a:rPr>
              <a:t>милли</a:t>
            </a:r>
            <a:r>
              <a:rPr lang="ru-RU" altLang="ru-RU" sz="280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-</a:t>
            </a:r>
            <a:r>
              <a:rPr lang="ru-RU" altLang="ru-RU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м</a:t>
            </a:r>
          </a:p>
          <a:p>
            <a:pPr marL="0" indent="0" algn="ctr">
              <a:buNone/>
            </a:pPr>
            <a:endParaRPr lang="ru-RU" altLang="ru-RU" sz="2800" u="sng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sz="2800" b="1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Единицы</a:t>
            </a:r>
            <a:endParaRPr lang="ru-RU" altLang="ru-RU" sz="2800" b="1" u="sng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altLang="ru-RU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метр- </a:t>
            </a:r>
            <a:r>
              <a:rPr lang="ru-RU" altLang="ru-RU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м</a:t>
            </a:r>
          </a:p>
          <a:p>
            <a:pPr algn="ctr"/>
            <a:r>
              <a:rPr lang="ru-RU" altLang="ru-RU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секунда- </a:t>
            </a:r>
            <a:r>
              <a:rPr lang="ru-RU" altLang="ru-RU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с</a:t>
            </a:r>
          </a:p>
          <a:p>
            <a:pPr algn="ctr"/>
            <a:r>
              <a:rPr lang="ru-RU" altLang="ru-RU" sz="2800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грамм - </a:t>
            </a:r>
            <a:r>
              <a:rPr lang="ru-RU" altLang="ru-RU" sz="2800" b="1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г</a:t>
            </a:r>
          </a:p>
          <a:p>
            <a:pPr marL="0" indent="0">
              <a:buNone/>
            </a:pP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4367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Назовите единицу измерения с </a:t>
            </a:r>
            <a:r>
              <a:rPr lang="ru-RU" sz="4000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приставкой</a:t>
            </a:r>
            <a:endParaRPr lang="ru-RU" sz="4000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28800"/>
            <a:ext cx="7920880" cy="4608512"/>
          </a:xfrm>
        </p:spPr>
        <p:txBody>
          <a:bodyPr numCol="2">
            <a:noAutofit/>
          </a:bodyPr>
          <a:lstStyle/>
          <a:p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с-</a:t>
            </a:r>
          </a:p>
          <a:p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м-</a:t>
            </a:r>
          </a:p>
          <a:p>
            <a:r>
              <a:rPr lang="ru-RU" alt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alt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altLang="ru-RU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altLang="ru-RU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altLang="ru-RU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Мс</a:t>
            </a:r>
            <a:r>
              <a:rPr lang="ru-RU" altLang="ru-RU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r>
              <a:rPr lang="ru-RU" altLang="ru-RU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кг-</a:t>
            </a:r>
          </a:p>
          <a:p>
            <a:r>
              <a:rPr lang="ru-RU" altLang="ru-RU" dirty="0" err="1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сг</a:t>
            </a:r>
            <a:r>
              <a:rPr lang="ru-RU" altLang="ru-RU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endParaRPr lang="ru-RU" altLang="ru-RU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Приставки</a:t>
            </a:r>
            <a:endParaRPr lang="ru-RU" altLang="ru-RU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-мега</a:t>
            </a:r>
          </a:p>
          <a:p>
            <a:pPr algn="ctr"/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кило</a:t>
            </a:r>
          </a:p>
          <a:p>
            <a:pPr algn="ctr"/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гекто</a:t>
            </a: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-деци</a:t>
            </a:r>
          </a:p>
          <a:p>
            <a:pPr algn="ctr"/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санти</a:t>
            </a:r>
            <a:endParaRPr lang="ru-RU" alt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милли</a:t>
            </a:r>
            <a:endParaRPr lang="ru-RU" alt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Единицы</a:t>
            </a:r>
            <a:endParaRPr lang="ru-RU" altLang="ru-RU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-метр</a:t>
            </a:r>
          </a:p>
          <a:p>
            <a:pPr algn="ctr"/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-секунда </a:t>
            </a:r>
          </a:p>
          <a:p>
            <a:pPr algn="ctr"/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-грамм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32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92856" y="244476"/>
            <a:ext cx="7200900" cy="647700"/>
          </a:xfrm>
          <a:prstGeom prst="rect">
            <a:avLst/>
          </a:prstGeom>
        </p:spPr>
        <p:txBody>
          <a:bodyPr/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Переведи</a:t>
            </a:r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1619250" y="1814513"/>
            <a:ext cx="5453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altLang="ru-RU" sz="2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  2гм=? м    2гм= 2·100 м=200м</a:t>
            </a:r>
          </a:p>
        </p:txBody>
      </p:sp>
      <p:sp>
        <p:nvSpPr>
          <p:cNvPr id="8" name="Левая круглая скобка 7"/>
          <p:cNvSpPr/>
          <p:nvPr/>
        </p:nvSpPr>
        <p:spPr>
          <a:xfrm rot="5400000">
            <a:off x="5524500" y="1584326"/>
            <a:ext cx="141287" cy="582612"/>
          </a:xfrm>
          <a:prstGeom prst="leftBracket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13" name="Прямоугольник 8"/>
          <p:cNvSpPr>
            <a:spLocks noChangeArrowheads="1"/>
          </p:cNvSpPr>
          <p:nvPr/>
        </p:nvSpPr>
        <p:spPr bwMode="auto">
          <a:xfrm>
            <a:off x="5514975" y="1422400"/>
            <a:ext cx="311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17414" name="Прямоугольник 2"/>
          <p:cNvSpPr>
            <a:spLocks noChangeArrowheads="1"/>
          </p:cNvSpPr>
          <p:nvPr/>
        </p:nvSpPr>
        <p:spPr bwMode="auto">
          <a:xfrm>
            <a:off x="5637779" y="3025775"/>
            <a:ext cx="2736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-мега-1000 000</a:t>
            </a:r>
          </a:p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кило-1000</a:t>
            </a:r>
          </a:p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-гекто-100</a:t>
            </a:r>
          </a:p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-деци-0,1</a:t>
            </a:r>
          </a:p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-санти-0,01</a:t>
            </a:r>
          </a:p>
          <a:p>
            <a:pPr algn="ctr" eaLnBrk="1" hangingPunct="1"/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-милли-0,001</a:t>
            </a:r>
          </a:p>
        </p:txBody>
      </p:sp>
      <p:sp>
        <p:nvSpPr>
          <p:cNvPr id="17415" name="Прямоугольник 2"/>
          <p:cNvSpPr>
            <a:spLocks noChangeArrowheads="1"/>
          </p:cNvSpPr>
          <p:nvPr/>
        </p:nvSpPr>
        <p:spPr bwMode="auto">
          <a:xfrm>
            <a:off x="6294438" y="2509838"/>
            <a:ext cx="172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Подсказка</a:t>
            </a:r>
          </a:p>
        </p:txBody>
      </p:sp>
      <p:sp>
        <p:nvSpPr>
          <p:cNvPr id="17416" name="Прямоугольник 2"/>
          <p:cNvSpPr>
            <a:spLocks noChangeArrowheads="1"/>
          </p:cNvSpPr>
          <p:nvPr/>
        </p:nvSpPr>
        <p:spPr bwMode="auto">
          <a:xfrm>
            <a:off x="1403350" y="2655888"/>
            <a:ext cx="201652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4кс= ?с</a:t>
            </a:r>
          </a:p>
          <a:p>
            <a:pPr eaLnBrk="1" hangingPunct="1"/>
            <a:r>
              <a:rPr lang="ru-RU" altLang="ru-RU" sz="2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150мм=?м</a:t>
            </a:r>
          </a:p>
          <a:p>
            <a:pPr eaLnBrk="1" hangingPunct="1"/>
            <a:r>
              <a:rPr lang="ru-RU" altLang="ru-RU" sz="2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10сг= ?г</a:t>
            </a:r>
          </a:p>
          <a:p>
            <a:pPr eaLnBrk="1" hangingPunct="1"/>
            <a:r>
              <a:rPr lang="ru-RU" altLang="ru-RU" sz="2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30гс= ?с</a:t>
            </a:r>
          </a:p>
          <a:p>
            <a:pPr eaLnBrk="1" hangingPunct="1"/>
            <a:r>
              <a:rPr lang="ru-RU" altLang="ru-RU" sz="2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450дм= ?м</a:t>
            </a:r>
          </a:p>
          <a:p>
            <a:pPr eaLnBrk="1" hangingPunct="1"/>
            <a:r>
              <a:rPr lang="ru-RU" altLang="ru-RU" sz="2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0,02Мс= ?с</a:t>
            </a:r>
          </a:p>
          <a:p>
            <a:pPr eaLnBrk="1" hangingPunct="1"/>
            <a:r>
              <a:rPr lang="ru-RU" altLang="ru-RU" sz="2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3кг= ?г</a:t>
            </a:r>
          </a:p>
          <a:p>
            <a:pPr eaLnBrk="1" hangingPunct="1"/>
            <a:r>
              <a:rPr lang="ru-RU" altLang="ru-RU" sz="24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200сг= ?г</a:t>
            </a:r>
          </a:p>
        </p:txBody>
      </p:sp>
    </p:spTree>
    <p:extLst>
      <p:ext uri="{BB962C8B-B14F-4D97-AF65-F5344CB8AC3E}">
        <p14:creationId xmlns:p14="http://schemas.microsoft.com/office/powerpoint/2010/main" val="100800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332656"/>
            <a:ext cx="8352928" cy="647700"/>
          </a:xfrm>
          <a:prstGeom prst="rect">
            <a:avLst/>
          </a:prstGeom>
        </p:spPr>
        <p:txBody>
          <a:bodyPr/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Измерительные приборы</a:t>
            </a:r>
          </a:p>
        </p:txBody>
      </p:sp>
      <p:pic>
        <p:nvPicPr>
          <p:cNvPr id="19459" name="Picture 2" descr="C:\Users\Алексей\Desktop\Света\РАБОТА\УЧИТЕЛЬ\Иллюстрации к урокам\{4595B2E6-D14B-49E6-9E7F-E240BCC9EB81}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8" y="16288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94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86949" y="260648"/>
            <a:ext cx="8136904" cy="647700"/>
          </a:xfrm>
          <a:prstGeom prst="rect">
            <a:avLst/>
          </a:prstGeom>
        </p:spPr>
        <p:txBody>
          <a:bodyPr/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Что показывает </a:t>
            </a: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прибор</a:t>
            </a:r>
            <a:r>
              <a:rPr lang="ru-RU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20483" name="Picture 2" descr="C:\Users\Алексей\Desktop\Света\РАБОТА\УЧИТЕЛЬ\Иллюстрации к урокам\{4595B2E6-D14B-49E6-9E7F-E240BCC9EB81}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63"/>
          <a:stretch>
            <a:fillRect/>
          </a:stretch>
        </p:blipFill>
        <p:spPr bwMode="auto">
          <a:xfrm>
            <a:off x="726565" y="1388484"/>
            <a:ext cx="778102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 descr="C:\Users\Алексей\Desktop\Света\РАБОТА\УЧИТЕЛЬ\Иллюстрации к урокам\{4595B2E6-D14B-49E6-9E7F-E240BCC9EB81}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5" t="36626" r="38586" b="16505"/>
          <a:stretch>
            <a:fillRect/>
          </a:stretch>
        </p:blipFill>
        <p:spPr bwMode="auto">
          <a:xfrm>
            <a:off x="3203575" y="2481262"/>
            <a:ext cx="2378075" cy="365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" descr="C:\Users\Алексей\Desktop\Света\РАБОТА\УЧИТЕЛЬ\Иллюстрации к урокам\{4890629A-5A45-4783-8137-B37B4A16BFD8}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4" r="9697" b="7430"/>
          <a:stretch>
            <a:fillRect/>
          </a:stretch>
        </p:blipFill>
        <p:spPr bwMode="auto">
          <a:xfrm>
            <a:off x="6637338" y="1622425"/>
            <a:ext cx="1706563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" descr="C:\Users\Алексей\Desktop\Света\РАБОТА\УЧИТЕЛЬ\Иллюстрации к урокам\{4890629A-5A45-4783-8137-B37B4A16BFD8}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3" t="9592" r="36456" b="15302"/>
          <a:stretch>
            <a:fillRect/>
          </a:stretch>
        </p:blipFill>
        <p:spPr bwMode="auto">
          <a:xfrm>
            <a:off x="6931025" y="2159000"/>
            <a:ext cx="350838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10"/>
          <p:cNvSpPr txBox="1">
            <a:spLocks noChangeArrowheads="1"/>
          </p:cNvSpPr>
          <p:nvPr/>
        </p:nvSpPr>
        <p:spPr bwMode="auto">
          <a:xfrm>
            <a:off x="6900863" y="3263900"/>
            <a:ext cx="42386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40</a:t>
            </a: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>
            <a:off x="6953250" y="2327275"/>
            <a:ext cx="423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60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643688" y="4076700"/>
            <a:ext cx="1198562" cy="1473200"/>
          </a:xfrm>
          <a:prstGeom prst="rect">
            <a:avLst/>
          </a:prstGeom>
          <a:solidFill>
            <a:srgbClr val="FFC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491" name="TextBox 9"/>
          <p:cNvSpPr txBox="1">
            <a:spLocks noChangeArrowheads="1"/>
          </p:cNvSpPr>
          <p:nvPr/>
        </p:nvSpPr>
        <p:spPr bwMode="auto">
          <a:xfrm>
            <a:off x="6858000" y="4308475"/>
            <a:ext cx="423863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59956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48"/>
          <p:cNvGrpSpPr>
            <a:grpSpLocks/>
          </p:cNvGrpSpPr>
          <p:nvPr/>
        </p:nvGrpSpPr>
        <p:grpSpPr bwMode="auto">
          <a:xfrm>
            <a:off x="2978150" y="1874838"/>
            <a:ext cx="1924050" cy="3927475"/>
            <a:chOff x="2977704" y="1874902"/>
            <a:chExt cx="1924050" cy="3927475"/>
          </a:xfrm>
        </p:grpSpPr>
        <p:pic>
          <p:nvPicPr>
            <p:cNvPr id="21534" name="Picture 3" descr="C:\Users\Алексей\Desktop\Света\РАБОТА\УЧИТЕЛЬ\Иллюстрации к урокам\{4890629A-5A45-4783-8137-B37B4A16BFD8}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55" r="9697" b="7430"/>
            <a:stretch>
              <a:fillRect/>
            </a:stretch>
          </p:blipFill>
          <p:spPr bwMode="auto">
            <a:xfrm>
              <a:off x="2977704" y="1874902"/>
              <a:ext cx="1924050" cy="392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5" name="Picture 3" descr="C:\Users\Алексей\Desktop\Света\РАБОТА\УЧИТЕЛЬ\Иллюстрации к урокам\{4890629A-5A45-4783-8137-B37B4A16BFD8}.BMP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63" t="9592" r="36456" b="15302"/>
            <a:stretch>
              <a:fillRect/>
            </a:stretch>
          </p:blipFill>
          <p:spPr bwMode="auto">
            <a:xfrm>
              <a:off x="3588658" y="2170338"/>
              <a:ext cx="351071" cy="3186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>
              <a:off x="3272979" y="4016439"/>
              <a:ext cx="1227138" cy="1531938"/>
            </a:xfrm>
            <a:prstGeom prst="rect">
              <a:avLst/>
            </a:prstGeom>
            <a:solidFill>
              <a:srgbClr val="FFC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537" name="TextBox 42"/>
            <p:cNvSpPr txBox="1">
              <a:spLocks noChangeArrowheads="1"/>
            </p:cNvSpPr>
            <p:nvPr/>
          </p:nvSpPr>
          <p:spPr bwMode="auto">
            <a:xfrm>
              <a:off x="3515997" y="4319809"/>
              <a:ext cx="423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400"/>
                <a:t>20</a:t>
              </a:r>
            </a:p>
          </p:txBody>
        </p:sp>
        <p:sp>
          <p:nvSpPr>
            <p:cNvPr id="21538" name="TextBox 49"/>
            <p:cNvSpPr txBox="1">
              <a:spLocks noChangeArrowheads="1"/>
            </p:cNvSpPr>
            <p:nvPr/>
          </p:nvSpPr>
          <p:spPr bwMode="auto">
            <a:xfrm>
              <a:off x="3559122" y="3275111"/>
              <a:ext cx="423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400"/>
                <a:t>40</a:t>
              </a:r>
            </a:p>
          </p:txBody>
        </p:sp>
        <p:sp>
          <p:nvSpPr>
            <p:cNvPr id="21539" name="TextBox 50"/>
            <p:cNvSpPr txBox="1">
              <a:spLocks noChangeArrowheads="1"/>
            </p:cNvSpPr>
            <p:nvPr/>
          </p:nvSpPr>
          <p:spPr bwMode="auto">
            <a:xfrm>
              <a:off x="3588658" y="2254834"/>
              <a:ext cx="4237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altLang="ru-RU" sz="1400"/>
                <a:t>60</a:t>
              </a:r>
            </a:p>
          </p:txBody>
        </p:sp>
      </p:grp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73112" y="332656"/>
            <a:ext cx="7200900" cy="647700"/>
          </a:xfrm>
          <a:prstGeom prst="rect">
            <a:avLst/>
          </a:prstGeom>
        </p:spPr>
        <p:txBody>
          <a:bodyPr/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Цена деления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7950" y="4267200"/>
            <a:ext cx="3024188" cy="647700"/>
          </a:xfrm>
          <a:prstGeom prst="rect">
            <a:avLst/>
          </a:prstGeom>
        </p:spPr>
        <p:txBody>
          <a:bodyPr/>
          <a:lstStyle/>
          <a:p>
            <a:pPr marL="548640" indent="-41148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800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>цена деления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76825" y="4083050"/>
            <a:ext cx="93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20 см</a:t>
            </a:r>
            <a:r>
              <a:rPr lang="ru-RU" altLang="ru-RU" baseline="30000"/>
              <a:t>3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60950" y="3059113"/>
            <a:ext cx="93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40см</a:t>
            </a:r>
            <a:r>
              <a:rPr lang="ru-RU" altLang="ru-RU" baseline="30000"/>
              <a:t>3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676900" y="2155825"/>
            <a:ext cx="360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-</a:t>
            </a:r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3392488" y="4295775"/>
            <a:ext cx="125412" cy="160338"/>
          </a:xfrm>
          <a:custGeom>
            <a:avLst/>
            <a:gdLst>
              <a:gd name="connsiteX0" fmla="*/ 0 w 144016"/>
              <a:gd name="connsiteY0" fmla="*/ 0 h 123692"/>
              <a:gd name="connsiteX1" fmla="*/ 144016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44016"/>
              <a:gd name="connsiteY0" fmla="*/ 0 h 123692"/>
              <a:gd name="connsiteX1" fmla="*/ 125543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25543"/>
              <a:gd name="connsiteY0" fmla="*/ 0 h 132928"/>
              <a:gd name="connsiteX1" fmla="*/ 125543 w 125543"/>
              <a:gd name="connsiteY1" fmla="*/ 0 h 132928"/>
              <a:gd name="connsiteX2" fmla="*/ 107070 w 125543"/>
              <a:gd name="connsiteY2" fmla="*/ 132928 h 132928"/>
              <a:gd name="connsiteX3" fmla="*/ 0 w 125543"/>
              <a:gd name="connsiteY3" fmla="*/ 123692 h 132928"/>
              <a:gd name="connsiteX4" fmla="*/ 0 w 125543"/>
              <a:gd name="connsiteY4" fmla="*/ 0 h 132928"/>
              <a:gd name="connsiteX0" fmla="*/ 0 w 144015"/>
              <a:gd name="connsiteY0" fmla="*/ 0 h 132931"/>
              <a:gd name="connsiteX1" fmla="*/ 125543 w 144015"/>
              <a:gd name="connsiteY1" fmla="*/ 0 h 132931"/>
              <a:gd name="connsiteX2" fmla="*/ 144015 w 144015"/>
              <a:gd name="connsiteY2" fmla="*/ 132931 h 132931"/>
              <a:gd name="connsiteX3" fmla="*/ 0 w 144015"/>
              <a:gd name="connsiteY3" fmla="*/ 123692 h 132931"/>
              <a:gd name="connsiteX4" fmla="*/ 0 w 144015"/>
              <a:gd name="connsiteY4" fmla="*/ 0 h 132931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0 w 125543"/>
              <a:gd name="connsiteY3" fmla="*/ 123692 h 160640"/>
              <a:gd name="connsiteX4" fmla="*/ 0 w 125543"/>
              <a:gd name="connsiteY4" fmla="*/ 0 h 160640"/>
              <a:gd name="connsiteX0" fmla="*/ 18473 w 144016"/>
              <a:gd name="connsiteY0" fmla="*/ 0 h 160640"/>
              <a:gd name="connsiteX1" fmla="*/ 144016 w 144016"/>
              <a:gd name="connsiteY1" fmla="*/ 0 h 160640"/>
              <a:gd name="connsiteX2" fmla="*/ 144015 w 144016"/>
              <a:gd name="connsiteY2" fmla="*/ 160640 h 160640"/>
              <a:gd name="connsiteX3" fmla="*/ 0 w 144016"/>
              <a:gd name="connsiteY3" fmla="*/ 160640 h 160640"/>
              <a:gd name="connsiteX4" fmla="*/ 18473 w 144016"/>
              <a:gd name="connsiteY4" fmla="*/ 0 h 160640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9236 w 125543"/>
              <a:gd name="connsiteY3" fmla="*/ 160640 h 160640"/>
              <a:gd name="connsiteX4" fmla="*/ 0 w 125543"/>
              <a:gd name="connsiteY4" fmla="*/ 0 h 16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43" h="160640">
                <a:moveTo>
                  <a:pt x="0" y="0"/>
                </a:moveTo>
                <a:lnTo>
                  <a:pt x="125543" y="0"/>
                </a:lnTo>
                <a:cubicBezTo>
                  <a:pt x="125543" y="53547"/>
                  <a:pt x="125542" y="107093"/>
                  <a:pt x="125542" y="160640"/>
                </a:cubicBezTo>
                <a:lnTo>
                  <a:pt x="9236" y="16064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 11"/>
          <p:cNvSpPr/>
          <p:nvPr/>
        </p:nvSpPr>
        <p:spPr>
          <a:xfrm rot="16200000">
            <a:off x="3392488" y="4225925"/>
            <a:ext cx="125412" cy="160338"/>
          </a:xfrm>
          <a:custGeom>
            <a:avLst/>
            <a:gdLst>
              <a:gd name="connsiteX0" fmla="*/ 0 w 144016"/>
              <a:gd name="connsiteY0" fmla="*/ 0 h 123692"/>
              <a:gd name="connsiteX1" fmla="*/ 144016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44016"/>
              <a:gd name="connsiteY0" fmla="*/ 0 h 123692"/>
              <a:gd name="connsiteX1" fmla="*/ 125543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25543"/>
              <a:gd name="connsiteY0" fmla="*/ 0 h 132928"/>
              <a:gd name="connsiteX1" fmla="*/ 125543 w 125543"/>
              <a:gd name="connsiteY1" fmla="*/ 0 h 132928"/>
              <a:gd name="connsiteX2" fmla="*/ 107070 w 125543"/>
              <a:gd name="connsiteY2" fmla="*/ 132928 h 132928"/>
              <a:gd name="connsiteX3" fmla="*/ 0 w 125543"/>
              <a:gd name="connsiteY3" fmla="*/ 123692 h 132928"/>
              <a:gd name="connsiteX4" fmla="*/ 0 w 125543"/>
              <a:gd name="connsiteY4" fmla="*/ 0 h 132928"/>
              <a:gd name="connsiteX0" fmla="*/ 0 w 144015"/>
              <a:gd name="connsiteY0" fmla="*/ 0 h 132931"/>
              <a:gd name="connsiteX1" fmla="*/ 125543 w 144015"/>
              <a:gd name="connsiteY1" fmla="*/ 0 h 132931"/>
              <a:gd name="connsiteX2" fmla="*/ 144015 w 144015"/>
              <a:gd name="connsiteY2" fmla="*/ 132931 h 132931"/>
              <a:gd name="connsiteX3" fmla="*/ 0 w 144015"/>
              <a:gd name="connsiteY3" fmla="*/ 123692 h 132931"/>
              <a:gd name="connsiteX4" fmla="*/ 0 w 144015"/>
              <a:gd name="connsiteY4" fmla="*/ 0 h 132931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0 w 125543"/>
              <a:gd name="connsiteY3" fmla="*/ 123692 h 160640"/>
              <a:gd name="connsiteX4" fmla="*/ 0 w 125543"/>
              <a:gd name="connsiteY4" fmla="*/ 0 h 160640"/>
              <a:gd name="connsiteX0" fmla="*/ 18473 w 144016"/>
              <a:gd name="connsiteY0" fmla="*/ 0 h 160640"/>
              <a:gd name="connsiteX1" fmla="*/ 144016 w 144016"/>
              <a:gd name="connsiteY1" fmla="*/ 0 h 160640"/>
              <a:gd name="connsiteX2" fmla="*/ 144015 w 144016"/>
              <a:gd name="connsiteY2" fmla="*/ 160640 h 160640"/>
              <a:gd name="connsiteX3" fmla="*/ 0 w 144016"/>
              <a:gd name="connsiteY3" fmla="*/ 160640 h 160640"/>
              <a:gd name="connsiteX4" fmla="*/ 18473 w 144016"/>
              <a:gd name="connsiteY4" fmla="*/ 0 h 160640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9236 w 125543"/>
              <a:gd name="connsiteY3" fmla="*/ 160640 h 160640"/>
              <a:gd name="connsiteX4" fmla="*/ 0 w 125543"/>
              <a:gd name="connsiteY4" fmla="*/ 0 h 16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43" h="160640">
                <a:moveTo>
                  <a:pt x="0" y="0"/>
                </a:moveTo>
                <a:lnTo>
                  <a:pt x="125543" y="0"/>
                </a:lnTo>
                <a:cubicBezTo>
                  <a:pt x="125543" y="53547"/>
                  <a:pt x="125542" y="107093"/>
                  <a:pt x="125542" y="160640"/>
                </a:cubicBezTo>
                <a:lnTo>
                  <a:pt x="9236" y="16064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11"/>
          <p:cNvSpPr/>
          <p:nvPr/>
        </p:nvSpPr>
        <p:spPr>
          <a:xfrm rot="16200000">
            <a:off x="3392487" y="4110038"/>
            <a:ext cx="125413" cy="160338"/>
          </a:xfrm>
          <a:custGeom>
            <a:avLst/>
            <a:gdLst>
              <a:gd name="connsiteX0" fmla="*/ 0 w 144016"/>
              <a:gd name="connsiteY0" fmla="*/ 0 h 123692"/>
              <a:gd name="connsiteX1" fmla="*/ 144016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44016"/>
              <a:gd name="connsiteY0" fmla="*/ 0 h 123692"/>
              <a:gd name="connsiteX1" fmla="*/ 125543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25543"/>
              <a:gd name="connsiteY0" fmla="*/ 0 h 132928"/>
              <a:gd name="connsiteX1" fmla="*/ 125543 w 125543"/>
              <a:gd name="connsiteY1" fmla="*/ 0 h 132928"/>
              <a:gd name="connsiteX2" fmla="*/ 107070 w 125543"/>
              <a:gd name="connsiteY2" fmla="*/ 132928 h 132928"/>
              <a:gd name="connsiteX3" fmla="*/ 0 w 125543"/>
              <a:gd name="connsiteY3" fmla="*/ 123692 h 132928"/>
              <a:gd name="connsiteX4" fmla="*/ 0 w 125543"/>
              <a:gd name="connsiteY4" fmla="*/ 0 h 132928"/>
              <a:gd name="connsiteX0" fmla="*/ 0 w 144015"/>
              <a:gd name="connsiteY0" fmla="*/ 0 h 132931"/>
              <a:gd name="connsiteX1" fmla="*/ 125543 w 144015"/>
              <a:gd name="connsiteY1" fmla="*/ 0 h 132931"/>
              <a:gd name="connsiteX2" fmla="*/ 144015 w 144015"/>
              <a:gd name="connsiteY2" fmla="*/ 132931 h 132931"/>
              <a:gd name="connsiteX3" fmla="*/ 0 w 144015"/>
              <a:gd name="connsiteY3" fmla="*/ 123692 h 132931"/>
              <a:gd name="connsiteX4" fmla="*/ 0 w 144015"/>
              <a:gd name="connsiteY4" fmla="*/ 0 h 132931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0 w 125543"/>
              <a:gd name="connsiteY3" fmla="*/ 123692 h 160640"/>
              <a:gd name="connsiteX4" fmla="*/ 0 w 125543"/>
              <a:gd name="connsiteY4" fmla="*/ 0 h 160640"/>
              <a:gd name="connsiteX0" fmla="*/ 18473 w 144016"/>
              <a:gd name="connsiteY0" fmla="*/ 0 h 160640"/>
              <a:gd name="connsiteX1" fmla="*/ 144016 w 144016"/>
              <a:gd name="connsiteY1" fmla="*/ 0 h 160640"/>
              <a:gd name="connsiteX2" fmla="*/ 144015 w 144016"/>
              <a:gd name="connsiteY2" fmla="*/ 160640 h 160640"/>
              <a:gd name="connsiteX3" fmla="*/ 0 w 144016"/>
              <a:gd name="connsiteY3" fmla="*/ 160640 h 160640"/>
              <a:gd name="connsiteX4" fmla="*/ 18473 w 144016"/>
              <a:gd name="connsiteY4" fmla="*/ 0 h 160640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9236 w 125543"/>
              <a:gd name="connsiteY3" fmla="*/ 160640 h 160640"/>
              <a:gd name="connsiteX4" fmla="*/ 0 w 125543"/>
              <a:gd name="connsiteY4" fmla="*/ 0 h 16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43" h="160640">
                <a:moveTo>
                  <a:pt x="0" y="0"/>
                </a:moveTo>
                <a:lnTo>
                  <a:pt x="125543" y="0"/>
                </a:lnTo>
                <a:cubicBezTo>
                  <a:pt x="125543" y="53547"/>
                  <a:pt x="125542" y="107093"/>
                  <a:pt x="125542" y="160640"/>
                </a:cubicBezTo>
                <a:lnTo>
                  <a:pt x="9236" y="16064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Прямоугольник 11"/>
          <p:cNvSpPr/>
          <p:nvPr/>
        </p:nvSpPr>
        <p:spPr>
          <a:xfrm rot="16200000">
            <a:off x="3392487" y="4017963"/>
            <a:ext cx="125413" cy="160338"/>
          </a:xfrm>
          <a:custGeom>
            <a:avLst/>
            <a:gdLst>
              <a:gd name="connsiteX0" fmla="*/ 0 w 144016"/>
              <a:gd name="connsiteY0" fmla="*/ 0 h 123692"/>
              <a:gd name="connsiteX1" fmla="*/ 144016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44016"/>
              <a:gd name="connsiteY0" fmla="*/ 0 h 123692"/>
              <a:gd name="connsiteX1" fmla="*/ 125543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25543"/>
              <a:gd name="connsiteY0" fmla="*/ 0 h 132928"/>
              <a:gd name="connsiteX1" fmla="*/ 125543 w 125543"/>
              <a:gd name="connsiteY1" fmla="*/ 0 h 132928"/>
              <a:gd name="connsiteX2" fmla="*/ 107070 w 125543"/>
              <a:gd name="connsiteY2" fmla="*/ 132928 h 132928"/>
              <a:gd name="connsiteX3" fmla="*/ 0 w 125543"/>
              <a:gd name="connsiteY3" fmla="*/ 123692 h 132928"/>
              <a:gd name="connsiteX4" fmla="*/ 0 w 125543"/>
              <a:gd name="connsiteY4" fmla="*/ 0 h 132928"/>
              <a:gd name="connsiteX0" fmla="*/ 0 w 144015"/>
              <a:gd name="connsiteY0" fmla="*/ 0 h 132931"/>
              <a:gd name="connsiteX1" fmla="*/ 125543 w 144015"/>
              <a:gd name="connsiteY1" fmla="*/ 0 h 132931"/>
              <a:gd name="connsiteX2" fmla="*/ 144015 w 144015"/>
              <a:gd name="connsiteY2" fmla="*/ 132931 h 132931"/>
              <a:gd name="connsiteX3" fmla="*/ 0 w 144015"/>
              <a:gd name="connsiteY3" fmla="*/ 123692 h 132931"/>
              <a:gd name="connsiteX4" fmla="*/ 0 w 144015"/>
              <a:gd name="connsiteY4" fmla="*/ 0 h 132931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0 w 125543"/>
              <a:gd name="connsiteY3" fmla="*/ 123692 h 160640"/>
              <a:gd name="connsiteX4" fmla="*/ 0 w 125543"/>
              <a:gd name="connsiteY4" fmla="*/ 0 h 160640"/>
              <a:gd name="connsiteX0" fmla="*/ 18473 w 144016"/>
              <a:gd name="connsiteY0" fmla="*/ 0 h 160640"/>
              <a:gd name="connsiteX1" fmla="*/ 144016 w 144016"/>
              <a:gd name="connsiteY1" fmla="*/ 0 h 160640"/>
              <a:gd name="connsiteX2" fmla="*/ 144015 w 144016"/>
              <a:gd name="connsiteY2" fmla="*/ 160640 h 160640"/>
              <a:gd name="connsiteX3" fmla="*/ 0 w 144016"/>
              <a:gd name="connsiteY3" fmla="*/ 160640 h 160640"/>
              <a:gd name="connsiteX4" fmla="*/ 18473 w 144016"/>
              <a:gd name="connsiteY4" fmla="*/ 0 h 160640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9236 w 125543"/>
              <a:gd name="connsiteY3" fmla="*/ 160640 h 160640"/>
              <a:gd name="connsiteX4" fmla="*/ 0 w 125543"/>
              <a:gd name="connsiteY4" fmla="*/ 0 h 16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43" h="160640">
                <a:moveTo>
                  <a:pt x="0" y="0"/>
                </a:moveTo>
                <a:lnTo>
                  <a:pt x="125543" y="0"/>
                </a:lnTo>
                <a:cubicBezTo>
                  <a:pt x="125543" y="53547"/>
                  <a:pt x="125542" y="107093"/>
                  <a:pt x="125542" y="160640"/>
                </a:cubicBezTo>
                <a:lnTo>
                  <a:pt x="9236" y="16064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Прямоугольник 11"/>
          <p:cNvSpPr/>
          <p:nvPr/>
        </p:nvSpPr>
        <p:spPr>
          <a:xfrm rot="16200000">
            <a:off x="3392488" y="3902075"/>
            <a:ext cx="125412" cy="160338"/>
          </a:xfrm>
          <a:custGeom>
            <a:avLst/>
            <a:gdLst>
              <a:gd name="connsiteX0" fmla="*/ 0 w 144016"/>
              <a:gd name="connsiteY0" fmla="*/ 0 h 123692"/>
              <a:gd name="connsiteX1" fmla="*/ 144016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44016"/>
              <a:gd name="connsiteY0" fmla="*/ 0 h 123692"/>
              <a:gd name="connsiteX1" fmla="*/ 125543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25543"/>
              <a:gd name="connsiteY0" fmla="*/ 0 h 132928"/>
              <a:gd name="connsiteX1" fmla="*/ 125543 w 125543"/>
              <a:gd name="connsiteY1" fmla="*/ 0 h 132928"/>
              <a:gd name="connsiteX2" fmla="*/ 107070 w 125543"/>
              <a:gd name="connsiteY2" fmla="*/ 132928 h 132928"/>
              <a:gd name="connsiteX3" fmla="*/ 0 w 125543"/>
              <a:gd name="connsiteY3" fmla="*/ 123692 h 132928"/>
              <a:gd name="connsiteX4" fmla="*/ 0 w 125543"/>
              <a:gd name="connsiteY4" fmla="*/ 0 h 132928"/>
              <a:gd name="connsiteX0" fmla="*/ 0 w 144015"/>
              <a:gd name="connsiteY0" fmla="*/ 0 h 132931"/>
              <a:gd name="connsiteX1" fmla="*/ 125543 w 144015"/>
              <a:gd name="connsiteY1" fmla="*/ 0 h 132931"/>
              <a:gd name="connsiteX2" fmla="*/ 144015 w 144015"/>
              <a:gd name="connsiteY2" fmla="*/ 132931 h 132931"/>
              <a:gd name="connsiteX3" fmla="*/ 0 w 144015"/>
              <a:gd name="connsiteY3" fmla="*/ 123692 h 132931"/>
              <a:gd name="connsiteX4" fmla="*/ 0 w 144015"/>
              <a:gd name="connsiteY4" fmla="*/ 0 h 132931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0 w 125543"/>
              <a:gd name="connsiteY3" fmla="*/ 123692 h 160640"/>
              <a:gd name="connsiteX4" fmla="*/ 0 w 125543"/>
              <a:gd name="connsiteY4" fmla="*/ 0 h 160640"/>
              <a:gd name="connsiteX0" fmla="*/ 18473 w 144016"/>
              <a:gd name="connsiteY0" fmla="*/ 0 h 160640"/>
              <a:gd name="connsiteX1" fmla="*/ 144016 w 144016"/>
              <a:gd name="connsiteY1" fmla="*/ 0 h 160640"/>
              <a:gd name="connsiteX2" fmla="*/ 144015 w 144016"/>
              <a:gd name="connsiteY2" fmla="*/ 160640 h 160640"/>
              <a:gd name="connsiteX3" fmla="*/ 0 w 144016"/>
              <a:gd name="connsiteY3" fmla="*/ 160640 h 160640"/>
              <a:gd name="connsiteX4" fmla="*/ 18473 w 144016"/>
              <a:gd name="connsiteY4" fmla="*/ 0 h 160640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9236 w 125543"/>
              <a:gd name="connsiteY3" fmla="*/ 160640 h 160640"/>
              <a:gd name="connsiteX4" fmla="*/ 0 w 125543"/>
              <a:gd name="connsiteY4" fmla="*/ 0 h 16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43" h="160640">
                <a:moveTo>
                  <a:pt x="0" y="0"/>
                </a:moveTo>
                <a:lnTo>
                  <a:pt x="125543" y="0"/>
                </a:lnTo>
                <a:cubicBezTo>
                  <a:pt x="125543" y="53547"/>
                  <a:pt x="125542" y="107093"/>
                  <a:pt x="125542" y="160640"/>
                </a:cubicBezTo>
                <a:lnTo>
                  <a:pt x="9236" y="16064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рямоугольник 11"/>
          <p:cNvSpPr/>
          <p:nvPr/>
        </p:nvSpPr>
        <p:spPr>
          <a:xfrm rot="16200000">
            <a:off x="3392487" y="3798888"/>
            <a:ext cx="125413" cy="160338"/>
          </a:xfrm>
          <a:custGeom>
            <a:avLst/>
            <a:gdLst>
              <a:gd name="connsiteX0" fmla="*/ 0 w 144016"/>
              <a:gd name="connsiteY0" fmla="*/ 0 h 123692"/>
              <a:gd name="connsiteX1" fmla="*/ 144016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44016"/>
              <a:gd name="connsiteY0" fmla="*/ 0 h 123692"/>
              <a:gd name="connsiteX1" fmla="*/ 125543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25543"/>
              <a:gd name="connsiteY0" fmla="*/ 0 h 132928"/>
              <a:gd name="connsiteX1" fmla="*/ 125543 w 125543"/>
              <a:gd name="connsiteY1" fmla="*/ 0 h 132928"/>
              <a:gd name="connsiteX2" fmla="*/ 107070 w 125543"/>
              <a:gd name="connsiteY2" fmla="*/ 132928 h 132928"/>
              <a:gd name="connsiteX3" fmla="*/ 0 w 125543"/>
              <a:gd name="connsiteY3" fmla="*/ 123692 h 132928"/>
              <a:gd name="connsiteX4" fmla="*/ 0 w 125543"/>
              <a:gd name="connsiteY4" fmla="*/ 0 h 132928"/>
              <a:gd name="connsiteX0" fmla="*/ 0 w 144015"/>
              <a:gd name="connsiteY0" fmla="*/ 0 h 132931"/>
              <a:gd name="connsiteX1" fmla="*/ 125543 w 144015"/>
              <a:gd name="connsiteY1" fmla="*/ 0 h 132931"/>
              <a:gd name="connsiteX2" fmla="*/ 144015 w 144015"/>
              <a:gd name="connsiteY2" fmla="*/ 132931 h 132931"/>
              <a:gd name="connsiteX3" fmla="*/ 0 w 144015"/>
              <a:gd name="connsiteY3" fmla="*/ 123692 h 132931"/>
              <a:gd name="connsiteX4" fmla="*/ 0 w 144015"/>
              <a:gd name="connsiteY4" fmla="*/ 0 h 132931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0 w 125543"/>
              <a:gd name="connsiteY3" fmla="*/ 123692 h 160640"/>
              <a:gd name="connsiteX4" fmla="*/ 0 w 125543"/>
              <a:gd name="connsiteY4" fmla="*/ 0 h 160640"/>
              <a:gd name="connsiteX0" fmla="*/ 18473 w 144016"/>
              <a:gd name="connsiteY0" fmla="*/ 0 h 160640"/>
              <a:gd name="connsiteX1" fmla="*/ 144016 w 144016"/>
              <a:gd name="connsiteY1" fmla="*/ 0 h 160640"/>
              <a:gd name="connsiteX2" fmla="*/ 144015 w 144016"/>
              <a:gd name="connsiteY2" fmla="*/ 160640 h 160640"/>
              <a:gd name="connsiteX3" fmla="*/ 0 w 144016"/>
              <a:gd name="connsiteY3" fmla="*/ 160640 h 160640"/>
              <a:gd name="connsiteX4" fmla="*/ 18473 w 144016"/>
              <a:gd name="connsiteY4" fmla="*/ 0 h 160640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9236 w 125543"/>
              <a:gd name="connsiteY3" fmla="*/ 160640 h 160640"/>
              <a:gd name="connsiteX4" fmla="*/ 0 w 125543"/>
              <a:gd name="connsiteY4" fmla="*/ 0 h 16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43" h="160640">
                <a:moveTo>
                  <a:pt x="0" y="0"/>
                </a:moveTo>
                <a:lnTo>
                  <a:pt x="125543" y="0"/>
                </a:lnTo>
                <a:cubicBezTo>
                  <a:pt x="125543" y="53547"/>
                  <a:pt x="125542" y="107093"/>
                  <a:pt x="125542" y="160640"/>
                </a:cubicBezTo>
                <a:lnTo>
                  <a:pt x="9236" y="16064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11"/>
          <p:cNvSpPr/>
          <p:nvPr/>
        </p:nvSpPr>
        <p:spPr>
          <a:xfrm rot="16200000">
            <a:off x="3392488" y="3695700"/>
            <a:ext cx="125412" cy="160338"/>
          </a:xfrm>
          <a:custGeom>
            <a:avLst/>
            <a:gdLst>
              <a:gd name="connsiteX0" fmla="*/ 0 w 144016"/>
              <a:gd name="connsiteY0" fmla="*/ 0 h 123692"/>
              <a:gd name="connsiteX1" fmla="*/ 144016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44016"/>
              <a:gd name="connsiteY0" fmla="*/ 0 h 123692"/>
              <a:gd name="connsiteX1" fmla="*/ 125543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25543"/>
              <a:gd name="connsiteY0" fmla="*/ 0 h 132928"/>
              <a:gd name="connsiteX1" fmla="*/ 125543 w 125543"/>
              <a:gd name="connsiteY1" fmla="*/ 0 h 132928"/>
              <a:gd name="connsiteX2" fmla="*/ 107070 w 125543"/>
              <a:gd name="connsiteY2" fmla="*/ 132928 h 132928"/>
              <a:gd name="connsiteX3" fmla="*/ 0 w 125543"/>
              <a:gd name="connsiteY3" fmla="*/ 123692 h 132928"/>
              <a:gd name="connsiteX4" fmla="*/ 0 w 125543"/>
              <a:gd name="connsiteY4" fmla="*/ 0 h 132928"/>
              <a:gd name="connsiteX0" fmla="*/ 0 w 144015"/>
              <a:gd name="connsiteY0" fmla="*/ 0 h 132931"/>
              <a:gd name="connsiteX1" fmla="*/ 125543 w 144015"/>
              <a:gd name="connsiteY1" fmla="*/ 0 h 132931"/>
              <a:gd name="connsiteX2" fmla="*/ 144015 w 144015"/>
              <a:gd name="connsiteY2" fmla="*/ 132931 h 132931"/>
              <a:gd name="connsiteX3" fmla="*/ 0 w 144015"/>
              <a:gd name="connsiteY3" fmla="*/ 123692 h 132931"/>
              <a:gd name="connsiteX4" fmla="*/ 0 w 144015"/>
              <a:gd name="connsiteY4" fmla="*/ 0 h 132931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0 w 125543"/>
              <a:gd name="connsiteY3" fmla="*/ 123692 h 160640"/>
              <a:gd name="connsiteX4" fmla="*/ 0 w 125543"/>
              <a:gd name="connsiteY4" fmla="*/ 0 h 160640"/>
              <a:gd name="connsiteX0" fmla="*/ 18473 w 144016"/>
              <a:gd name="connsiteY0" fmla="*/ 0 h 160640"/>
              <a:gd name="connsiteX1" fmla="*/ 144016 w 144016"/>
              <a:gd name="connsiteY1" fmla="*/ 0 h 160640"/>
              <a:gd name="connsiteX2" fmla="*/ 144015 w 144016"/>
              <a:gd name="connsiteY2" fmla="*/ 160640 h 160640"/>
              <a:gd name="connsiteX3" fmla="*/ 0 w 144016"/>
              <a:gd name="connsiteY3" fmla="*/ 160640 h 160640"/>
              <a:gd name="connsiteX4" fmla="*/ 18473 w 144016"/>
              <a:gd name="connsiteY4" fmla="*/ 0 h 160640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9236 w 125543"/>
              <a:gd name="connsiteY3" fmla="*/ 160640 h 160640"/>
              <a:gd name="connsiteX4" fmla="*/ 0 w 125543"/>
              <a:gd name="connsiteY4" fmla="*/ 0 h 16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43" h="160640">
                <a:moveTo>
                  <a:pt x="0" y="0"/>
                </a:moveTo>
                <a:lnTo>
                  <a:pt x="125543" y="0"/>
                </a:lnTo>
                <a:cubicBezTo>
                  <a:pt x="125543" y="53547"/>
                  <a:pt x="125542" y="107093"/>
                  <a:pt x="125542" y="160640"/>
                </a:cubicBezTo>
                <a:lnTo>
                  <a:pt x="9236" y="16064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Прямоугольник 11"/>
          <p:cNvSpPr/>
          <p:nvPr/>
        </p:nvSpPr>
        <p:spPr>
          <a:xfrm rot="16200000">
            <a:off x="3392487" y="3586163"/>
            <a:ext cx="125413" cy="160338"/>
          </a:xfrm>
          <a:custGeom>
            <a:avLst/>
            <a:gdLst>
              <a:gd name="connsiteX0" fmla="*/ 0 w 144016"/>
              <a:gd name="connsiteY0" fmla="*/ 0 h 123692"/>
              <a:gd name="connsiteX1" fmla="*/ 144016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44016"/>
              <a:gd name="connsiteY0" fmla="*/ 0 h 123692"/>
              <a:gd name="connsiteX1" fmla="*/ 125543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25543"/>
              <a:gd name="connsiteY0" fmla="*/ 0 h 132928"/>
              <a:gd name="connsiteX1" fmla="*/ 125543 w 125543"/>
              <a:gd name="connsiteY1" fmla="*/ 0 h 132928"/>
              <a:gd name="connsiteX2" fmla="*/ 107070 w 125543"/>
              <a:gd name="connsiteY2" fmla="*/ 132928 h 132928"/>
              <a:gd name="connsiteX3" fmla="*/ 0 w 125543"/>
              <a:gd name="connsiteY3" fmla="*/ 123692 h 132928"/>
              <a:gd name="connsiteX4" fmla="*/ 0 w 125543"/>
              <a:gd name="connsiteY4" fmla="*/ 0 h 132928"/>
              <a:gd name="connsiteX0" fmla="*/ 0 w 144015"/>
              <a:gd name="connsiteY0" fmla="*/ 0 h 132931"/>
              <a:gd name="connsiteX1" fmla="*/ 125543 w 144015"/>
              <a:gd name="connsiteY1" fmla="*/ 0 h 132931"/>
              <a:gd name="connsiteX2" fmla="*/ 144015 w 144015"/>
              <a:gd name="connsiteY2" fmla="*/ 132931 h 132931"/>
              <a:gd name="connsiteX3" fmla="*/ 0 w 144015"/>
              <a:gd name="connsiteY3" fmla="*/ 123692 h 132931"/>
              <a:gd name="connsiteX4" fmla="*/ 0 w 144015"/>
              <a:gd name="connsiteY4" fmla="*/ 0 h 132931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0 w 125543"/>
              <a:gd name="connsiteY3" fmla="*/ 123692 h 160640"/>
              <a:gd name="connsiteX4" fmla="*/ 0 w 125543"/>
              <a:gd name="connsiteY4" fmla="*/ 0 h 160640"/>
              <a:gd name="connsiteX0" fmla="*/ 18473 w 144016"/>
              <a:gd name="connsiteY0" fmla="*/ 0 h 160640"/>
              <a:gd name="connsiteX1" fmla="*/ 144016 w 144016"/>
              <a:gd name="connsiteY1" fmla="*/ 0 h 160640"/>
              <a:gd name="connsiteX2" fmla="*/ 144015 w 144016"/>
              <a:gd name="connsiteY2" fmla="*/ 160640 h 160640"/>
              <a:gd name="connsiteX3" fmla="*/ 0 w 144016"/>
              <a:gd name="connsiteY3" fmla="*/ 160640 h 160640"/>
              <a:gd name="connsiteX4" fmla="*/ 18473 w 144016"/>
              <a:gd name="connsiteY4" fmla="*/ 0 h 160640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9236 w 125543"/>
              <a:gd name="connsiteY3" fmla="*/ 160640 h 160640"/>
              <a:gd name="connsiteX4" fmla="*/ 0 w 125543"/>
              <a:gd name="connsiteY4" fmla="*/ 0 h 16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43" h="160640">
                <a:moveTo>
                  <a:pt x="0" y="0"/>
                </a:moveTo>
                <a:lnTo>
                  <a:pt x="125543" y="0"/>
                </a:lnTo>
                <a:cubicBezTo>
                  <a:pt x="125543" y="53547"/>
                  <a:pt x="125542" y="107093"/>
                  <a:pt x="125542" y="160640"/>
                </a:cubicBezTo>
                <a:lnTo>
                  <a:pt x="9236" y="16064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Прямоугольник 11"/>
          <p:cNvSpPr/>
          <p:nvPr/>
        </p:nvSpPr>
        <p:spPr>
          <a:xfrm rot="16200000">
            <a:off x="3392487" y="3494088"/>
            <a:ext cx="125413" cy="160338"/>
          </a:xfrm>
          <a:custGeom>
            <a:avLst/>
            <a:gdLst>
              <a:gd name="connsiteX0" fmla="*/ 0 w 144016"/>
              <a:gd name="connsiteY0" fmla="*/ 0 h 123692"/>
              <a:gd name="connsiteX1" fmla="*/ 144016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44016"/>
              <a:gd name="connsiteY0" fmla="*/ 0 h 123692"/>
              <a:gd name="connsiteX1" fmla="*/ 125543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25543"/>
              <a:gd name="connsiteY0" fmla="*/ 0 h 132928"/>
              <a:gd name="connsiteX1" fmla="*/ 125543 w 125543"/>
              <a:gd name="connsiteY1" fmla="*/ 0 h 132928"/>
              <a:gd name="connsiteX2" fmla="*/ 107070 w 125543"/>
              <a:gd name="connsiteY2" fmla="*/ 132928 h 132928"/>
              <a:gd name="connsiteX3" fmla="*/ 0 w 125543"/>
              <a:gd name="connsiteY3" fmla="*/ 123692 h 132928"/>
              <a:gd name="connsiteX4" fmla="*/ 0 w 125543"/>
              <a:gd name="connsiteY4" fmla="*/ 0 h 132928"/>
              <a:gd name="connsiteX0" fmla="*/ 0 w 144015"/>
              <a:gd name="connsiteY0" fmla="*/ 0 h 132931"/>
              <a:gd name="connsiteX1" fmla="*/ 125543 w 144015"/>
              <a:gd name="connsiteY1" fmla="*/ 0 h 132931"/>
              <a:gd name="connsiteX2" fmla="*/ 144015 w 144015"/>
              <a:gd name="connsiteY2" fmla="*/ 132931 h 132931"/>
              <a:gd name="connsiteX3" fmla="*/ 0 w 144015"/>
              <a:gd name="connsiteY3" fmla="*/ 123692 h 132931"/>
              <a:gd name="connsiteX4" fmla="*/ 0 w 144015"/>
              <a:gd name="connsiteY4" fmla="*/ 0 h 132931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0 w 125543"/>
              <a:gd name="connsiteY3" fmla="*/ 123692 h 160640"/>
              <a:gd name="connsiteX4" fmla="*/ 0 w 125543"/>
              <a:gd name="connsiteY4" fmla="*/ 0 h 160640"/>
              <a:gd name="connsiteX0" fmla="*/ 18473 w 144016"/>
              <a:gd name="connsiteY0" fmla="*/ 0 h 160640"/>
              <a:gd name="connsiteX1" fmla="*/ 144016 w 144016"/>
              <a:gd name="connsiteY1" fmla="*/ 0 h 160640"/>
              <a:gd name="connsiteX2" fmla="*/ 144015 w 144016"/>
              <a:gd name="connsiteY2" fmla="*/ 160640 h 160640"/>
              <a:gd name="connsiteX3" fmla="*/ 0 w 144016"/>
              <a:gd name="connsiteY3" fmla="*/ 160640 h 160640"/>
              <a:gd name="connsiteX4" fmla="*/ 18473 w 144016"/>
              <a:gd name="connsiteY4" fmla="*/ 0 h 160640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9236 w 125543"/>
              <a:gd name="connsiteY3" fmla="*/ 160640 h 160640"/>
              <a:gd name="connsiteX4" fmla="*/ 0 w 125543"/>
              <a:gd name="connsiteY4" fmla="*/ 0 h 16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43" h="160640">
                <a:moveTo>
                  <a:pt x="0" y="0"/>
                </a:moveTo>
                <a:lnTo>
                  <a:pt x="125543" y="0"/>
                </a:lnTo>
                <a:cubicBezTo>
                  <a:pt x="125543" y="53547"/>
                  <a:pt x="125542" y="107093"/>
                  <a:pt x="125542" y="160640"/>
                </a:cubicBezTo>
                <a:lnTo>
                  <a:pt x="9236" y="16064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Прямоугольник 11"/>
          <p:cNvSpPr/>
          <p:nvPr/>
        </p:nvSpPr>
        <p:spPr>
          <a:xfrm rot="16200000">
            <a:off x="3392487" y="3411538"/>
            <a:ext cx="125413" cy="160338"/>
          </a:xfrm>
          <a:custGeom>
            <a:avLst/>
            <a:gdLst>
              <a:gd name="connsiteX0" fmla="*/ 0 w 144016"/>
              <a:gd name="connsiteY0" fmla="*/ 0 h 123692"/>
              <a:gd name="connsiteX1" fmla="*/ 144016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44016"/>
              <a:gd name="connsiteY0" fmla="*/ 0 h 123692"/>
              <a:gd name="connsiteX1" fmla="*/ 125543 w 144016"/>
              <a:gd name="connsiteY1" fmla="*/ 0 h 123692"/>
              <a:gd name="connsiteX2" fmla="*/ 144016 w 144016"/>
              <a:gd name="connsiteY2" fmla="*/ 123692 h 123692"/>
              <a:gd name="connsiteX3" fmla="*/ 0 w 144016"/>
              <a:gd name="connsiteY3" fmla="*/ 123692 h 123692"/>
              <a:gd name="connsiteX4" fmla="*/ 0 w 144016"/>
              <a:gd name="connsiteY4" fmla="*/ 0 h 123692"/>
              <a:gd name="connsiteX0" fmla="*/ 0 w 125543"/>
              <a:gd name="connsiteY0" fmla="*/ 0 h 132928"/>
              <a:gd name="connsiteX1" fmla="*/ 125543 w 125543"/>
              <a:gd name="connsiteY1" fmla="*/ 0 h 132928"/>
              <a:gd name="connsiteX2" fmla="*/ 107070 w 125543"/>
              <a:gd name="connsiteY2" fmla="*/ 132928 h 132928"/>
              <a:gd name="connsiteX3" fmla="*/ 0 w 125543"/>
              <a:gd name="connsiteY3" fmla="*/ 123692 h 132928"/>
              <a:gd name="connsiteX4" fmla="*/ 0 w 125543"/>
              <a:gd name="connsiteY4" fmla="*/ 0 h 132928"/>
              <a:gd name="connsiteX0" fmla="*/ 0 w 144015"/>
              <a:gd name="connsiteY0" fmla="*/ 0 h 132931"/>
              <a:gd name="connsiteX1" fmla="*/ 125543 w 144015"/>
              <a:gd name="connsiteY1" fmla="*/ 0 h 132931"/>
              <a:gd name="connsiteX2" fmla="*/ 144015 w 144015"/>
              <a:gd name="connsiteY2" fmla="*/ 132931 h 132931"/>
              <a:gd name="connsiteX3" fmla="*/ 0 w 144015"/>
              <a:gd name="connsiteY3" fmla="*/ 123692 h 132931"/>
              <a:gd name="connsiteX4" fmla="*/ 0 w 144015"/>
              <a:gd name="connsiteY4" fmla="*/ 0 h 132931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0 w 125543"/>
              <a:gd name="connsiteY3" fmla="*/ 123692 h 160640"/>
              <a:gd name="connsiteX4" fmla="*/ 0 w 125543"/>
              <a:gd name="connsiteY4" fmla="*/ 0 h 160640"/>
              <a:gd name="connsiteX0" fmla="*/ 18473 w 144016"/>
              <a:gd name="connsiteY0" fmla="*/ 0 h 160640"/>
              <a:gd name="connsiteX1" fmla="*/ 144016 w 144016"/>
              <a:gd name="connsiteY1" fmla="*/ 0 h 160640"/>
              <a:gd name="connsiteX2" fmla="*/ 144015 w 144016"/>
              <a:gd name="connsiteY2" fmla="*/ 160640 h 160640"/>
              <a:gd name="connsiteX3" fmla="*/ 0 w 144016"/>
              <a:gd name="connsiteY3" fmla="*/ 160640 h 160640"/>
              <a:gd name="connsiteX4" fmla="*/ 18473 w 144016"/>
              <a:gd name="connsiteY4" fmla="*/ 0 h 160640"/>
              <a:gd name="connsiteX0" fmla="*/ 0 w 125543"/>
              <a:gd name="connsiteY0" fmla="*/ 0 h 160640"/>
              <a:gd name="connsiteX1" fmla="*/ 125543 w 125543"/>
              <a:gd name="connsiteY1" fmla="*/ 0 h 160640"/>
              <a:gd name="connsiteX2" fmla="*/ 125542 w 125543"/>
              <a:gd name="connsiteY2" fmla="*/ 160640 h 160640"/>
              <a:gd name="connsiteX3" fmla="*/ 9236 w 125543"/>
              <a:gd name="connsiteY3" fmla="*/ 160640 h 160640"/>
              <a:gd name="connsiteX4" fmla="*/ 0 w 125543"/>
              <a:gd name="connsiteY4" fmla="*/ 0 h 16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43" h="160640">
                <a:moveTo>
                  <a:pt x="0" y="0"/>
                </a:moveTo>
                <a:lnTo>
                  <a:pt x="125543" y="0"/>
                </a:lnTo>
                <a:cubicBezTo>
                  <a:pt x="125543" y="53547"/>
                  <a:pt x="125542" y="107093"/>
                  <a:pt x="125542" y="160640"/>
                </a:cubicBezTo>
                <a:lnTo>
                  <a:pt x="9236" y="160640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121150" y="3733800"/>
            <a:ext cx="504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10 </a:t>
            </a:r>
          </a:p>
        </p:txBody>
      </p:sp>
      <p:sp>
        <p:nvSpPr>
          <p:cNvPr id="17" name="Правая фигурная скобка 16"/>
          <p:cNvSpPr/>
          <p:nvPr/>
        </p:nvSpPr>
        <p:spPr>
          <a:xfrm>
            <a:off x="3886200" y="3429000"/>
            <a:ext cx="180975" cy="1009650"/>
          </a:xfrm>
          <a:prstGeom prst="rightBrac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135563" y="2573338"/>
            <a:ext cx="144145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6611938" y="2389188"/>
            <a:ext cx="36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= 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878638" y="2582863"/>
            <a:ext cx="682625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816725" y="2201863"/>
            <a:ext cx="1189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20см</a:t>
            </a:r>
            <a:r>
              <a:rPr lang="ru-RU" altLang="ru-RU" baseline="30000"/>
              <a:t>3</a:t>
            </a:r>
            <a:endParaRPr lang="ru-RU" altLang="ru-RU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6904038" y="2601913"/>
            <a:ext cx="630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10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561263" y="2382838"/>
            <a:ext cx="3603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= 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720013" y="2389188"/>
            <a:ext cx="1189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2см</a:t>
            </a:r>
            <a:r>
              <a:rPr lang="ru-RU" altLang="ru-RU" baseline="30000"/>
              <a:t>3</a:t>
            </a:r>
            <a:endParaRPr lang="ru-RU" altLang="ru-RU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076825" y="5172075"/>
            <a:ext cx="3035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прибор показывает 28см</a:t>
            </a:r>
            <a:r>
              <a:rPr lang="ru-RU" altLang="ru-RU" baseline="30000"/>
              <a:t>3</a:t>
            </a:r>
            <a:endParaRPr lang="ru-RU" alt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348038" y="3429000"/>
            <a:ext cx="237648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348038" y="4437063"/>
            <a:ext cx="237648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93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51978E-6 L -0.01007 -0.13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6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3317E-7 L 0.08281 -0.279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" y="-13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75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61925E-7 L 0.15555 -0.1656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-8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6" grpId="0"/>
      <p:bldP spid="16" grpId="1"/>
      <p:bldP spid="17" grpId="0" animBg="1"/>
      <p:bldP spid="35" grpId="0"/>
      <p:bldP spid="41" grpId="0"/>
      <p:bldP spid="42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Для того, что бы определить цену деления нужно:</a:t>
            </a:r>
            <a:br>
              <a:rPr lang="ru-RU" sz="3600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</a:br>
            <a:endParaRPr lang="ru-RU" sz="3600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+mj-lt"/>
              </a:rPr>
              <a:t>Выбрать </a:t>
            </a:r>
            <a:r>
              <a:rPr lang="ru-RU" sz="3200" dirty="0">
                <a:latin typeface="+mj-lt"/>
              </a:rPr>
              <a:t>два ближайших оцифрованных штриха;</a:t>
            </a:r>
          </a:p>
          <a:p>
            <a:pPr lvl="0"/>
            <a:r>
              <a:rPr lang="ru-RU" sz="3200" dirty="0">
                <a:latin typeface="+mj-lt"/>
              </a:rPr>
              <a:t>Из большего вычесть меньшее;</a:t>
            </a:r>
          </a:p>
          <a:p>
            <a:pPr lvl="0"/>
            <a:r>
              <a:rPr lang="ru-RU" sz="3200" dirty="0">
                <a:latin typeface="+mj-lt"/>
              </a:rPr>
              <a:t>Определить количество делений между штрихами;</a:t>
            </a:r>
          </a:p>
          <a:p>
            <a:pPr lvl="0"/>
            <a:r>
              <a:rPr lang="ru-RU" sz="3200" dirty="0">
                <a:latin typeface="+mj-lt"/>
              </a:rPr>
              <a:t>Разделить, полученную разницу, на число делений</a:t>
            </a:r>
          </a:p>
          <a:p>
            <a:pPr lvl="0"/>
            <a:r>
              <a:rPr lang="ru-RU" sz="3200" dirty="0">
                <a:latin typeface="+mj-lt"/>
              </a:rPr>
              <a:t>Полученное число - цена деления.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133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Ч</a:t>
            </a:r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то больше?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3124944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+mj-lt"/>
              </a:rPr>
              <a:t>4кс или </a:t>
            </a:r>
            <a:r>
              <a:rPr lang="ru-RU" sz="4400" dirty="0" smtClean="0">
                <a:latin typeface="+mj-lt"/>
              </a:rPr>
              <a:t>4000с</a:t>
            </a:r>
          </a:p>
          <a:p>
            <a:r>
              <a:rPr lang="ru-RU" sz="4400" dirty="0" smtClean="0">
                <a:latin typeface="+mj-lt"/>
              </a:rPr>
              <a:t> </a:t>
            </a:r>
            <a:r>
              <a:rPr lang="ru-RU" sz="4400" dirty="0">
                <a:latin typeface="+mj-lt"/>
              </a:rPr>
              <a:t>2кг или </a:t>
            </a:r>
            <a:r>
              <a:rPr lang="ru-RU" sz="4400" dirty="0" smtClean="0">
                <a:latin typeface="+mj-lt"/>
              </a:rPr>
              <a:t>2000г</a:t>
            </a:r>
          </a:p>
          <a:p>
            <a:r>
              <a:rPr lang="ru-RU" sz="4400" dirty="0" smtClean="0">
                <a:latin typeface="+mj-lt"/>
              </a:rPr>
              <a:t>300см </a:t>
            </a:r>
            <a:r>
              <a:rPr lang="ru-RU" sz="4400" dirty="0">
                <a:latin typeface="+mj-lt"/>
              </a:rPr>
              <a:t>или 3м</a:t>
            </a:r>
          </a:p>
        </p:txBody>
      </p:sp>
    </p:spTree>
    <p:extLst>
      <p:ext uri="{BB962C8B-B14F-4D97-AF65-F5344CB8AC3E}">
        <p14:creationId xmlns:p14="http://schemas.microsoft.com/office/powerpoint/2010/main" val="3333904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Домашнее задание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+mj-lt"/>
              </a:rPr>
              <a:t>§4,5 </a:t>
            </a:r>
            <a:r>
              <a:rPr lang="ru-RU" sz="4400" dirty="0" err="1">
                <a:latin typeface="+mj-lt"/>
              </a:rPr>
              <a:t>стр</a:t>
            </a:r>
            <a:r>
              <a:rPr lang="ru-RU" sz="4400" dirty="0">
                <a:latin typeface="+mj-lt"/>
              </a:rPr>
              <a:t>.;упр. 1 стр.10 письменно, подготовка к </a:t>
            </a:r>
            <a:r>
              <a:rPr lang="ru-RU" sz="4400" dirty="0" err="1">
                <a:latin typeface="+mj-lt"/>
              </a:rPr>
              <a:t>л.р</a:t>
            </a:r>
            <a:r>
              <a:rPr lang="ru-RU" sz="4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762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824536"/>
          </a:xfrm>
        </p:spPr>
        <p:txBody>
          <a:bodyPr>
            <a:normAutofit fontScale="92500" lnSpcReduction="10000"/>
          </a:bodyPr>
          <a:lstStyle/>
          <a:p>
            <a:r>
              <a:rPr lang="ru-RU" sz="4400" dirty="0">
                <a:latin typeface="+mj-lt"/>
              </a:rPr>
              <a:t>Измерить какую-нибудь величину – это значит сравнить ее с однородной величиной, принятой за единицу. </a:t>
            </a:r>
            <a:endParaRPr lang="ru-RU" sz="4400" dirty="0" smtClean="0">
              <a:latin typeface="+mj-lt"/>
            </a:endParaRPr>
          </a:p>
          <a:p>
            <a:r>
              <a:rPr lang="ru-RU" sz="4400" dirty="0">
                <a:latin typeface="+mj-lt"/>
              </a:rPr>
              <a:t>Сравнить с однородной величиной значит сравнить длину с длиной, массу одного тела с массой другого тела и т.п.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18532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/>
              <a:t>Спасибо за урок!</a:t>
            </a:r>
          </a:p>
          <a:p>
            <a:pPr marL="0" indent="0" algn="ctr">
              <a:buNone/>
            </a:pPr>
            <a:endParaRPr lang="ru-RU" sz="8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3893046" cy="367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30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Аршин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789040"/>
            <a:ext cx="8136904" cy="273630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j-lt"/>
              </a:rPr>
              <a:t>1 </a:t>
            </a:r>
            <a:r>
              <a:rPr lang="ru-RU" dirty="0">
                <a:latin typeface="+mj-lt"/>
              </a:rPr>
              <a:t>аршин = 1/3 сажени = 4 четверти = 16 вершков = 28 дюймов = 0,7112 м;)</a:t>
            </a:r>
          </a:p>
          <a:p>
            <a:r>
              <a:rPr lang="ru-RU" dirty="0" smtClean="0">
                <a:latin typeface="+mj-lt"/>
              </a:rPr>
              <a:t>«</a:t>
            </a:r>
            <a:r>
              <a:rPr lang="ru-RU" dirty="0">
                <a:latin typeface="+mj-lt"/>
              </a:rPr>
              <a:t>Каждый купец на свой аршин меряет.</a:t>
            </a:r>
          </a:p>
          <a:p>
            <a:r>
              <a:rPr lang="ru-RU" dirty="0">
                <a:latin typeface="+mj-lt"/>
              </a:rPr>
              <a:t>Умом Россию не понять, аршином общим не измерить… (К. Прутков)»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50" y="1628800"/>
            <a:ext cx="3288365" cy="197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973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</a:rPr>
              <a:t>Сажень</a:t>
            </a:r>
            <a:endParaRPr lang="ru-RU" b="1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pic>
        <p:nvPicPr>
          <p:cNvPr id="4" name="Picture 9" descr="Копия (2) 1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16388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43608" y="4581128"/>
            <a:ext cx="302433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+mj-lt"/>
              </a:rPr>
              <a:t>Маховая сажень – старорусская </a:t>
            </a:r>
            <a:r>
              <a:rPr lang="ru-RU" sz="2000" dirty="0">
                <a:latin typeface="+mj-lt"/>
              </a:rPr>
              <a:t>единица измерения, равная расстоянию в размах обеих рук, по концы средних пальцев.)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08104" y="4581128"/>
            <a:ext cx="302433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+mj-lt"/>
              </a:rPr>
              <a:t>К</a:t>
            </a:r>
            <a:r>
              <a:rPr lang="ru-RU" sz="2000" dirty="0" smtClean="0">
                <a:latin typeface="+mj-lt"/>
              </a:rPr>
              <a:t>осая </a:t>
            </a:r>
            <a:r>
              <a:rPr lang="ru-RU" sz="2000" dirty="0">
                <a:latin typeface="+mj-lt"/>
              </a:rPr>
              <a:t>сажень — это расстояние от кончиков пальцев вытянутой вверх руки до пальцев противоположной ей ноги.</a:t>
            </a:r>
          </a:p>
        </p:txBody>
      </p:sp>
    </p:spTree>
    <p:extLst>
      <p:ext uri="{BB962C8B-B14F-4D97-AF65-F5344CB8AC3E}">
        <p14:creationId xmlns:p14="http://schemas.microsoft.com/office/powerpoint/2010/main" val="1519965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244827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www.pandia.ru/wp-content/uploads/2011/10/wpid-image0048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41168"/>
            <a:ext cx="70706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nlolic36.ucoz.ru/00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1854926" cy="299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37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Меры длины и массы в различных странах</a:t>
            </a:r>
            <a:r>
              <a:rPr lang="ru-RU" b="1" u="sng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>
                <a:solidFill>
                  <a:srgbClr val="33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8218"/>
              </p:ext>
            </p:extLst>
          </p:nvPr>
        </p:nvGraphicFramePr>
        <p:xfrm>
          <a:off x="755576" y="2492896"/>
          <a:ext cx="7632848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/>
                <a:gridCol w="2208246"/>
                <a:gridCol w="2544282"/>
              </a:tblGrid>
              <a:tr h="702078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Страна</a:t>
                      </a:r>
                      <a:endParaRPr lang="ru-RU" sz="2800" b="0" dirty="0">
                        <a:solidFill>
                          <a:srgbClr val="33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Мера длины</a:t>
                      </a:r>
                      <a:endParaRPr lang="ru-RU" sz="2800" b="0" dirty="0">
                        <a:solidFill>
                          <a:srgbClr val="33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Мера массы</a:t>
                      </a:r>
                      <a:endParaRPr lang="ru-RU" sz="2800" b="0" dirty="0">
                        <a:solidFill>
                          <a:srgbClr val="33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Великобритания</a:t>
                      </a:r>
                      <a:endParaRPr lang="ru-RU" sz="2800" b="0" dirty="0">
                        <a:solidFill>
                          <a:srgbClr val="33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err="1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Квартер</a:t>
                      </a:r>
                      <a:endParaRPr lang="ru-RU" sz="2800" b="0" dirty="0">
                        <a:solidFill>
                          <a:srgbClr val="33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err="1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Лоуд</a:t>
                      </a:r>
                      <a:endParaRPr lang="ru-RU" sz="2800" b="0" dirty="0">
                        <a:solidFill>
                          <a:srgbClr val="33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Франция</a:t>
                      </a:r>
                      <a:endParaRPr lang="ru-RU" sz="2800" b="0" dirty="0">
                        <a:solidFill>
                          <a:srgbClr val="33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Лье</a:t>
                      </a:r>
                      <a:endParaRPr lang="ru-RU" sz="2800" b="0" dirty="0">
                        <a:solidFill>
                          <a:srgbClr val="33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Фунт</a:t>
                      </a:r>
                      <a:endParaRPr lang="ru-RU" sz="2800" b="0" dirty="0">
                        <a:solidFill>
                          <a:srgbClr val="33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2078">
                <a:tc>
                  <a:txBody>
                    <a:bodyPr/>
                    <a:lstStyle/>
                    <a:p>
                      <a:r>
                        <a:rPr lang="ru-RU" sz="2800" b="0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2800" b="0" dirty="0">
                        <a:solidFill>
                          <a:srgbClr val="33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</a:t>
                      </a:r>
                      <a:endParaRPr lang="ru-RU" sz="2800" b="0" dirty="0">
                        <a:solidFill>
                          <a:srgbClr val="33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 smtClean="0">
                          <a:solidFill>
                            <a:srgbClr val="3333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Пикуль</a:t>
                      </a:r>
                      <a:endParaRPr lang="ru-RU" sz="2800" b="0" dirty="0">
                        <a:solidFill>
                          <a:srgbClr val="3333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5387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Международная система единиц</a:t>
            </a:r>
            <a:br>
              <a:rPr lang="ru-RU" sz="3600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(СИ – система интернациональная)</a:t>
            </a:r>
            <a:endParaRPr lang="ru-RU" sz="3600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>
                <a:latin typeface="+mj-lt"/>
              </a:rPr>
              <a:t>В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dirty="0">
                <a:latin typeface="+mj-lt"/>
              </a:rPr>
              <a:t>1960г во Франции на XI Генеральной конференции по мерам и весам была утверждена и принята 18 странами международная система единиц </a:t>
            </a:r>
            <a:r>
              <a:rPr lang="ru-RU" sz="3200" dirty="0" smtClean="0">
                <a:latin typeface="+mj-lt"/>
              </a:rPr>
              <a:t>СИ</a:t>
            </a:r>
            <a:endParaRPr lang="ru-RU" sz="3200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34823"/>
              </p:ext>
            </p:extLst>
          </p:nvPr>
        </p:nvGraphicFramePr>
        <p:xfrm>
          <a:off x="971600" y="3933056"/>
          <a:ext cx="7344816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772"/>
                <a:gridCol w="2325111"/>
                <a:gridCol w="2678933"/>
              </a:tblGrid>
              <a:tr h="74176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333300"/>
                          </a:solidFill>
                        </a:rPr>
                        <a:t>Величина</a:t>
                      </a:r>
                      <a:endParaRPr lang="ru-RU" sz="1800" dirty="0">
                        <a:solidFill>
                          <a:srgbClr val="333300"/>
                        </a:solidFill>
                      </a:endParaRPr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333300"/>
                          </a:solidFill>
                        </a:rPr>
                        <a:t>Единица измерения</a:t>
                      </a:r>
                      <a:endParaRPr lang="ru-RU" sz="1800" dirty="0">
                        <a:solidFill>
                          <a:srgbClr val="333300"/>
                        </a:solidFill>
                      </a:endParaRPr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333300"/>
                          </a:solidFill>
                        </a:rPr>
                        <a:t>Сокращенное обозначение</a:t>
                      </a:r>
                      <a:endParaRPr lang="ru-RU" sz="1800" dirty="0">
                        <a:solidFill>
                          <a:srgbClr val="333300"/>
                        </a:solidFill>
                      </a:endParaRPr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68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Масса</a:t>
                      </a:r>
                      <a:endParaRPr lang="ru-RU" sz="1800" dirty="0"/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килограмм</a:t>
                      </a:r>
                      <a:endParaRPr lang="ru-RU" sz="1800" dirty="0"/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кг</a:t>
                      </a:r>
                      <a:endParaRPr lang="ru-RU" sz="1800" dirty="0"/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768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Длина</a:t>
                      </a:r>
                      <a:endParaRPr lang="ru-RU" sz="1800" dirty="0"/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метр</a:t>
                      </a:r>
                      <a:endParaRPr lang="ru-RU" sz="1800" dirty="0"/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</a:t>
                      </a:r>
                      <a:endParaRPr lang="ru-RU" sz="1800" dirty="0"/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351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Время</a:t>
                      </a:r>
                      <a:endParaRPr lang="ru-RU" sz="1800" dirty="0"/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секунда</a:t>
                      </a:r>
                      <a:endParaRPr lang="ru-RU" sz="1800" dirty="0"/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с</a:t>
                      </a:r>
                      <a:endParaRPr lang="ru-RU" sz="1800" dirty="0"/>
                    </a:p>
                  </a:txBody>
                  <a:tcPr marL="91438" marR="91438"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14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116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Эталон метра</a:t>
            </a:r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02687"/>
            <a:ext cx="4896544" cy="321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72479" y="5085184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Сплав: </a:t>
            </a:r>
          </a:p>
          <a:p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90% платина, 10% иридия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57119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Эталон килограмма</a:t>
            </a:r>
            <a:r>
              <a:rPr lang="ru-RU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n w="13970" cmpd="sng">
                  <a:noFill/>
                  <a:prstDash val="solid"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n w="13970" cmpd="sng">
                <a:noFill/>
                <a:prstDash val="solid"/>
              </a:ln>
              <a:solidFill>
                <a:srgbClr val="006600"/>
              </a:solidFill>
              <a:effectLst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1844824"/>
            <a:ext cx="377163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949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78</TotalTime>
  <Words>386</Words>
  <Application>Microsoft Office PowerPoint</Application>
  <PresentationFormat>Экран (4:3)</PresentationFormat>
  <Paragraphs>147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Decatur</vt:lpstr>
      <vt:lpstr>Физические величины. Измерение физических величин</vt:lpstr>
      <vt:lpstr>Презентация PowerPoint</vt:lpstr>
      <vt:lpstr>Аршин</vt:lpstr>
      <vt:lpstr>Сажень</vt:lpstr>
      <vt:lpstr>Презентация PowerPoint</vt:lpstr>
      <vt:lpstr>Меры длины и массы в различных странах </vt:lpstr>
      <vt:lpstr>Международная система единиц (СИ – система интернациональная)</vt:lpstr>
      <vt:lpstr>Эталон метра </vt:lpstr>
      <vt:lpstr> Эталон килограмма </vt:lpstr>
      <vt:lpstr>Приставки</vt:lpstr>
      <vt:lpstr>Напишите сокращенно название единицы измерения с приставкой</vt:lpstr>
      <vt:lpstr>Назовите единицу измерения с приставкой</vt:lpstr>
      <vt:lpstr>Презентация PowerPoint</vt:lpstr>
      <vt:lpstr>Презентация PowerPoint</vt:lpstr>
      <vt:lpstr>Презентация PowerPoint</vt:lpstr>
      <vt:lpstr>Презентация PowerPoint</vt:lpstr>
      <vt:lpstr>Для того, что бы определить цену деления нужно: </vt:lpstr>
      <vt:lpstr>Что больше?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Физические величины. Измерение физических величин</dc:title>
  <dc:creator>kseniya</dc:creator>
  <cp:lastModifiedBy>Ксения</cp:lastModifiedBy>
  <cp:revision>12</cp:revision>
  <dcterms:created xsi:type="dcterms:W3CDTF">2015-08-05T10:21:31Z</dcterms:created>
  <dcterms:modified xsi:type="dcterms:W3CDTF">2015-08-05T16:57:54Z</dcterms:modified>
</cp:coreProperties>
</file>