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74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7A70-7D12-45BF-9C2F-692B56308DCA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2653-1BD3-47CE-9D4B-E662ACF73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3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2653-1BD3-47CE-9D4B-E662ACF739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7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7DAE1"/>
                </a:solidFill>
              </a:rPr>
              <a:pPr/>
              <a:t>05.08.2015</a:t>
            </a:fld>
            <a:endParaRPr lang="ru-RU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7DAE1"/>
                </a:solidFill>
              </a:rPr>
              <a:pPr/>
              <a:t>‹#›</a:t>
            </a:fld>
            <a:endParaRPr lang="ru-RU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4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5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3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7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1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5554A"/>
                </a:solidFill>
              </a:rPr>
              <a:pPr/>
              <a:t>05.08.2015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5554A"/>
                </a:solidFill>
              </a:rPr>
              <a:pPr/>
              <a:t>‹#›</a:t>
            </a:fld>
            <a:endParaRPr lang="ru-RU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714" y="3212976"/>
            <a:ext cx="8686800" cy="1470025"/>
          </a:xfrm>
        </p:spPr>
        <p:txBody>
          <a:bodyPr/>
          <a:lstStyle/>
          <a:p>
            <a:r>
              <a:rPr lang="ru-RU" dirty="0" smtClean="0"/>
              <a:t>Строение вещества. Молекулы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021288"/>
            <a:ext cx="6368752" cy="6949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Подготовила: учитель физики МБОУ «</a:t>
            </a:r>
            <a:r>
              <a:rPr lang="ru-RU" dirty="0" err="1"/>
              <a:t>Вяткинская</a:t>
            </a:r>
            <a:r>
              <a:rPr lang="ru-RU" dirty="0"/>
              <a:t> СОШ» Лукьянова Ксения Николаевна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0313"/>
            <a:ext cx="2491858" cy="22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961" y="210313"/>
            <a:ext cx="1487201" cy="22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880"/>
            <a:ext cx="8363272" cy="1111664"/>
          </a:xfrm>
        </p:spPr>
        <p:txBody>
          <a:bodyPr/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Вопросы</a:t>
            </a: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3600" dirty="0">
                <a:latin typeface="+mj-lt"/>
              </a:rPr>
              <a:t>Как объяснить высыхание белья после стирки?</a:t>
            </a:r>
          </a:p>
          <a:p>
            <a:r>
              <a:rPr lang="ru-RU" sz="3600" dirty="0">
                <a:latin typeface="+mj-lt"/>
              </a:rPr>
              <a:t>В чем заключается гипотеза о строении вещества?</a:t>
            </a:r>
          </a:p>
          <a:p>
            <a:r>
              <a:rPr lang="ru-RU" sz="3600" dirty="0">
                <a:latin typeface="+mj-lt"/>
              </a:rPr>
              <a:t>Почему не видны частицы, из которых состоят тела?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8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Задачи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Рука </a:t>
            </a:r>
            <a:r>
              <a:rPr lang="ru-RU" sz="2800" dirty="0">
                <a:latin typeface="+mj-lt"/>
              </a:rPr>
              <a:t>золотой статуи в древнегреческом храме, которую целовали прихожане, за десятки лет заметно похудела. Священники в панике. Кто то украл золото! Или это чудо, знамение? Объясните на основе гипотезы </a:t>
            </a:r>
            <a:r>
              <a:rPr lang="ru-RU" sz="2800" dirty="0" err="1">
                <a:latin typeface="+mj-lt"/>
              </a:rPr>
              <a:t>Демокрита</a:t>
            </a:r>
            <a:r>
              <a:rPr lang="ru-RU" sz="2800" dirty="0">
                <a:latin typeface="+mj-lt"/>
              </a:rPr>
              <a:t> о существовании мельчайших частиц вещества, что же произошло.</a:t>
            </a:r>
            <a:br>
              <a:rPr lang="ru-RU" sz="2800" dirty="0">
                <a:latin typeface="+mj-lt"/>
              </a:rPr>
            </a:br>
            <a:endParaRPr lang="ru-RU" sz="2800" dirty="0">
              <a:latin typeface="+mj-lt"/>
            </a:endParaRPr>
          </a:p>
        </p:txBody>
      </p:sp>
      <p:pic>
        <p:nvPicPr>
          <p:cNvPr id="10242" name="Picture 2" descr="http://festival.1september.ru/articles/626344/presentation/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4293096"/>
            <a:ext cx="1733178" cy="23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5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4549"/>
            <a:ext cx="8229600" cy="4525963"/>
          </a:xfrm>
        </p:spPr>
        <p:txBody>
          <a:bodyPr/>
          <a:lstStyle/>
          <a:p>
            <a:r>
              <a:rPr lang="ru-RU" sz="2800" dirty="0">
                <a:latin typeface="+mj-lt"/>
              </a:rPr>
              <a:t>Износ обуви, углубления в ступенях древних лестниц, протирание локтей пиджаков, брюк… Не наводят ли эти будничные явления на глубокие научные размышления? На какие?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037531"/>
            <a:ext cx="3552056" cy="232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1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670074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Вы </a:t>
            </a:r>
            <a:r>
              <a:rPr lang="ru-RU" sz="2800" dirty="0">
                <a:latin typeface="+mj-lt"/>
              </a:rPr>
              <a:t>делаете уроки. Из кухни доносится аппетитный запах </a:t>
            </a:r>
            <a:r>
              <a:rPr lang="ru-RU" sz="2800" dirty="0" smtClean="0">
                <a:latin typeface="+mj-lt"/>
              </a:rPr>
              <a:t>жареной </a:t>
            </a:r>
            <a:r>
              <a:rPr lang="ru-RU" sz="2800" dirty="0">
                <a:latin typeface="+mj-lt"/>
              </a:rPr>
              <a:t>картошки…Как это могло произойти согласно гипотезы </a:t>
            </a:r>
            <a:r>
              <a:rPr lang="ru-RU" sz="2800" dirty="0" err="1">
                <a:latin typeface="+mj-lt"/>
              </a:rPr>
              <a:t>Демокрита</a:t>
            </a:r>
            <a:r>
              <a:rPr lang="ru-RU" sz="2800" dirty="0">
                <a:latin typeface="+mj-lt"/>
              </a:rPr>
              <a:t>? Не доказывает ли распространение запахов существование промежутков между молекулами</a:t>
            </a:r>
            <a:r>
              <a:rPr lang="ru-RU" sz="2800" dirty="0" smtClean="0">
                <a:latin typeface="+mj-lt"/>
              </a:rPr>
              <a:t>?</a:t>
            </a:r>
          </a:p>
          <a:p>
            <a:endParaRPr lang="ru-RU" dirty="0"/>
          </a:p>
        </p:txBody>
      </p:sp>
      <p:pic>
        <p:nvPicPr>
          <p:cNvPr id="12290" name="Picture 2" descr="http://free-torrent.org.ua/forum/images/kak-sdelat-vkusnuyu-jarenuyu-kartoshku-14383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935760" cy="26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Рефлексия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048764"/>
              </p:ext>
            </p:extLst>
          </p:nvPr>
        </p:nvGraphicFramePr>
        <p:xfrm>
          <a:off x="539552" y="2132856"/>
          <a:ext cx="82296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уроке я работал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/ пассивно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Своей работой на</a:t>
                      </a:r>
                      <a:r>
                        <a:rPr lang="ru-RU" baseline="0" dirty="0" smtClean="0"/>
                        <a:t> уроке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доволен / не доволен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Урок мне показался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коротким / длинным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урок 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устал /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Мое настроение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лучше / стало хуже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r>
                        <a:rPr lang="ru-RU" baseline="0" dirty="0" smtClean="0"/>
                        <a:t> урока мне был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понятен / не понятен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полезен / бесполезен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Домашнее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интересен / скучен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легким / трудным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интересно / не интересно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1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116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Домашнее задание</a:t>
            </a:r>
            <a:r>
              <a:rPr lang="ru-RU" dirty="0">
                <a:ln w="13970" cmpd="sng">
                  <a:noFill/>
                  <a:prstDash val="solid"/>
                </a:ln>
              </a:rPr>
              <a:t/>
            </a:r>
            <a:br>
              <a:rPr lang="ru-RU" dirty="0">
                <a:ln w="13970" cmpd="sng">
                  <a:noFill/>
                  <a:prstDash val="solid"/>
                </a:ln>
              </a:rPr>
            </a:br>
            <a:endParaRPr lang="ru-RU" dirty="0">
              <a:ln w="13970" cmpd="sng">
                <a:noFill/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+mj-lt"/>
              </a:rPr>
              <a:t>§ </a:t>
            </a:r>
            <a:r>
              <a:rPr lang="ru-RU" sz="4400" dirty="0">
                <a:latin typeface="+mj-lt"/>
              </a:rPr>
              <a:t>7, 8. подготовка к </a:t>
            </a:r>
            <a:r>
              <a:rPr lang="ru-RU" sz="4400" dirty="0" err="1">
                <a:latin typeface="+mj-lt"/>
              </a:rPr>
              <a:t>л.р</a:t>
            </a:r>
            <a:r>
              <a:rPr lang="ru-RU" sz="4400" dirty="0">
                <a:latin typeface="+mj-lt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49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урок!</a:t>
            </a:r>
          </a:p>
          <a:p>
            <a:pPr marL="0" indent="0" algn="ctr">
              <a:buNone/>
            </a:pPr>
            <a:endParaRPr lang="ru-RU" sz="8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893046" cy="36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556792"/>
            <a:ext cx="5256584" cy="496855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Древнегреческий ученый </a:t>
            </a:r>
            <a:r>
              <a:rPr lang="ru-RU" sz="2800" dirty="0" err="1">
                <a:latin typeface="+mj-lt"/>
              </a:rPr>
              <a:t>Демокрит</a:t>
            </a:r>
            <a:r>
              <a:rPr lang="ru-RU" sz="2800" dirty="0">
                <a:latin typeface="+mj-lt"/>
              </a:rPr>
              <a:t> впервые высказал </a:t>
            </a:r>
            <a:r>
              <a:rPr lang="ru-RU" sz="2800" dirty="0" smtClean="0">
                <a:latin typeface="+mj-lt"/>
              </a:rPr>
              <a:t>предположение </a:t>
            </a:r>
            <a:r>
              <a:rPr lang="ru-RU" sz="2800" dirty="0">
                <a:latin typeface="+mj-lt"/>
              </a:rPr>
              <a:t>о том, что все тела состоят из мельчайших и неделимых и неизменных частичек — </a:t>
            </a:r>
            <a:r>
              <a:rPr lang="ru-RU" sz="2800" i="1" dirty="0">
                <a:latin typeface="+mj-lt"/>
              </a:rPr>
              <a:t>атомов,</a:t>
            </a:r>
            <a:r>
              <a:rPr lang="ru-RU" sz="2800" dirty="0">
                <a:latin typeface="+mj-lt"/>
              </a:rPr>
              <a:t> которые находятся в движении и, взаимодействуя между собой, образуют все тела природы.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93041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4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осенний листок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97" y="836712"/>
            <a:ext cx="3788068" cy="26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ysics.nad.ru/Physics/Coll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82243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put.ru/pictures/max/126/38969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024336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29146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313"/>
            <a:ext cx="29146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788733" y="1788369"/>
            <a:ext cx="0" cy="2159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321215" y="3516313"/>
            <a:ext cx="9350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916238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6940550" y="1989138"/>
            <a:ext cx="449263" cy="1655762"/>
          </a:xfrm>
          <a:custGeom>
            <a:avLst/>
            <a:gdLst>
              <a:gd name="T0" fmla="*/ 96 w 283"/>
              <a:gd name="T1" fmla="*/ 0 h 1043"/>
              <a:gd name="T2" fmla="*/ 283 w 283"/>
              <a:gd name="T3" fmla="*/ 333 h 1043"/>
              <a:gd name="T4" fmla="*/ 0 w 283"/>
              <a:gd name="T5" fmla="*/ 711 h 1043"/>
              <a:gd name="T6" fmla="*/ 97 w 283"/>
              <a:gd name="T7" fmla="*/ 1043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043"/>
              <a:gd name="T14" fmla="*/ 283 w 283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043">
                <a:moveTo>
                  <a:pt x="96" y="0"/>
                </a:moveTo>
                <a:lnTo>
                  <a:pt x="283" y="333"/>
                </a:lnTo>
                <a:lnTo>
                  <a:pt x="0" y="711"/>
                </a:lnTo>
                <a:lnTo>
                  <a:pt x="97" y="10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6516688" y="3089760"/>
            <a:ext cx="1143000" cy="11102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7092950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2880"/>
            <a:ext cx="8507288" cy="11116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Занимательный эксперимент</a:t>
            </a:r>
            <a:endParaRPr lang="ru-RU" sz="4800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865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185E-6 L 0.00416 0.1993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9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0" grpId="0" animBg="1"/>
      <p:bldP spid="20490" grpId="1" animBg="1"/>
      <p:bldP spid="20492" grpId="0" animBg="1"/>
      <p:bldP spid="20492" grpId="1" animBg="1"/>
      <p:bldP spid="20494" grpId="0" animBg="1"/>
      <p:bldP spid="20495" grpId="0" animBg="1"/>
      <p:bldP spid="20495" grpId="1" animBg="1"/>
      <p:bldP spid="20496" grpId="0" animBg="1"/>
      <p:bldP spid="2049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590550" y="51466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latin typeface="+mj-lt"/>
              </a:rPr>
              <a:t>Занимательный эксперимент</a:t>
            </a:r>
            <a:endParaRPr lang="ru-RU" sz="4800" dirty="0">
              <a:latin typeface="+mj-lt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47" y="2564904"/>
            <a:ext cx="7600582" cy="295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234921"/>
              </p:ext>
            </p:extLst>
          </p:nvPr>
        </p:nvGraphicFramePr>
        <p:xfrm>
          <a:off x="4139952" y="4288254"/>
          <a:ext cx="1027014" cy="117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4" imgW="1477670" imgH="1693604" progId="Visio.Drawing.11">
                  <p:embed/>
                </p:oleObj>
              </mc:Choice>
              <mc:Fallback>
                <p:oleObj name="Visio" r:id="rId4" imgW="1477670" imgH="16936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288254"/>
                        <a:ext cx="1027014" cy="117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524000"/>
            <a:ext cx="9036496" cy="47853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+mj-lt"/>
              </a:rPr>
              <a:t>Вещества состоят из отельных частиц, </a:t>
            </a:r>
          </a:p>
          <a:p>
            <a:pPr marL="0" indent="0" eaLnBrk="1" hangingPunct="1">
              <a:buNone/>
            </a:pPr>
            <a:r>
              <a:rPr lang="ru-RU" sz="2800" dirty="0" smtClean="0">
                <a:latin typeface="+mj-lt"/>
              </a:rPr>
              <a:t>разделенных промежутками</a:t>
            </a:r>
          </a:p>
          <a:p>
            <a:pPr marL="0" indent="0" eaLnBrk="1" hangingPunct="1">
              <a:buNone/>
            </a:pPr>
            <a:endParaRPr lang="ru-RU" sz="2800" dirty="0">
              <a:latin typeface="+mj-lt"/>
            </a:endParaRPr>
          </a:p>
          <a:p>
            <a:pPr eaLnBrk="1" hangingPunct="1"/>
            <a:endParaRPr lang="ru-RU" sz="2800" dirty="0" smtClean="0">
              <a:latin typeface="+mj-lt"/>
            </a:endParaRPr>
          </a:p>
          <a:p>
            <a:pPr eaLnBrk="1" hangingPunct="1"/>
            <a:r>
              <a:rPr lang="ru-RU" sz="2800" dirty="0" smtClean="0">
                <a:latin typeface="+mj-lt"/>
              </a:rPr>
              <a:t>Изменение расстояния между частицами и приводит к изменению объема т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ела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2735262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6600">
                    <a:alpha val="94116"/>
                  </a:srgbClr>
                </a:solidFill>
                <a:latin typeface="Times New Roman"/>
                <a:cs typeface="Times New Roman"/>
              </a:rPr>
              <a:t>Вывод: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1727156" cy="17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Распространение запахов, испарение жидкости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9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435280" cy="11116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Занимательный эксперимент</a:t>
            </a:r>
            <a:endParaRPr lang="ru-RU" sz="4800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1628800"/>
            <a:ext cx="618575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4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Выдвижение гипотезы о строении вещества</a:t>
            </a:r>
            <a:br>
              <a:rPr lang="ru-RU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</a:b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+mj-lt"/>
              </a:rPr>
              <a:t>Объём </a:t>
            </a:r>
            <a:r>
              <a:rPr lang="ru-RU" sz="3200" dirty="0">
                <a:latin typeface="+mj-lt"/>
              </a:rPr>
              <a:t>тела при нагревании увеличивается, а при охлаждении уменьшается.</a:t>
            </a:r>
          </a:p>
          <a:p>
            <a:pPr lvl="0"/>
            <a:r>
              <a:rPr lang="ru-RU" sz="3200" dirty="0">
                <a:latin typeface="+mj-lt"/>
              </a:rPr>
              <a:t>Все вещества состоят из отдельных частичек, между которыми имеются промежутки.</a:t>
            </a:r>
          </a:p>
          <a:p>
            <a:pPr lvl="0"/>
            <a:r>
              <a:rPr lang="ru-RU" sz="3200" dirty="0">
                <a:latin typeface="+mj-lt"/>
              </a:rPr>
              <a:t>Если частицы удаляются друг от друга, то объём тела увеличивается.</a:t>
            </a:r>
          </a:p>
          <a:p>
            <a:pPr lvl="0"/>
            <a:r>
              <a:rPr lang="ru-RU" sz="3200" dirty="0">
                <a:latin typeface="+mj-lt"/>
              </a:rPr>
              <a:t>Когда частицы сближаются, объём тела уменьшается.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7906"/>
            <a:ext cx="8712968" cy="4525963"/>
          </a:xfrm>
        </p:spPr>
        <p:txBody>
          <a:bodyPr/>
          <a:lstStyle/>
          <a:p>
            <a:r>
              <a:rPr lang="ru-RU" sz="3200" b="1" dirty="0">
                <a:latin typeface="+mj-lt"/>
              </a:rPr>
              <a:t>Молекула вещества — это мельчайшая частица данного вещества</a:t>
            </a:r>
            <a:r>
              <a:rPr lang="ru-RU" sz="3200" b="1" dirty="0" smtClean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12032"/>
            <a:ext cx="5603457" cy="12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litres.ru/static/bookimages/09/00/31/09003112.bin.dir/h/i_0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240013" cy="39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Рисунок 2" descr="http://festival.1september.ru/articles/631237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2353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Молекулы, в свою очередь, состоят из еще более мелких частиц - </a:t>
            </a:r>
            <a:r>
              <a:rPr lang="ru-RU" sz="3200" i="1" dirty="0">
                <a:latin typeface="+mj-lt"/>
              </a:rPr>
              <a:t>атомов.</a:t>
            </a:r>
            <a:endParaRPr lang="ru-RU" sz="3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226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364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Decatur</vt:lpstr>
      <vt:lpstr>Visio</vt:lpstr>
      <vt:lpstr>Строение вещества. Молекулы </vt:lpstr>
      <vt:lpstr>Презентация PowerPoint</vt:lpstr>
      <vt:lpstr>Презентация PowerPoint</vt:lpstr>
      <vt:lpstr>Занимательный эксперимент</vt:lpstr>
      <vt:lpstr>Презентация PowerPoint</vt:lpstr>
      <vt:lpstr>Презентация PowerPoint</vt:lpstr>
      <vt:lpstr>Занимательный эксперимент</vt:lpstr>
      <vt:lpstr>Выдвижение гипотезы о строении вещества </vt:lpstr>
      <vt:lpstr>Презентация PowerPoint</vt:lpstr>
      <vt:lpstr>Вопросы</vt:lpstr>
      <vt:lpstr>Задачи</vt:lpstr>
      <vt:lpstr>Презентация PowerPoint</vt:lpstr>
      <vt:lpstr>Презентация PowerPoint</vt:lpstr>
      <vt:lpstr>Рефлексия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вещества. Молекулы</dc:title>
  <dc:creator>Ксения</dc:creator>
  <cp:lastModifiedBy>Ксения</cp:lastModifiedBy>
  <cp:revision>11</cp:revision>
  <dcterms:created xsi:type="dcterms:W3CDTF">2015-08-05T13:17:44Z</dcterms:created>
  <dcterms:modified xsi:type="dcterms:W3CDTF">2015-08-05T17:01:32Z</dcterms:modified>
</cp:coreProperties>
</file>