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A902F-58B3-44EC-8166-14769B4B9B18}" type="datetimeFigureOut">
              <a:rPr lang="ru-RU" smtClean="0"/>
              <a:t>04.08.2015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2FD8AD-1200-4BD5-87BE-B508503A185C}" type="slidenum">
              <a:rPr lang="ru-RU" smtClean="0"/>
              <a:t>‹#›</a:t>
            </a:fld>
            <a:endParaRPr lang="ru-RU"/>
          </a:p>
        </p:txBody>
      </p:sp>
    </p:spTree>
    <p:extLst>
      <p:ext uri="{BB962C8B-B14F-4D97-AF65-F5344CB8AC3E}">
        <p14:creationId xmlns:p14="http://schemas.microsoft.com/office/powerpoint/2010/main" val="20605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2FD8AD-1200-4BD5-87BE-B508503A185C}" type="slidenum">
              <a:rPr lang="ru-RU" smtClean="0"/>
              <a:t>2</a:t>
            </a:fld>
            <a:endParaRPr lang="ru-RU"/>
          </a:p>
        </p:txBody>
      </p:sp>
    </p:spTree>
    <p:extLst>
      <p:ext uri="{BB962C8B-B14F-4D97-AF65-F5344CB8AC3E}">
        <p14:creationId xmlns:p14="http://schemas.microsoft.com/office/powerpoint/2010/main" val="330210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351B638-5967-4D72-A387-2AB2FD3B2452}" type="datetimeFigureOut">
              <a:rPr lang="ru-RU" smtClean="0"/>
              <a:t>04.08.2015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7C025C3-EA61-4EE2-A1CC-719A45875A92}"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51B638-5967-4D72-A387-2AB2FD3B2452}"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51B638-5967-4D72-A387-2AB2FD3B2452}"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51B638-5967-4D72-A387-2AB2FD3B2452}"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351B638-5967-4D72-A387-2AB2FD3B2452}"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7C025C3-EA61-4EE2-A1CC-719A45875A9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351B638-5967-4D72-A387-2AB2FD3B2452}"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351B638-5967-4D72-A387-2AB2FD3B2452}" type="datetimeFigureOut">
              <a:rPr lang="ru-RU" smtClean="0"/>
              <a:t>04.08.2015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351B638-5967-4D72-A387-2AB2FD3B2452}" type="datetimeFigureOut">
              <a:rPr lang="ru-RU" smtClean="0"/>
              <a:t>04.08.2015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51B638-5967-4D72-A387-2AB2FD3B2452}" type="datetimeFigureOut">
              <a:rPr lang="ru-RU" smtClean="0"/>
              <a:t>04.08.2015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351B638-5967-4D72-A387-2AB2FD3B2452}"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351B638-5967-4D72-A387-2AB2FD3B2452}"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025C3-EA61-4EE2-A1CC-719A45875A9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351B638-5967-4D72-A387-2AB2FD3B2452}" type="datetimeFigureOut">
              <a:rPr lang="ru-RU" smtClean="0"/>
              <a:t>04.08.2015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7C025C3-EA61-4EE2-A1CC-719A45875A9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D0%9C%D0%B8%D0%BB%D0%BB%D0%B8%D0%BC%D0%B5%D1%82%D1%80" TargetMode="External"/><Relationship Id="rId2" Type="http://schemas.openxmlformats.org/officeDocument/2006/relationships/hyperlink" Target="https://ru.wikipedia.org/wiki/%D0%93%D1%80%D0%B0%D0%B4%D1%83%D1%81_%D0%A6%D0%B5%D0%BB%D1%8C%D1%81%D0%B8%D1%8F" TargetMode="External"/><Relationship Id="rId1" Type="http://schemas.openxmlformats.org/officeDocument/2006/relationships/slideLayout" Target="../slideLayouts/slideLayout8.xml"/><Relationship Id="rId5" Type="http://schemas.openxmlformats.org/officeDocument/2006/relationships/hyperlink" Target="http://pogoda.ru.net/usclimate/KNYC.htm" TargetMode="External"/><Relationship Id="rId4" Type="http://schemas.openxmlformats.org/officeDocument/2006/relationships/hyperlink" Target="http://cdo.ncdc.noaa.gov/climatenormals/clim20/ny/30580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3" Type="http://schemas.openxmlformats.org/officeDocument/2006/relationships/hyperlink" Target="https://ru.wikipedia.org/wiki/%D0%95%D0%B3%D0%B8%D0%BF%D0%B5%D1%82" TargetMode="External"/><Relationship Id="rId18" Type="http://schemas.openxmlformats.org/officeDocument/2006/relationships/hyperlink" Target="https://commons.wikimedia.org/wiki/File:Flag_of_the_Dominican_Republic.svg?uselang=ru" TargetMode="External"/><Relationship Id="rId26" Type="http://schemas.openxmlformats.org/officeDocument/2006/relationships/hyperlink" Target="https://ru.wikipedia.org/wiki/%D0%98%D0%B7%D1%80%D0%B0%D0%B8%D0%BB%D1%8C" TargetMode="External"/><Relationship Id="rId39" Type="http://schemas.openxmlformats.org/officeDocument/2006/relationships/image" Target="../media/image41.png"/><Relationship Id="rId3" Type="http://schemas.openxmlformats.org/officeDocument/2006/relationships/hyperlink" Target="https://ru.wikipedia.org/wiki/%D0%A2%D0%BE%D0%BA%D0%B8%D0%BE" TargetMode="External"/><Relationship Id="rId21" Type="http://schemas.openxmlformats.org/officeDocument/2006/relationships/hyperlink" Target="https://commons.wikimedia.org/wiki/File:Flag_of_Hungary.svg?uselang=ru" TargetMode="External"/><Relationship Id="rId34" Type="http://schemas.openxmlformats.org/officeDocument/2006/relationships/hyperlink" Target="https://ru.wikipedia.org/wiki/%D0%91%D1%80%D0%B0%D0%B7%D0%B8%D0%BB%D0%B8%D0%B0" TargetMode="External"/><Relationship Id="rId42" Type="http://schemas.openxmlformats.org/officeDocument/2006/relationships/image" Target="../media/image44.png"/><Relationship Id="rId47" Type="http://schemas.openxmlformats.org/officeDocument/2006/relationships/image" Target="../media/image49.png"/><Relationship Id="rId7" Type="http://schemas.openxmlformats.org/officeDocument/2006/relationships/hyperlink" Target="https://ru.wikipedia.org/wiki/%D0%9F%D0%B5%D0%BA%D0%B8%D0%BD" TargetMode="External"/><Relationship Id="rId12" Type="http://schemas.openxmlformats.org/officeDocument/2006/relationships/hyperlink" Target="https://ru.wikipedia.org/wiki/%D0%90%D1%80%D0%B0%D0%B1%D1%81%D0%BA%D0%B8%D0%B9_%D1%8F%D0%B7%D1%8B%D0%BA" TargetMode="External"/><Relationship Id="rId17" Type="http://schemas.openxmlformats.org/officeDocument/2006/relationships/hyperlink" Target="https://ru.wikipedia.org/wiki/%D0%9D%D1%8C%D1%8E-%D0%99%D0%BE%D1%80%D0%BA#cite_note-hermanadas-47" TargetMode="External"/><Relationship Id="rId25" Type="http://schemas.openxmlformats.org/officeDocument/2006/relationships/hyperlink" Target="https://ru.wikipedia.org/wiki/%D0%98%D0%B5%D1%80%D1%83%D1%81%D0%B0%D0%BB%D0%B8%D0%BC" TargetMode="External"/><Relationship Id="rId33" Type="http://schemas.openxmlformats.org/officeDocument/2006/relationships/hyperlink" Target="https://commons.wikimedia.org/wiki/File:Flag_of_Brazil.svg?uselang=ru" TargetMode="External"/><Relationship Id="rId38" Type="http://schemas.openxmlformats.org/officeDocument/2006/relationships/hyperlink" Target="https://ru.wikipedia.org/wiki/%D0%98%D1%82%D0%B0%D0%BB%D0%B8%D1%8F" TargetMode="External"/><Relationship Id="rId46" Type="http://schemas.openxmlformats.org/officeDocument/2006/relationships/image" Target="../media/image48.png"/><Relationship Id="rId2" Type="http://schemas.openxmlformats.org/officeDocument/2006/relationships/hyperlink" Target="https://commons.wikimedia.org/wiki/File:Flag_of_Japan.svg?uselang=ru" TargetMode="External"/><Relationship Id="rId16" Type="http://schemas.openxmlformats.org/officeDocument/2006/relationships/hyperlink" Target="https://ru.wikipedia.org/wiki/%D0%98%D1%81%D0%BF%D0%B0%D0%BD%D0%B8%D1%8F" TargetMode="External"/><Relationship Id="rId20" Type="http://schemas.openxmlformats.org/officeDocument/2006/relationships/hyperlink" Target="https://ru.wikipedia.org/wiki/%D0%94%D0%BE%D0%BC%D0%B8%D0%BD%D0%B8%D0%BA%D0%B0%D0%BD%D1%81%D0%BA%D0%B0%D1%8F_%D1%80%D0%B5%D1%81%D0%BF%D1%83%D0%B1%D0%BB%D0%B8%D0%BA%D0%B0" TargetMode="External"/><Relationship Id="rId29" Type="http://schemas.openxmlformats.org/officeDocument/2006/relationships/hyperlink" Target="https://ru.wikipedia.org/wiki/%D0%92%D0%B5%D0%BB%D0%B8%D0%BA%D0%BE%D0%B1%D1%80%D0%B8%D1%82%D0%B0%D0%BD%D0%B8%D1%8F" TargetMode="External"/><Relationship Id="rId41"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https://commons.wikimedia.org/wiki/File:Flag_of_the_People%27s_Republic_of_China.svg?uselang=ru" TargetMode="External"/><Relationship Id="rId11" Type="http://schemas.openxmlformats.org/officeDocument/2006/relationships/hyperlink" Target="https://ru.wikipedia.org/wiki/%D0%9A%D0%B0%D0%B8%D1%80" TargetMode="External"/><Relationship Id="rId24" Type="http://schemas.openxmlformats.org/officeDocument/2006/relationships/hyperlink" Target="https://commons.wikimedia.org/wiki/File:Flag_of_Israel.svg?uselang=ru" TargetMode="External"/><Relationship Id="rId32" Type="http://schemas.openxmlformats.org/officeDocument/2006/relationships/hyperlink" Target="https://ru.wikipedia.org/wiki/%D0%AE%D0%90%D0%A0" TargetMode="External"/><Relationship Id="rId37" Type="http://schemas.openxmlformats.org/officeDocument/2006/relationships/hyperlink" Target="https://ru.wikipedia.org/wiki/%D0%A0%D0%B8%D0%BC" TargetMode="External"/><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hyperlink" Target="https://ru.wikipedia.org/wiki/%D0%AF%D0%BF%D0%BE%D0%BD%D0%B8%D1%8F" TargetMode="External"/><Relationship Id="rId15" Type="http://schemas.openxmlformats.org/officeDocument/2006/relationships/hyperlink" Target="https://ru.wikipedia.org/wiki/%D0%9C%D0%B0%D0%B4%D1%80%D0%B8%D0%B4" TargetMode="External"/><Relationship Id="rId23" Type="http://schemas.openxmlformats.org/officeDocument/2006/relationships/hyperlink" Target="https://ru.wikipedia.org/wiki/%D0%92%D0%B5%D0%BD%D0%B3%D1%80%D0%B8%D1%8F" TargetMode="External"/><Relationship Id="rId28" Type="http://schemas.openxmlformats.org/officeDocument/2006/relationships/hyperlink" Target="https://ru.wikipedia.org/wiki/%D0%9B%D0%BE%D0%BD%D0%B4%D0%BE%D0%BD" TargetMode="External"/><Relationship Id="rId36" Type="http://schemas.openxmlformats.org/officeDocument/2006/relationships/hyperlink" Target="https://commons.wikimedia.org/wiki/File:Flag_of_Italy.svg?uselang=ru" TargetMode="External"/><Relationship Id="rId49" Type="http://schemas.openxmlformats.org/officeDocument/2006/relationships/image" Target="../media/image51.png"/><Relationship Id="rId10" Type="http://schemas.openxmlformats.org/officeDocument/2006/relationships/hyperlink" Target="https://commons.wikimedia.org/wiki/File:Flag_of_Egypt.svg?uselang=ru" TargetMode="External"/><Relationship Id="rId19" Type="http://schemas.openxmlformats.org/officeDocument/2006/relationships/hyperlink" Target="https://ru.wikipedia.org/wiki/%D0%A1%D0%B0%D0%BD%D1%82%D0%BE-%D0%94%D0%BE%D0%BC%D0%B8%D0%BD%D0%B3%D0%BE" TargetMode="External"/><Relationship Id="rId31" Type="http://schemas.openxmlformats.org/officeDocument/2006/relationships/hyperlink" Target="https://ru.wikipedia.org/wiki/%D0%99%D0%BE%D1%85%D0%B0%D0%BD%D0%BD%D0%B5%D1%81%D0%B1%D1%83%D1%80%D0%B3" TargetMode="External"/><Relationship Id="rId44" Type="http://schemas.openxmlformats.org/officeDocument/2006/relationships/image" Target="../media/image46.png"/><Relationship Id="rId4" Type="http://schemas.openxmlformats.org/officeDocument/2006/relationships/hyperlink" Target="https://ru.wikipedia.org/wiki/%D0%AF%D0%BF%D0%BE%D0%BD%D1%81%D0%BA%D0%B8%D0%B9_%D1%8F%D0%B7%D1%8B%D0%BA" TargetMode="External"/><Relationship Id="rId9" Type="http://schemas.openxmlformats.org/officeDocument/2006/relationships/hyperlink" Target="https://ru.wikipedia.org/wiki/%D0%9A%D0%B8%D1%82%D0%B0%D0%B9" TargetMode="External"/><Relationship Id="rId14" Type="http://schemas.openxmlformats.org/officeDocument/2006/relationships/hyperlink" Target="https://commons.wikimedia.org/wiki/File:Flag_of_Spain.svg?uselang=ru" TargetMode="External"/><Relationship Id="rId22" Type="http://schemas.openxmlformats.org/officeDocument/2006/relationships/hyperlink" Target="https://ru.wikipedia.org/wiki/%D0%91%D1%83%D0%B4%D0%B0%D0%BF%D0%B5%D1%88%D1%82" TargetMode="External"/><Relationship Id="rId27" Type="http://schemas.openxmlformats.org/officeDocument/2006/relationships/hyperlink" Target="https://commons.wikimedia.org/wiki/File:Flag_of_the_United_Kingdom.svg?uselang=ru" TargetMode="External"/><Relationship Id="rId30" Type="http://schemas.openxmlformats.org/officeDocument/2006/relationships/hyperlink" Target="https://commons.wikimedia.org/wiki/File:Flag_of_South_Africa.svg?uselang=ru" TargetMode="External"/><Relationship Id="rId35" Type="http://schemas.openxmlformats.org/officeDocument/2006/relationships/hyperlink" Target="https://ru.wikipedia.org/wiki/%D0%91%D1%80%D0%B0%D0%B7%D0%B8%D0%BB%D0%B8%D1%8F" TargetMode="External"/><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hyperlink" Target="https://ru.wikipedia.org/wiki/%D0%9A%D0%B8%D1%82%D0%B0%D0%B9%D1%81%D0%BA%D0%B8%D0%B9_%D1%8F%D0%B7%D1%8B%D0%B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Нью-Йорк</a:t>
            </a:r>
          </a:p>
        </p:txBody>
      </p:sp>
      <p:pic>
        <p:nvPicPr>
          <p:cNvPr id="1026" name="Picture 2" descr="http://travelinka.ru/wp-content/uploads/2015/04/513398e82ee52f085f0001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10880"/>
            <a:ext cx="4321324" cy="3178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882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050" b="1" dirty="0"/>
              <a:t>После Второй мировой войны Нью-Йорк стал одним из неоспоримых мировых городов-лидеров. Строительство штаб-квартиры ООН в Нью-Йорке символизировало уникальное политическое значение города.</a:t>
            </a:r>
          </a:p>
          <a:p>
            <a:endParaRPr lang="ru-RU" sz="1050" b="1" dirty="0"/>
          </a:p>
          <a:p>
            <a:r>
              <a:rPr lang="ru-RU" sz="1050" b="1" dirty="0"/>
              <a:t>Одновременно с этим происходил переезд части населения в пригороды, что привело к медленному снижению численности населения. Впоследствии изменения в промышленности и торговле и рост преступности вовлекли в 1970-х годах Нью-Йорк в социальный и экономический кризис.</a:t>
            </a:r>
          </a:p>
          <a:p>
            <a:endParaRPr lang="ru-RU" sz="1050" b="1" dirty="0"/>
          </a:p>
          <a:p>
            <a:r>
              <a:rPr lang="ru-RU" sz="1050" b="1" dirty="0"/>
              <a:t>    Первое, что нас поразило в Нью-Йорке, — это его «голос»: душераздирающий вопль сирен полицейских автомобилей, встревоженный лай собак и будоражащий перезвон медных колоколов на пожарных машинах, непрекращающийся рокот моторов, шелест шин, стук голосов и свистков, которыми швейцары многочисленных гостиниц вызывают такси. (см. книга «18000 километров по Соединенным Штатам Америки», А. Овденко, 1972 г., стр. 3)</a:t>
            </a:r>
          </a:p>
          <a:p>
            <a:endParaRPr lang="ru-RU" sz="1050" b="1" dirty="0"/>
          </a:p>
          <a:p>
            <a:r>
              <a:rPr lang="ru-RU" sz="1050" b="1" dirty="0"/>
              <a:t>1980-е годы были периодом умеренного роста, сменившегося большим бумом 1990-х. Смягчение расовой напряженности, значительное падение уровня преступности, рост иммиграции обновили город, и население Нью-Йорка впервые в его истории превысило 8 миллионов жителей. В конце 1990-х город много получил от успехов индустрии финансового сервиса в период бума «</a:t>
            </a:r>
            <a:r>
              <a:rPr lang="ru-RU" sz="1050" b="1" dirty="0" err="1"/>
              <a:t>доткомов</a:t>
            </a:r>
            <a:r>
              <a:rPr lang="ru-RU" sz="1050" b="1" dirty="0"/>
              <a:t>». Это стало одним из факторов роста цен на недвижимость в городе.</a:t>
            </a:r>
          </a:p>
          <a:p>
            <a:endParaRPr lang="ru-RU" sz="1050" b="1" dirty="0"/>
          </a:p>
          <a:p>
            <a:r>
              <a:rPr lang="ru-RU" sz="1050" b="1" dirty="0"/>
              <a:t>Террористические акты 11 сентября 2001 года затронули и Вашингтон, но Нью-Йорк пострадал больше всего вследствие атак на Всемирный торговый центр и образовавшейся из-за разрушения башен-близнецов токсичной пыли и плотного едкого дыма, который продолжал валить из развалин комплекса в течение нескольких месяцев после разрушения. Несмотря на это, расчистка центра взрыва была окончена быстрее, чем планировалось, после чего на месте разрушения начал возводиться новый комплекс ВТЦ. Так, к 2013 году было завершено строительство доминантного небоскрёба Всемирный торговый центр 1 высотой 541 метр.</a:t>
            </a:r>
          </a:p>
        </p:txBody>
      </p:sp>
      <p:pic>
        <p:nvPicPr>
          <p:cNvPr id="10242" name="Picture 2" descr="https://upload.wikimedia.org/wikipedia/commons/thumb/e/e2/GezichtOpNieuwAmsterdam.jpg/220px-GezichtOpNieuwAmster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2808312" cy="191475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726" y="4191630"/>
            <a:ext cx="3022430" cy="369332"/>
          </a:xfrm>
          <a:prstGeom prst="rect">
            <a:avLst/>
          </a:prstGeom>
        </p:spPr>
        <p:txBody>
          <a:bodyPr wrap="none">
            <a:spAutoFit/>
          </a:bodyPr>
          <a:lstStyle/>
          <a:p>
            <a:r>
              <a:rPr lang="ru-RU" b="1" dirty="0" smtClean="0">
                <a:solidFill>
                  <a:srgbClr val="C00000"/>
                </a:solidFill>
              </a:rPr>
              <a:t>Новый Амстердам в 1664 г.</a:t>
            </a:r>
            <a:endParaRPr lang="ru-RU" b="1" dirty="0">
              <a:solidFill>
                <a:srgbClr val="C00000"/>
              </a:solidFill>
            </a:endParaRPr>
          </a:p>
        </p:txBody>
      </p:sp>
    </p:spTree>
    <p:extLst>
      <p:ext uri="{BB962C8B-B14F-4D97-AF65-F5344CB8AC3E}">
        <p14:creationId xmlns:p14="http://schemas.microsoft.com/office/powerpoint/2010/main" val="30816623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mp;Acy;&amp;pcy;&amp;tcy;&amp;acy;&amp;ucy;&amp;ncy; (&amp;vcy; &amp;scy;&amp;iecy;&amp;rcy;&amp;iecy;&amp;dcy;&amp;icy;&amp;ncy;&amp;iecy; &amp;scy;&amp;ncy;&amp;icy;&amp;mcy;&amp;k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 y="0"/>
            <a:ext cx="91646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51920" y="6291820"/>
            <a:ext cx="6629609" cy="584775"/>
          </a:xfrm>
          <a:prstGeom prst="rect">
            <a:avLst/>
          </a:prstGeom>
        </p:spPr>
        <p:txBody>
          <a:bodyPr wrap="square">
            <a:spAutoFit/>
          </a:bodyPr>
          <a:lstStyle/>
          <a:p>
            <a:r>
              <a:rPr lang="ru-RU" sz="3200" b="1" u="sng" dirty="0" err="1" smtClean="0">
                <a:solidFill>
                  <a:srgbClr val="FF0000"/>
                </a:solidFill>
                <a:effectLst>
                  <a:outerShdw blurRad="38100" dist="38100" dir="2700000" algn="tl">
                    <a:srgbClr val="000000">
                      <a:alpha val="43137"/>
                    </a:srgbClr>
                  </a:outerShdw>
                </a:effectLst>
              </a:rPr>
              <a:t>Аптаун</a:t>
            </a:r>
            <a:r>
              <a:rPr lang="ru-RU" sz="3200" b="1" u="sng" dirty="0" smtClean="0">
                <a:solidFill>
                  <a:srgbClr val="FF0000"/>
                </a:solidFill>
                <a:effectLst>
                  <a:outerShdw blurRad="38100" dist="38100" dir="2700000" algn="tl">
                    <a:srgbClr val="000000">
                      <a:alpha val="43137"/>
                    </a:srgbClr>
                  </a:outerShdw>
                </a:effectLst>
              </a:rPr>
              <a:t> (в середине снимка)</a:t>
            </a:r>
            <a:endParaRPr lang="ru-RU"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0268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p;Mcy;&amp;icy;&amp;dcy;&amp;tcy;&amp;acy;&amp;ucy;&amp;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 y="0"/>
            <a:ext cx="91448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732240" y="5805264"/>
            <a:ext cx="1972069" cy="584775"/>
          </a:xfrm>
          <a:prstGeom prst="rect">
            <a:avLst/>
          </a:prstGeom>
        </p:spPr>
        <p:txBody>
          <a:bodyPr wrap="square">
            <a:spAutoFit/>
          </a:bodyPr>
          <a:lstStyle/>
          <a:p>
            <a:r>
              <a:rPr lang="ru-RU" sz="3200" b="1" u="sng" dirty="0" err="1" smtClean="0">
                <a:solidFill>
                  <a:srgbClr val="FF0000"/>
                </a:solidFill>
                <a:effectLst>
                  <a:outerShdw blurRad="38100" dist="38100" dir="2700000" algn="tl">
                    <a:srgbClr val="000000">
                      <a:alpha val="43137"/>
                    </a:srgbClr>
                  </a:outerShdw>
                </a:effectLst>
              </a:rPr>
              <a:t>Мидтаун</a:t>
            </a:r>
            <a:endParaRPr lang="ru-RU" sz="24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931515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p;Dcy;&amp;acy;&amp;ucy;&amp;ncy;&amp;tcy;&amp;acy;&amp;ucy;&amp;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191526" y="6273224"/>
            <a:ext cx="1927322" cy="584775"/>
          </a:xfrm>
          <a:prstGeom prst="rect">
            <a:avLst/>
          </a:prstGeom>
        </p:spPr>
        <p:txBody>
          <a:bodyPr wrap="none">
            <a:spAutoFit/>
          </a:bodyPr>
          <a:lstStyle/>
          <a:p>
            <a:r>
              <a:rPr lang="ru-RU" sz="3200" b="1" u="sng" dirty="0" err="1" smtClean="0">
                <a:solidFill>
                  <a:srgbClr val="FF0000"/>
                </a:solidFill>
                <a:effectLst>
                  <a:outerShdw blurRad="38100" dist="38100" dir="2700000" algn="tl">
                    <a:srgbClr val="000000">
                      <a:alpha val="43137"/>
                    </a:srgbClr>
                  </a:outerShdw>
                </a:effectLst>
              </a:rPr>
              <a:t>Даунтаун</a:t>
            </a:r>
            <a:endParaRPr lang="ru-RU"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195001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a:prstGeom prst="horizontalScroll">
            <a:avLst/>
          </a:prstGeom>
        </p:spPr>
        <p:style>
          <a:lnRef idx="2">
            <a:schemeClr val="dk1"/>
          </a:lnRef>
          <a:fillRef idx="1">
            <a:schemeClr val="lt1"/>
          </a:fillRef>
          <a:effectRef idx="0">
            <a:schemeClr val="dk1"/>
          </a:effectRef>
          <a:fontRef idx="minor">
            <a:schemeClr val="dk1"/>
          </a:fontRef>
        </p:style>
        <p:txBody>
          <a:bodyPr>
            <a:normAutofit/>
          </a:bodyPr>
          <a:lstStyle/>
          <a:p>
            <a:r>
              <a:rPr lang="ru-RU" sz="480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Физико-географическая характеристика</a:t>
            </a:r>
          </a:p>
        </p:txBody>
      </p:sp>
    </p:spTree>
    <p:extLst>
      <p:ext uri="{BB962C8B-B14F-4D97-AF65-F5344CB8AC3E}">
        <p14:creationId xmlns:p14="http://schemas.microsoft.com/office/powerpoint/2010/main" val="530734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002060"/>
                </a:solidFill>
              </a:rPr>
              <a:t>География</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b="1" dirty="0"/>
              <a:t>Город Нью-Йорк включает остров Манхэттен, остров Статен-</a:t>
            </a:r>
            <a:r>
              <a:rPr lang="ru-RU" b="1" dirty="0" err="1"/>
              <a:t>Айленд</a:t>
            </a:r>
            <a:r>
              <a:rPr lang="ru-RU" b="1" dirty="0"/>
              <a:t>, западную часть острова Лонг-Айленд, часть североамериканского материка (</a:t>
            </a:r>
            <a:r>
              <a:rPr lang="ru-RU" b="1" dirty="0" err="1"/>
              <a:t>Бронкс</a:t>
            </a:r>
            <a:r>
              <a:rPr lang="ru-RU" b="1" dirty="0"/>
              <a:t>) и несколько небольших островов в Нью-Йоркской гавани. Нью-Йорк находится примерно на 40° северной широты и 74° западной долготы. Самой высокой точкой Нью-Йорка является холм высотой 125 м в районе </a:t>
            </a:r>
            <a:r>
              <a:rPr lang="ru-RU" b="1" dirty="0" err="1"/>
              <a:t>Тодт</a:t>
            </a:r>
            <a:r>
              <a:rPr lang="ru-RU" b="1" dirty="0"/>
              <a:t>-Хилл на Статен-</a:t>
            </a:r>
            <a:r>
              <a:rPr lang="ru-RU" b="1" dirty="0" err="1"/>
              <a:t>Айленде</a:t>
            </a:r>
            <a:r>
              <a:rPr lang="ru-RU" b="1" dirty="0"/>
              <a:t>. Статен-</a:t>
            </a:r>
            <a:r>
              <a:rPr lang="ru-RU" b="1" dirty="0" err="1"/>
              <a:t>Айленд</a:t>
            </a:r>
            <a:r>
              <a:rPr lang="ru-RU" b="1" dirty="0"/>
              <a:t> — самый холмистый, просторный и наименее заселённый район города. В густонаселённом Манхэттене, наоборот, земля ограниченна и дорога́, что объясняет столь большое количество небоскрёбов. Согласно Бюро переписи населения США, город имеет площадь 1214,4 км², из которых 785,6 км² — суша и 428,8 км² (35,31 %) — вода. Длина побережья города — 837 </a:t>
            </a:r>
            <a:r>
              <a:rPr lang="ru-RU" b="1" dirty="0" smtClean="0"/>
              <a:t>км.</a:t>
            </a:r>
            <a:endParaRPr lang="ru-RU" b="1" dirty="0"/>
          </a:p>
          <a:p>
            <a:endParaRPr lang="ru-RU" b="1" dirty="0"/>
          </a:p>
          <a:p>
            <a:r>
              <a:rPr lang="ru-RU" b="1" dirty="0"/>
              <a:t>Согласно геологическим исследованиям американских учёных, проведённым в 2008 году, в 40 километрах к северу от города пересекаются два геологических разлома, что делает вероятными землетрясения магнитудой до 7. Место пересечения располагается рядом с АЭС </a:t>
            </a:r>
            <a:r>
              <a:rPr lang="ru-RU" b="1" dirty="0" err="1"/>
              <a:t>Индиан-Пойнт</a:t>
            </a:r>
            <a:r>
              <a:rPr lang="ru-RU" b="1" dirty="0" smtClean="0"/>
              <a:t>.</a:t>
            </a:r>
            <a:endParaRPr lang="ru-RU" b="1" dirty="0"/>
          </a:p>
        </p:txBody>
      </p:sp>
      <p:pic>
        <p:nvPicPr>
          <p:cNvPr id="14338" name="Picture 2" descr="https://upload.wikimedia.org/wikipedia/commons/thumb/b/b0/Ny.terra.600pix.jpg/220px-Ny.terra.600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83" y="1757505"/>
            <a:ext cx="2304256" cy="30583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7541" y="4810380"/>
            <a:ext cx="3635540" cy="646331"/>
          </a:xfrm>
          <a:prstGeom prst="rect">
            <a:avLst/>
          </a:prstGeom>
        </p:spPr>
        <p:txBody>
          <a:bodyPr wrap="square">
            <a:spAutoFit/>
          </a:bodyPr>
          <a:lstStyle/>
          <a:p>
            <a:r>
              <a:rPr lang="ru-RU" b="1" dirty="0" smtClean="0">
                <a:solidFill>
                  <a:srgbClr val="C00000"/>
                </a:solidFill>
              </a:rPr>
              <a:t>Вид на Нью-Йорк со спутника TERRA в сентябре 2002 года</a:t>
            </a:r>
            <a:endParaRPr lang="ru-RU" b="1" dirty="0">
              <a:solidFill>
                <a:srgbClr val="C00000"/>
              </a:solidFill>
            </a:endParaRPr>
          </a:p>
        </p:txBody>
      </p:sp>
    </p:spTree>
    <p:extLst>
      <p:ext uri="{BB962C8B-B14F-4D97-AF65-F5344CB8AC3E}">
        <p14:creationId xmlns:p14="http://schemas.microsoft.com/office/powerpoint/2010/main" val="142135392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3008313" cy="1162050"/>
          </a:xfrm>
        </p:spPr>
        <p:txBody>
          <a:bodyPr/>
          <a:lstStyle/>
          <a:p>
            <a:r>
              <a:rPr lang="ru-RU" b="1" u="sng" dirty="0">
                <a:solidFill>
                  <a:srgbClr val="002060"/>
                </a:solidFill>
              </a:rPr>
              <a:t>Климат</a:t>
            </a:r>
          </a:p>
        </p:txBody>
      </p:sp>
      <p:sp>
        <p:nvSpPr>
          <p:cNvPr id="3" name="Текст 2"/>
          <p:cNvSpPr>
            <a:spLocks noGrp="1"/>
          </p:cNvSpPr>
          <p:nvPr>
            <p:ph type="body" idx="2"/>
          </p:nvPr>
        </p:nvSpPr>
        <p:spPr>
          <a:xfrm>
            <a:off x="251520" y="908720"/>
            <a:ext cx="3008313" cy="4602163"/>
          </a:xfrm>
        </p:spPr>
        <p:txBody>
          <a:bodyPr>
            <a:noAutofit/>
          </a:bodyPr>
          <a:lstStyle/>
          <a:p>
            <a:r>
              <a:rPr lang="ru-RU" sz="1050" b="1" dirty="0"/>
              <a:t>Нью-Йорк находится на сравнительно низких широтах: так, Нью-Йорк лежит примерно на одной широте со Стамбулом, Мадридом, Ташкентом, Баку и Пекином. По классификации климата </a:t>
            </a:r>
            <a:r>
              <a:rPr lang="ru-RU" sz="1050" b="1" dirty="0" err="1"/>
              <a:t>Кёппена</a:t>
            </a:r>
            <a:r>
              <a:rPr lang="ru-RU" sz="1050" b="1" dirty="0"/>
              <a:t>, климат Нью-Йорка характеризуется как субтропический океанический</a:t>
            </a:r>
            <a:r>
              <a:rPr lang="ru-RU" sz="1050" b="1" dirty="0" smtClean="0"/>
              <a:t>. </a:t>
            </a:r>
            <a:r>
              <a:rPr lang="ru-RU" sz="1050" b="1" dirty="0"/>
              <a:t>Осадки распределены сравнительно равномерно в течение года. Среднегодовое количество часов солнечного сияния — 2680 часов. Несмотря на то, что город находится на побережье океана, разница в температуре между летом и зимой достаточно большая, так как преобладающее движение воздушных масс — со стороны материка. Влияние океана второстепенно, но всё же несколько смягчает колебания температур. Ещё одним фактором является плотная городская застройка, которая способствует созданию микроклимата с повышенной средней температурой.</a:t>
            </a:r>
          </a:p>
          <a:p>
            <a:endParaRPr lang="ru-RU" sz="1050" b="1" dirty="0"/>
          </a:p>
          <a:p>
            <a:r>
              <a:rPr lang="ru-RU" sz="1050" b="1" dirty="0"/>
              <a:t>Зимой в Нью-Йорке температура в среднем между −2 °C и +5 °C с нередкими отклонениями от нормы. Почти каждой зимой выпадает снег, в среднем 60 см за год. Весна мягкая, с температурой от 7 °C до 16 °C. Летом в Нью-Йорке сравнительно жарко, средняя температура от 19 °C до 28 °C, имеются периоды высокой влажности воздуха. Часто температура превышает 32 °C, а изредка достигает 38 °C жары и выше. Осень в Нью-Йорке мягкая, с температурой от 10 °C до 18 °C. Возникновение сильных метелей не исключено вплоть до апреля.</a:t>
            </a: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621204394"/>
              </p:ext>
            </p:extLst>
          </p:nvPr>
        </p:nvGraphicFramePr>
        <p:xfrm>
          <a:off x="3347867" y="-2"/>
          <a:ext cx="5796130" cy="6741371"/>
        </p:xfrm>
        <a:graphic>
          <a:graphicData uri="http://schemas.openxmlformats.org/drawingml/2006/table">
            <a:tbl>
              <a:tblPr>
                <a:tableStyleId>{775DCB02-9BB8-47FD-8907-85C794F793BA}</a:tableStyleId>
              </a:tblPr>
              <a:tblGrid>
                <a:gridCol w="1449034"/>
                <a:gridCol w="334392"/>
                <a:gridCol w="334392"/>
                <a:gridCol w="334392"/>
                <a:gridCol w="334392"/>
                <a:gridCol w="334392"/>
                <a:gridCol w="334392"/>
                <a:gridCol w="334392"/>
                <a:gridCol w="334392"/>
                <a:gridCol w="334392"/>
                <a:gridCol w="334392"/>
                <a:gridCol w="334392"/>
                <a:gridCol w="334392"/>
                <a:gridCol w="334392"/>
              </a:tblGrid>
              <a:tr h="242933">
                <a:tc gridSpan="14">
                  <a:txBody>
                    <a:bodyPr/>
                    <a:lstStyle/>
                    <a:p>
                      <a:pPr algn="ctr"/>
                      <a:r>
                        <a:rPr lang="ru-RU" sz="1000" b="1" u="sng" dirty="0">
                          <a:solidFill>
                            <a:srgbClr val="FF0000"/>
                          </a:solidFill>
                          <a:effectLst/>
                        </a:rPr>
                        <a:t>Климат Нью-Йорка</a:t>
                      </a:r>
                    </a:p>
                  </a:txBody>
                  <a:tcPr marL="52731" marR="52731" marT="26365" marB="2636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71729">
                <a:tc>
                  <a:txBody>
                    <a:bodyPr/>
                    <a:lstStyle/>
                    <a:p>
                      <a:pPr algn="ctr"/>
                      <a:r>
                        <a:rPr lang="ru-RU" sz="1000">
                          <a:effectLst/>
                        </a:rPr>
                        <a:t>Показатель</a:t>
                      </a:r>
                    </a:p>
                  </a:txBody>
                  <a:tcPr marL="52731" marR="52731" marT="26365" marB="26365" anchor="ctr"/>
                </a:tc>
                <a:tc>
                  <a:txBody>
                    <a:bodyPr/>
                    <a:lstStyle/>
                    <a:p>
                      <a:pPr algn="ctr"/>
                      <a:r>
                        <a:rPr lang="ru-RU" sz="1000">
                          <a:effectLst/>
                        </a:rPr>
                        <a:t>Янв.</a:t>
                      </a:r>
                    </a:p>
                  </a:txBody>
                  <a:tcPr marL="52731" marR="52731" marT="26365" marB="26365" anchor="ctr"/>
                </a:tc>
                <a:tc>
                  <a:txBody>
                    <a:bodyPr/>
                    <a:lstStyle/>
                    <a:p>
                      <a:pPr algn="ctr"/>
                      <a:r>
                        <a:rPr lang="ru-RU" sz="1000">
                          <a:effectLst/>
                        </a:rPr>
                        <a:t>Фев.</a:t>
                      </a:r>
                    </a:p>
                  </a:txBody>
                  <a:tcPr marL="52731" marR="52731" marT="26365" marB="26365" anchor="ctr"/>
                </a:tc>
                <a:tc>
                  <a:txBody>
                    <a:bodyPr/>
                    <a:lstStyle/>
                    <a:p>
                      <a:pPr algn="ctr"/>
                      <a:r>
                        <a:rPr lang="ru-RU" sz="1000">
                          <a:effectLst/>
                        </a:rPr>
                        <a:t>Март</a:t>
                      </a:r>
                    </a:p>
                  </a:txBody>
                  <a:tcPr marL="52731" marR="52731" marT="26365" marB="26365" anchor="ctr"/>
                </a:tc>
                <a:tc>
                  <a:txBody>
                    <a:bodyPr/>
                    <a:lstStyle/>
                    <a:p>
                      <a:pPr algn="ctr"/>
                      <a:r>
                        <a:rPr lang="ru-RU" sz="1000">
                          <a:effectLst/>
                        </a:rPr>
                        <a:t>Апр.</a:t>
                      </a:r>
                    </a:p>
                  </a:txBody>
                  <a:tcPr marL="52731" marR="52731" marT="26365" marB="26365" anchor="ctr"/>
                </a:tc>
                <a:tc>
                  <a:txBody>
                    <a:bodyPr/>
                    <a:lstStyle/>
                    <a:p>
                      <a:pPr algn="ctr"/>
                      <a:r>
                        <a:rPr lang="ru-RU" sz="1000">
                          <a:effectLst/>
                        </a:rPr>
                        <a:t>Май</a:t>
                      </a:r>
                    </a:p>
                  </a:txBody>
                  <a:tcPr marL="52731" marR="52731" marT="26365" marB="26365" anchor="ctr"/>
                </a:tc>
                <a:tc>
                  <a:txBody>
                    <a:bodyPr/>
                    <a:lstStyle/>
                    <a:p>
                      <a:pPr algn="ctr"/>
                      <a:r>
                        <a:rPr lang="ru-RU" sz="1000">
                          <a:effectLst/>
                        </a:rPr>
                        <a:t>Июнь</a:t>
                      </a:r>
                    </a:p>
                  </a:txBody>
                  <a:tcPr marL="52731" marR="52731" marT="26365" marB="26365" anchor="ctr"/>
                </a:tc>
                <a:tc>
                  <a:txBody>
                    <a:bodyPr/>
                    <a:lstStyle/>
                    <a:p>
                      <a:pPr algn="ctr"/>
                      <a:r>
                        <a:rPr lang="ru-RU" sz="1000">
                          <a:effectLst/>
                        </a:rPr>
                        <a:t>Июль</a:t>
                      </a:r>
                    </a:p>
                  </a:txBody>
                  <a:tcPr marL="52731" marR="52731" marT="26365" marB="26365" anchor="ctr"/>
                </a:tc>
                <a:tc>
                  <a:txBody>
                    <a:bodyPr/>
                    <a:lstStyle/>
                    <a:p>
                      <a:pPr algn="ctr"/>
                      <a:r>
                        <a:rPr lang="ru-RU" sz="1000">
                          <a:effectLst/>
                        </a:rPr>
                        <a:t>Авг.</a:t>
                      </a:r>
                    </a:p>
                  </a:txBody>
                  <a:tcPr marL="52731" marR="52731" marT="26365" marB="26365" anchor="ctr"/>
                </a:tc>
                <a:tc>
                  <a:txBody>
                    <a:bodyPr/>
                    <a:lstStyle/>
                    <a:p>
                      <a:pPr algn="ctr"/>
                      <a:r>
                        <a:rPr lang="ru-RU" sz="1000">
                          <a:effectLst/>
                        </a:rPr>
                        <a:t>Сен.</a:t>
                      </a:r>
                    </a:p>
                  </a:txBody>
                  <a:tcPr marL="52731" marR="52731" marT="26365" marB="26365" anchor="ctr"/>
                </a:tc>
                <a:tc>
                  <a:txBody>
                    <a:bodyPr/>
                    <a:lstStyle/>
                    <a:p>
                      <a:pPr algn="ctr"/>
                      <a:r>
                        <a:rPr lang="ru-RU" sz="1000">
                          <a:effectLst/>
                        </a:rPr>
                        <a:t>Окт.</a:t>
                      </a:r>
                    </a:p>
                  </a:txBody>
                  <a:tcPr marL="52731" marR="52731" marT="26365" marB="26365" anchor="ctr"/>
                </a:tc>
                <a:tc>
                  <a:txBody>
                    <a:bodyPr/>
                    <a:lstStyle/>
                    <a:p>
                      <a:pPr algn="ctr"/>
                      <a:r>
                        <a:rPr lang="ru-RU" sz="1000">
                          <a:effectLst/>
                        </a:rPr>
                        <a:t>Нояб.</a:t>
                      </a:r>
                    </a:p>
                  </a:txBody>
                  <a:tcPr marL="52731" marR="52731" marT="26365" marB="26365" anchor="ctr"/>
                </a:tc>
                <a:tc>
                  <a:txBody>
                    <a:bodyPr/>
                    <a:lstStyle/>
                    <a:p>
                      <a:pPr algn="ctr"/>
                      <a:r>
                        <a:rPr lang="ru-RU" sz="1000">
                          <a:effectLst/>
                        </a:rPr>
                        <a:t>Дек.</a:t>
                      </a:r>
                    </a:p>
                  </a:txBody>
                  <a:tcPr marL="52731" marR="52731" marT="26365" marB="26365" anchor="ctr"/>
                </a:tc>
                <a:tc>
                  <a:txBody>
                    <a:bodyPr/>
                    <a:lstStyle/>
                    <a:p>
                      <a:pPr algn="ctr"/>
                      <a:r>
                        <a:rPr lang="ru-RU" sz="1000">
                          <a:effectLst/>
                        </a:rPr>
                        <a:t>Год</a:t>
                      </a:r>
                    </a:p>
                  </a:txBody>
                  <a:tcPr marL="52731" marR="52731" marT="26365" marB="26365" anchor="ctr"/>
                </a:tc>
              </a:tr>
              <a:tr h="789530">
                <a:tc>
                  <a:txBody>
                    <a:bodyPr/>
                    <a:lstStyle/>
                    <a:p>
                      <a:pPr algn="l"/>
                      <a:r>
                        <a:rPr lang="ru-RU" sz="1000">
                          <a:effectLst/>
                        </a:rPr>
                        <a:t>Абсолютный максимум, </a:t>
                      </a:r>
                      <a:r>
                        <a:rPr lang="ru-RU" sz="1000">
                          <a:effectLst/>
                          <a:hlinkClick r:id="rId2" tooltip="Градус Цельсия"/>
                        </a:rPr>
                        <a:t>°</a:t>
                      </a:r>
                      <a:r>
                        <a:rPr lang="en-US" sz="1000">
                          <a:effectLst/>
                          <a:hlinkClick r:id="rId2" tooltip="Градус Цельсия"/>
                        </a:rPr>
                        <a:t>C</a:t>
                      </a:r>
                      <a:endParaRPr lang="en-US" sz="1000">
                        <a:effectLst/>
                      </a:endParaRPr>
                    </a:p>
                  </a:txBody>
                  <a:tcPr marL="52731" marR="52731" marT="26365" marB="26365" anchor="ctr"/>
                </a:tc>
                <a:tc>
                  <a:txBody>
                    <a:bodyPr/>
                    <a:lstStyle/>
                    <a:p>
                      <a:pPr algn="ctr"/>
                      <a:r>
                        <a:rPr lang="ru-RU" sz="1000">
                          <a:effectLst/>
                        </a:rPr>
                        <a:t>22,2</a:t>
                      </a:r>
                      <a:endParaRPr lang="ru-RU" sz="1000">
                        <a:solidFill>
                          <a:srgbClr val="000000"/>
                        </a:solidFill>
                        <a:effectLst/>
                      </a:endParaRPr>
                    </a:p>
                  </a:txBody>
                  <a:tcPr marL="52731" marR="52731" marT="26365" marB="26365" anchor="ctr"/>
                </a:tc>
                <a:tc>
                  <a:txBody>
                    <a:bodyPr/>
                    <a:lstStyle/>
                    <a:p>
                      <a:pPr algn="ctr"/>
                      <a:r>
                        <a:rPr lang="ru-RU" sz="1000">
                          <a:effectLst/>
                        </a:rPr>
                        <a:t>23,9</a:t>
                      </a:r>
                      <a:endParaRPr lang="ru-RU" sz="1000">
                        <a:solidFill>
                          <a:srgbClr val="000000"/>
                        </a:solidFill>
                        <a:effectLst/>
                      </a:endParaRPr>
                    </a:p>
                  </a:txBody>
                  <a:tcPr marL="52731" marR="52731" marT="26365" marB="26365" anchor="ctr"/>
                </a:tc>
                <a:tc>
                  <a:txBody>
                    <a:bodyPr/>
                    <a:lstStyle/>
                    <a:p>
                      <a:pPr algn="ctr"/>
                      <a:r>
                        <a:rPr lang="ru-RU" sz="1000">
                          <a:effectLst/>
                        </a:rPr>
                        <a:t>30,0</a:t>
                      </a:r>
                      <a:endParaRPr lang="ru-RU" sz="1000">
                        <a:solidFill>
                          <a:srgbClr val="000000"/>
                        </a:solidFill>
                        <a:effectLst/>
                      </a:endParaRPr>
                    </a:p>
                  </a:txBody>
                  <a:tcPr marL="52731" marR="52731" marT="26365" marB="26365" anchor="ctr"/>
                </a:tc>
                <a:tc>
                  <a:txBody>
                    <a:bodyPr/>
                    <a:lstStyle/>
                    <a:p>
                      <a:pPr algn="ctr"/>
                      <a:r>
                        <a:rPr lang="ru-RU" sz="1000">
                          <a:effectLst/>
                        </a:rPr>
                        <a:t>35,6</a:t>
                      </a:r>
                      <a:endParaRPr lang="ru-RU" sz="1000">
                        <a:solidFill>
                          <a:srgbClr val="000000"/>
                        </a:solidFill>
                        <a:effectLst/>
                      </a:endParaRPr>
                    </a:p>
                  </a:txBody>
                  <a:tcPr marL="52731" marR="52731" marT="26365" marB="26365" anchor="ctr"/>
                </a:tc>
                <a:tc>
                  <a:txBody>
                    <a:bodyPr/>
                    <a:lstStyle/>
                    <a:p>
                      <a:pPr algn="ctr"/>
                      <a:r>
                        <a:rPr lang="ru-RU" sz="1000">
                          <a:effectLst/>
                        </a:rPr>
                        <a:t>37,2</a:t>
                      </a:r>
                      <a:endParaRPr lang="ru-RU" sz="1000">
                        <a:solidFill>
                          <a:srgbClr val="000000"/>
                        </a:solidFill>
                        <a:effectLst/>
                      </a:endParaRPr>
                    </a:p>
                  </a:txBody>
                  <a:tcPr marL="52731" marR="52731" marT="26365" marB="26365" anchor="ctr"/>
                </a:tc>
                <a:tc>
                  <a:txBody>
                    <a:bodyPr/>
                    <a:lstStyle/>
                    <a:p>
                      <a:pPr algn="ctr"/>
                      <a:r>
                        <a:rPr lang="ru-RU" sz="1000">
                          <a:effectLst/>
                        </a:rPr>
                        <a:t>38,3</a:t>
                      </a:r>
                      <a:endParaRPr lang="ru-RU" sz="1000">
                        <a:solidFill>
                          <a:srgbClr val="000000"/>
                        </a:solidFill>
                        <a:effectLst/>
                      </a:endParaRPr>
                    </a:p>
                  </a:txBody>
                  <a:tcPr marL="52731" marR="52731" marT="26365" marB="26365" anchor="ctr"/>
                </a:tc>
                <a:tc>
                  <a:txBody>
                    <a:bodyPr/>
                    <a:lstStyle/>
                    <a:p>
                      <a:pPr algn="ctr"/>
                      <a:r>
                        <a:rPr lang="ru-RU" sz="1000">
                          <a:effectLst/>
                        </a:rPr>
                        <a:t>41,1</a:t>
                      </a:r>
                      <a:endParaRPr lang="ru-RU" sz="1000">
                        <a:solidFill>
                          <a:srgbClr val="000000"/>
                        </a:solidFill>
                        <a:effectLst/>
                      </a:endParaRPr>
                    </a:p>
                  </a:txBody>
                  <a:tcPr marL="52731" marR="52731" marT="26365" marB="26365" anchor="ctr"/>
                </a:tc>
                <a:tc>
                  <a:txBody>
                    <a:bodyPr/>
                    <a:lstStyle/>
                    <a:p>
                      <a:pPr algn="ctr"/>
                      <a:r>
                        <a:rPr lang="ru-RU" sz="1000">
                          <a:effectLst/>
                        </a:rPr>
                        <a:t>40,0</a:t>
                      </a:r>
                      <a:endParaRPr lang="ru-RU" sz="1000">
                        <a:solidFill>
                          <a:srgbClr val="000000"/>
                        </a:solidFill>
                        <a:effectLst/>
                      </a:endParaRPr>
                    </a:p>
                  </a:txBody>
                  <a:tcPr marL="52731" marR="52731" marT="26365" marB="26365" anchor="ctr"/>
                </a:tc>
                <a:tc>
                  <a:txBody>
                    <a:bodyPr/>
                    <a:lstStyle/>
                    <a:p>
                      <a:pPr algn="ctr"/>
                      <a:r>
                        <a:rPr lang="ru-RU" sz="1000">
                          <a:effectLst/>
                        </a:rPr>
                        <a:t>38,9</a:t>
                      </a:r>
                      <a:endParaRPr lang="ru-RU" sz="1000">
                        <a:solidFill>
                          <a:srgbClr val="000000"/>
                        </a:solidFill>
                        <a:effectLst/>
                      </a:endParaRPr>
                    </a:p>
                  </a:txBody>
                  <a:tcPr marL="52731" marR="52731" marT="26365" marB="26365" anchor="ctr"/>
                </a:tc>
                <a:tc>
                  <a:txBody>
                    <a:bodyPr/>
                    <a:lstStyle/>
                    <a:p>
                      <a:pPr algn="ctr"/>
                      <a:r>
                        <a:rPr lang="ru-RU" sz="1000">
                          <a:effectLst/>
                        </a:rPr>
                        <a:t>34,4</a:t>
                      </a:r>
                      <a:endParaRPr lang="ru-RU" sz="1000">
                        <a:solidFill>
                          <a:srgbClr val="000000"/>
                        </a:solidFill>
                        <a:effectLst/>
                      </a:endParaRPr>
                    </a:p>
                  </a:txBody>
                  <a:tcPr marL="52731" marR="52731" marT="26365" marB="26365" anchor="ctr"/>
                </a:tc>
                <a:tc>
                  <a:txBody>
                    <a:bodyPr/>
                    <a:lstStyle/>
                    <a:p>
                      <a:pPr algn="ctr"/>
                      <a:r>
                        <a:rPr lang="ru-RU" sz="1000">
                          <a:effectLst/>
                        </a:rPr>
                        <a:t>28,9</a:t>
                      </a:r>
                      <a:endParaRPr lang="ru-RU" sz="1000">
                        <a:solidFill>
                          <a:srgbClr val="000000"/>
                        </a:solidFill>
                        <a:effectLst/>
                      </a:endParaRPr>
                    </a:p>
                  </a:txBody>
                  <a:tcPr marL="52731" marR="52731" marT="26365" marB="26365" anchor="ctr"/>
                </a:tc>
                <a:tc>
                  <a:txBody>
                    <a:bodyPr/>
                    <a:lstStyle/>
                    <a:p>
                      <a:pPr algn="ctr"/>
                      <a:r>
                        <a:rPr lang="ru-RU" sz="1000">
                          <a:effectLst/>
                        </a:rPr>
                        <a:t>23,9</a:t>
                      </a:r>
                      <a:endParaRPr lang="ru-RU" sz="1000">
                        <a:solidFill>
                          <a:srgbClr val="000000"/>
                        </a:solidFill>
                        <a:effectLst/>
                      </a:endParaRPr>
                    </a:p>
                  </a:txBody>
                  <a:tcPr marL="52731" marR="52731" marT="26365" marB="26365" anchor="ctr"/>
                </a:tc>
                <a:tc>
                  <a:txBody>
                    <a:bodyPr/>
                    <a:lstStyle/>
                    <a:p>
                      <a:pPr algn="ctr"/>
                      <a:r>
                        <a:rPr lang="ru-RU" sz="1000">
                          <a:effectLst/>
                        </a:rPr>
                        <a:t>41,1</a:t>
                      </a:r>
                      <a:endParaRPr lang="ru-RU" sz="1000">
                        <a:solidFill>
                          <a:srgbClr val="000000"/>
                        </a:solidFill>
                        <a:effectLst/>
                      </a:endParaRPr>
                    </a:p>
                  </a:txBody>
                  <a:tcPr marL="52731" marR="52731" marT="26365" marB="26365" anchor="ctr"/>
                </a:tc>
              </a:tr>
              <a:tr h="789530">
                <a:tc>
                  <a:txBody>
                    <a:bodyPr/>
                    <a:lstStyle/>
                    <a:p>
                      <a:pPr algn="l"/>
                      <a:r>
                        <a:rPr lang="ru-RU" sz="1000">
                          <a:effectLst/>
                        </a:rPr>
                        <a:t>Средний максимум, °</a:t>
                      </a:r>
                      <a:r>
                        <a:rPr lang="en-US" sz="1000">
                          <a:effectLst/>
                        </a:rPr>
                        <a:t>C</a:t>
                      </a:r>
                    </a:p>
                  </a:txBody>
                  <a:tcPr marL="52731" marR="52731" marT="26365" marB="26365" anchor="ctr"/>
                </a:tc>
                <a:tc>
                  <a:txBody>
                    <a:bodyPr/>
                    <a:lstStyle/>
                    <a:p>
                      <a:pPr algn="ctr"/>
                      <a:r>
                        <a:rPr lang="ru-RU" sz="1000">
                          <a:effectLst/>
                        </a:rPr>
                        <a:t>3,5</a:t>
                      </a:r>
                      <a:endParaRPr lang="ru-RU" sz="1000">
                        <a:solidFill>
                          <a:srgbClr val="000000"/>
                        </a:solidFill>
                        <a:effectLst/>
                      </a:endParaRPr>
                    </a:p>
                  </a:txBody>
                  <a:tcPr marL="52731" marR="52731" marT="26365" marB="26365" anchor="ctr"/>
                </a:tc>
                <a:tc>
                  <a:txBody>
                    <a:bodyPr/>
                    <a:lstStyle/>
                    <a:p>
                      <a:pPr algn="ctr"/>
                      <a:r>
                        <a:rPr lang="ru-RU" sz="1000">
                          <a:effectLst/>
                        </a:rPr>
                        <a:t>5,3</a:t>
                      </a:r>
                      <a:endParaRPr lang="ru-RU" sz="1000">
                        <a:solidFill>
                          <a:srgbClr val="000000"/>
                        </a:solidFill>
                        <a:effectLst/>
                      </a:endParaRPr>
                    </a:p>
                  </a:txBody>
                  <a:tcPr marL="52731" marR="52731" marT="26365" marB="26365" anchor="ctr"/>
                </a:tc>
                <a:tc>
                  <a:txBody>
                    <a:bodyPr/>
                    <a:lstStyle/>
                    <a:p>
                      <a:pPr algn="ctr"/>
                      <a:r>
                        <a:rPr lang="ru-RU" sz="1000">
                          <a:effectLst/>
                        </a:rPr>
                        <a:t>9,8</a:t>
                      </a:r>
                      <a:endParaRPr lang="ru-RU" sz="1000">
                        <a:solidFill>
                          <a:srgbClr val="000000"/>
                        </a:solidFill>
                        <a:effectLst/>
                      </a:endParaRPr>
                    </a:p>
                  </a:txBody>
                  <a:tcPr marL="52731" marR="52731" marT="26365" marB="26365" anchor="ctr"/>
                </a:tc>
                <a:tc>
                  <a:txBody>
                    <a:bodyPr/>
                    <a:lstStyle/>
                    <a:p>
                      <a:pPr algn="ctr"/>
                      <a:r>
                        <a:rPr lang="ru-RU" sz="1000">
                          <a:effectLst/>
                        </a:rPr>
                        <a:t>16,2</a:t>
                      </a:r>
                      <a:endParaRPr lang="ru-RU" sz="1000">
                        <a:solidFill>
                          <a:srgbClr val="000000"/>
                        </a:solidFill>
                        <a:effectLst/>
                      </a:endParaRPr>
                    </a:p>
                  </a:txBody>
                  <a:tcPr marL="52731" marR="52731" marT="26365" marB="26365" anchor="ctr"/>
                </a:tc>
                <a:tc>
                  <a:txBody>
                    <a:bodyPr/>
                    <a:lstStyle/>
                    <a:p>
                      <a:pPr algn="ctr"/>
                      <a:r>
                        <a:rPr lang="ru-RU" sz="1000">
                          <a:effectLst/>
                        </a:rPr>
                        <a:t>21,6</a:t>
                      </a:r>
                      <a:endParaRPr lang="ru-RU" sz="1000">
                        <a:solidFill>
                          <a:srgbClr val="000000"/>
                        </a:solidFill>
                        <a:effectLst/>
                      </a:endParaRPr>
                    </a:p>
                  </a:txBody>
                  <a:tcPr marL="52731" marR="52731" marT="26365" marB="26365" anchor="ctr"/>
                </a:tc>
                <a:tc>
                  <a:txBody>
                    <a:bodyPr/>
                    <a:lstStyle/>
                    <a:p>
                      <a:pPr algn="ctr"/>
                      <a:r>
                        <a:rPr lang="ru-RU" sz="1000">
                          <a:effectLst/>
                        </a:rPr>
                        <a:t>26,3</a:t>
                      </a:r>
                      <a:endParaRPr lang="ru-RU" sz="1000">
                        <a:solidFill>
                          <a:srgbClr val="000000"/>
                        </a:solidFill>
                        <a:effectLst/>
                      </a:endParaRPr>
                    </a:p>
                  </a:txBody>
                  <a:tcPr marL="52731" marR="52731" marT="26365" marB="26365" anchor="ctr"/>
                </a:tc>
                <a:tc>
                  <a:txBody>
                    <a:bodyPr/>
                    <a:lstStyle/>
                    <a:p>
                      <a:pPr algn="ctr"/>
                      <a:r>
                        <a:rPr lang="ru-RU" sz="1000">
                          <a:effectLst/>
                        </a:rPr>
                        <a:t>28,9</a:t>
                      </a:r>
                      <a:endParaRPr lang="ru-RU" sz="1000">
                        <a:solidFill>
                          <a:srgbClr val="000000"/>
                        </a:solidFill>
                        <a:effectLst/>
                      </a:endParaRPr>
                    </a:p>
                  </a:txBody>
                  <a:tcPr marL="52731" marR="52731" marT="26365" marB="26365" anchor="ctr"/>
                </a:tc>
                <a:tc>
                  <a:txBody>
                    <a:bodyPr/>
                    <a:lstStyle/>
                    <a:p>
                      <a:pPr algn="ctr"/>
                      <a:r>
                        <a:rPr lang="ru-RU" sz="1000">
                          <a:effectLst/>
                        </a:rPr>
                        <a:t>28,1</a:t>
                      </a:r>
                      <a:endParaRPr lang="ru-RU" sz="1000">
                        <a:solidFill>
                          <a:srgbClr val="000000"/>
                        </a:solidFill>
                        <a:effectLst/>
                      </a:endParaRPr>
                    </a:p>
                  </a:txBody>
                  <a:tcPr marL="52731" marR="52731" marT="26365" marB="26365" anchor="ctr"/>
                </a:tc>
                <a:tc>
                  <a:txBody>
                    <a:bodyPr/>
                    <a:lstStyle/>
                    <a:p>
                      <a:pPr algn="ctr"/>
                      <a:r>
                        <a:rPr lang="ru-RU" sz="1000">
                          <a:effectLst/>
                        </a:rPr>
                        <a:t>24,0</a:t>
                      </a:r>
                      <a:endParaRPr lang="ru-RU" sz="1000">
                        <a:solidFill>
                          <a:srgbClr val="000000"/>
                        </a:solidFill>
                        <a:effectLst/>
                      </a:endParaRPr>
                    </a:p>
                  </a:txBody>
                  <a:tcPr marL="52731" marR="52731" marT="26365" marB="26365" anchor="ctr"/>
                </a:tc>
                <a:tc>
                  <a:txBody>
                    <a:bodyPr/>
                    <a:lstStyle/>
                    <a:p>
                      <a:pPr algn="ctr"/>
                      <a:r>
                        <a:rPr lang="ru-RU" sz="1000">
                          <a:effectLst/>
                        </a:rPr>
                        <a:t>17,7</a:t>
                      </a:r>
                      <a:endParaRPr lang="ru-RU" sz="1000">
                        <a:solidFill>
                          <a:srgbClr val="000000"/>
                        </a:solidFill>
                        <a:effectLst/>
                      </a:endParaRPr>
                    </a:p>
                  </a:txBody>
                  <a:tcPr marL="52731" marR="52731" marT="26365" marB="26365" anchor="ctr"/>
                </a:tc>
                <a:tc>
                  <a:txBody>
                    <a:bodyPr/>
                    <a:lstStyle/>
                    <a:p>
                      <a:pPr algn="ctr"/>
                      <a:r>
                        <a:rPr lang="ru-RU" sz="1000">
                          <a:effectLst/>
                        </a:rPr>
                        <a:t>12,1</a:t>
                      </a:r>
                      <a:endParaRPr lang="ru-RU" sz="1000">
                        <a:solidFill>
                          <a:srgbClr val="000000"/>
                        </a:solidFill>
                        <a:effectLst/>
                      </a:endParaRPr>
                    </a:p>
                  </a:txBody>
                  <a:tcPr marL="52731" marR="52731" marT="26365" marB="26365" anchor="ctr"/>
                </a:tc>
                <a:tc>
                  <a:txBody>
                    <a:bodyPr/>
                    <a:lstStyle/>
                    <a:p>
                      <a:pPr algn="ctr"/>
                      <a:r>
                        <a:rPr lang="ru-RU" sz="1000">
                          <a:effectLst/>
                        </a:rPr>
                        <a:t>6,1</a:t>
                      </a:r>
                      <a:endParaRPr lang="ru-RU" sz="1000">
                        <a:solidFill>
                          <a:srgbClr val="000000"/>
                        </a:solidFill>
                        <a:effectLst/>
                      </a:endParaRPr>
                    </a:p>
                  </a:txBody>
                  <a:tcPr marL="52731" marR="52731" marT="26365" marB="26365" anchor="ctr"/>
                </a:tc>
                <a:tc>
                  <a:txBody>
                    <a:bodyPr/>
                    <a:lstStyle/>
                    <a:p>
                      <a:pPr algn="ctr"/>
                      <a:r>
                        <a:rPr lang="ru-RU" sz="1000">
                          <a:effectLst/>
                        </a:rPr>
                        <a:t>16,6</a:t>
                      </a:r>
                      <a:endParaRPr lang="ru-RU" sz="1000">
                        <a:solidFill>
                          <a:srgbClr val="000000"/>
                        </a:solidFill>
                        <a:effectLst/>
                      </a:endParaRPr>
                    </a:p>
                  </a:txBody>
                  <a:tcPr marL="52731" marR="52731" marT="26365" marB="26365" anchor="ctr"/>
                </a:tc>
              </a:tr>
              <a:tr h="789530">
                <a:tc>
                  <a:txBody>
                    <a:bodyPr/>
                    <a:lstStyle/>
                    <a:p>
                      <a:pPr algn="l"/>
                      <a:r>
                        <a:rPr lang="ru-RU" sz="1000">
                          <a:effectLst/>
                        </a:rPr>
                        <a:t>Средняя температура, °</a:t>
                      </a:r>
                      <a:r>
                        <a:rPr lang="en-US" sz="1000">
                          <a:effectLst/>
                        </a:rPr>
                        <a:t>C</a:t>
                      </a:r>
                    </a:p>
                  </a:txBody>
                  <a:tcPr marL="52731" marR="52731" marT="26365" marB="26365" anchor="ctr"/>
                </a:tc>
                <a:tc>
                  <a:txBody>
                    <a:bodyPr/>
                    <a:lstStyle/>
                    <a:p>
                      <a:pPr algn="ctr"/>
                      <a:r>
                        <a:rPr lang="ru-RU" sz="1000">
                          <a:effectLst/>
                        </a:rPr>
                        <a:t>0,3</a:t>
                      </a:r>
                      <a:endParaRPr lang="ru-RU" sz="1000">
                        <a:solidFill>
                          <a:srgbClr val="000000"/>
                        </a:solidFill>
                        <a:effectLst/>
                      </a:endParaRPr>
                    </a:p>
                  </a:txBody>
                  <a:tcPr marL="52731" marR="52731" marT="26365" marB="26365" anchor="ctr"/>
                </a:tc>
                <a:tc>
                  <a:txBody>
                    <a:bodyPr/>
                    <a:lstStyle/>
                    <a:p>
                      <a:pPr algn="ctr"/>
                      <a:r>
                        <a:rPr lang="ru-RU" sz="1000">
                          <a:effectLst/>
                        </a:rPr>
                        <a:t>1,8</a:t>
                      </a:r>
                      <a:endParaRPr lang="ru-RU" sz="1000">
                        <a:solidFill>
                          <a:srgbClr val="000000"/>
                        </a:solidFill>
                        <a:effectLst/>
                      </a:endParaRPr>
                    </a:p>
                  </a:txBody>
                  <a:tcPr marL="52731" marR="52731" marT="26365" marB="26365" anchor="ctr"/>
                </a:tc>
                <a:tc>
                  <a:txBody>
                    <a:bodyPr/>
                    <a:lstStyle/>
                    <a:p>
                      <a:pPr algn="ctr"/>
                      <a:r>
                        <a:rPr lang="ru-RU" sz="1000">
                          <a:effectLst/>
                        </a:rPr>
                        <a:t>5,8</a:t>
                      </a:r>
                      <a:endParaRPr lang="ru-RU" sz="1000">
                        <a:solidFill>
                          <a:srgbClr val="000000"/>
                        </a:solidFill>
                        <a:effectLst/>
                      </a:endParaRPr>
                    </a:p>
                  </a:txBody>
                  <a:tcPr marL="52731" marR="52731" marT="26365" marB="26365" anchor="ctr"/>
                </a:tc>
                <a:tc>
                  <a:txBody>
                    <a:bodyPr/>
                    <a:lstStyle/>
                    <a:p>
                      <a:pPr algn="ctr"/>
                      <a:r>
                        <a:rPr lang="ru-RU" sz="1000">
                          <a:effectLst/>
                        </a:rPr>
                        <a:t>11,7</a:t>
                      </a:r>
                      <a:endParaRPr lang="ru-RU" sz="1000">
                        <a:solidFill>
                          <a:srgbClr val="000000"/>
                        </a:solidFill>
                        <a:effectLst/>
                      </a:endParaRPr>
                    </a:p>
                  </a:txBody>
                  <a:tcPr marL="52731" marR="52731" marT="26365" marB="26365" anchor="ctr"/>
                </a:tc>
                <a:tc>
                  <a:txBody>
                    <a:bodyPr/>
                    <a:lstStyle/>
                    <a:p>
                      <a:pPr algn="ctr"/>
                      <a:r>
                        <a:rPr lang="ru-RU" sz="1000">
                          <a:effectLst/>
                        </a:rPr>
                        <a:t>16,9</a:t>
                      </a:r>
                      <a:endParaRPr lang="ru-RU" sz="1000">
                        <a:solidFill>
                          <a:srgbClr val="000000"/>
                        </a:solidFill>
                        <a:effectLst/>
                      </a:endParaRPr>
                    </a:p>
                  </a:txBody>
                  <a:tcPr marL="52731" marR="52731" marT="26365" marB="26365" anchor="ctr"/>
                </a:tc>
                <a:tc>
                  <a:txBody>
                    <a:bodyPr/>
                    <a:lstStyle/>
                    <a:p>
                      <a:pPr algn="ctr"/>
                      <a:r>
                        <a:rPr lang="ru-RU" sz="1000">
                          <a:effectLst/>
                        </a:rPr>
                        <a:t>21,9</a:t>
                      </a:r>
                      <a:endParaRPr lang="ru-RU" sz="1000">
                        <a:solidFill>
                          <a:srgbClr val="000000"/>
                        </a:solidFill>
                        <a:effectLst/>
                      </a:endParaRPr>
                    </a:p>
                  </a:txBody>
                  <a:tcPr marL="52731" marR="52731" marT="26365" marB="26365" anchor="ctr"/>
                </a:tc>
                <a:tc>
                  <a:txBody>
                    <a:bodyPr/>
                    <a:lstStyle/>
                    <a:p>
                      <a:pPr algn="ctr"/>
                      <a:r>
                        <a:rPr lang="ru-RU" sz="1000">
                          <a:effectLst/>
                        </a:rPr>
                        <a:t>24,7</a:t>
                      </a:r>
                      <a:endParaRPr lang="ru-RU" sz="1000">
                        <a:solidFill>
                          <a:srgbClr val="000000"/>
                        </a:solidFill>
                        <a:effectLst/>
                      </a:endParaRPr>
                    </a:p>
                  </a:txBody>
                  <a:tcPr marL="52731" marR="52731" marT="26365" marB="26365" anchor="ctr"/>
                </a:tc>
                <a:tc>
                  <a:txBody>
                    <a:bodyPr/>
                    <a:lstStyle/>
                    <a:p>
                      <a:pPr algn="ctr"/>
                      <a:r>
                        <a:rPr lang="ru-RU" sz="1000">
                          <a:effectLst/>
                        </a:rPr>
                        <a:t>24,0</a:t>
                      </a:r>
                      <a:endParaRPr lang="ru-RU" sz="1000">
                        <a:solidFill>
                          <a:srgbClr val="000000"/>
                        </a:solidFill>
                        <a:effectLst/>
                      </a:endParaRPr>
                    </a:p>
                  </a:txBody>
                  <a:tcPr marL="52731" marR="52731" marT="26365" marB="26365" anchor="ctr"/>
                </a:tc>
                <a:tc>
                  <a:txBody>
                    <a:bodyPr/>
                    <a:lstStyle/>
                    <a:p>
                      <a:pPr algn="ctr"/>
                      <a:r>
                        <a:rPr lang="ru-RU" sz="1000">
                          <a:effectLst/>
                        </a:rPr>
                        <a:t>20,0</a:t>
                      </a:r>
                      <a:endParaRPr lang="ru-RU" sz="1000">
                        <a:solidFill>
                          <a:srgbClr val="000000"/>
                        </a:solidFill>
                        <a:effectLst/>
                      </a:endParaRPr>
                    </a:p>
                  </a:txBody>
                  <a:tcPr marL="52731" marR="52731" marT="26365" marB="26365" anchor="ctr"/>
                </a:tc>
                <a:tc>
                  <a:txBody>
                    <a:bodyPr/>
                    <a:lstStyle/>
                    <a:p>
                      <a:pPr algn="ctr"/>
                      <a:r>
                        <a:rPr lang="ru-RU" sz="1000">
                          <a:effectLst/>
                        </a:rPr>
                        <a:t>13,8</a:t>
                      </a:r>
                      <a:endParaRPr lang="ru-RU" sz="1000">
                        <a:solidFill>
                          <a:srgbClr val="000000"/>
                        </a:solidFill>
                        <a:effectLst/>
                      </a:endParaRPr>
                    </a:p>
                  </a:txBody>
                  <a:tcPr marL="52731" marR="52731" marT="26365" marB="26365" anchor="ctr"/>
                </a:tc>
                <a:tc>
                  <a:txBody>
                    <a:bodyPr/>
                    <a:lstStyle/>
                    <a:p>
                      <a:pPr algn="ctr"/>
                      <a:r>
                        <a:rPr lang="ru-RU" sz="1000">
                          <a:effectLst/>
                        </a:rPr>
                        <a:t>8,7</a:t>
                      </a:r>
                      <a:endParaRPr lang="ru-RU" sz="1000">
                        <a:solidFill>
                          <a:srgbClr val="000000"/>
                        </a:solidFill>
                        <a:effectLst/>
                      </a:endParaRPr>
                    </a:p>
                  </a:txBody>
                  <a:tcPr marL="52731" marR="52731" marT="26365" marB="26365" anchor="ctr"/>
                </a:tc>
                <a:tc>
                  <a:txBody>
                    <a:bodyPr/>
                    <a:lstStyle/>
                    <a:p>
                      <a:pPr algn="ctr"/>
                      <a:r>
                        <a:rPr lang="ru-RU" sz="1000">
                          <a:effectLst/>
                        </a:rPr>
                        <a:t>3,1</a:t>
                      </a:r>
                      <a:endParaRPr lang="ru-RU" sz="1000">
                        <a:solidFill>
                          <a:srgbClr val="000000"/>
                        </a:solidFill>
                        <a:effectLst/>
                      </a:endParaRPr>
                    </a:p>
                  </a:txBody>
                  <a:tcPr marL="52731" marR="52731" marT="26365" marB="26365" anchor="ctr"/>
                </a:tc>
                <a:tc>
                  <a:txBody>
                    <a:bodyPr/>
                    <a:lstStyle/>
                    <a:p>
                      <a:pPr algn="ctr"/>
                      <a:r>
                        <a:rPr lang="ru-RU" sz="1000">
                          <a:effectLst/>
                        </a:rPr>
                        <a:t>12,7</a:t>
                      </a:r>
                      <a:endParaRPr lang="ru-RU" sz="1000">
                        <a:solidFill>
                          <a:srgbClr val="000000"/>
                        </a:solidFill>
                        <a:effectLst/>
                      </a:endParaRPr>
                    </a:p>
                  </a:txBody>
                  <a:tcPr marL="52731" marR="52731" marT="26365" marB="26365" anchor="ctr"/>
                </a:tc>
              </a:tr>
              <a:tr h="789530">
                <a:tc>
                  <a:txBody>
                    <a:bodyPr/>
                    <a:lstStyle/>
                    <a:p>
                      <a:pPr algn="l"/>
                      <a:r>
                        <a:rPr lang="ru-RU" sz="1000">
                          <a:effectLst/>
                        </a:rPr>
                        <a:t>Средний минимум, °</a:t>
                      </a:r>
                      <a:r>
                        <a:rPr lang="en-US" sz="1000">
                          <a:effectLst/>
                        </a:rPr>
                        <a:t>C</a:t>
                      </a:r>
                    </a:p>
                  </a:txBody>
                  <a:tcPr marL="52731" marR="52731" marT="26365" marB="26365" anchor="ctr"/>
                </a:tc>
                <a:tc>
                  <a:txBody>
                    <a:bodyPr/>
                    <a:lstStyle/>
                    <a:p>
                      <a:pPr algn="ctr"/>
                      <a:r>
                        <a:rPr lang="ru-RU" sz="1000">
                          <a:effectLst/>
                        </a:rPr>
                        <a:t>−2,8</a:t>
                      </a:r>
                      <a:endParaRPr lang="ru-RU" sz="1000">
                        <a:solidFill>
                          <a:srgbClr val="000000"/>
                        </a:solidFill>
                        <a:effectLst/>
                      </a:endParaRPr>
                    </a:p>
                  </a:txBody>
                  <a:tcPr marL="52731" marR="52731" marT="26365" marB="26365" anchor="ctr"/>
                </a:tc>
                <a:tc>
                  <a:txBody>
                    <a:bodyPr/>
                    <a:lstStyle/>
                    <a:p>
                      <a:pPr algn="ctr"/>
                      <a:r>
                        <a:rPr lang="ru-RU" sz="1000">
                          <a:effectLst/>
                        </a:rPr>
                        <a:t>−1,7</a:t>
                      </a:r>
                      <a:endParaRPr lang="ru-RU" sz="1000">
                        <a:solidFill>
                          <a:srgbClr val="000000"/>
                        </a:solidFill>
                        <a:effectLst/>
                      </a:endParaRPr>
                    </a:p>
                  </a:txBody>
                  <a:tcPr marL="52731" marR="52731" marT="26365" marB="26365" anchor="ctr"/>
                </a:tc>
                <a:tc>
                  <a:txBody>
                    <a:bodyPr/>
                    <a:lstStyle/>
                    <a:p>
                      <a:pPr algn="ctr"/>
                      <a:r>
                        <a:rPr lang="ru-RU" sz="1000">
                          <a:effectLst/>
                        </a:rPr>
                        <a:t>1,8</a:t>
                      </a:r>
                      <a:endParaRPr lang="ru-RU" sz="1000">
                        <a:solidFill>
                          <a:srgbClr val="000000"/>
                        </a:solidFill>
                        <a:effectLst/>
                      </a:endParaRPr>
                    </a:p>
                  </a:txBody>
                  <a:tcPr marL="52731" marR="52731" marT="26365" marB="26365" anchor="ctr"/>
                </a:tc>
                <a:tc>
                  <a:txBody>
                    <a:bodyPr/>
                    <a:lstStyle/>
                    <a:p>
                      <a:pPr algn="ctr"/>
                      <a:r>
                        <a:rPr lang="ru-RU" sz="1000">
                          <a:effectLst/>
                        </a:rPr>
                        <a:t>7,1</a:t>
                      </a:r>
                      <a:endParaRPr lang="ru-RU" sz="1000">
                        <a:solidFill>
                          <a:srgbClr val="000000"/>
                        </a:solidFill>
                        <a:effectLst/>
                      </a:endParaRPr>
                    </a:p>
                  </a:txBody>
                  <a:tcPr marL="52731" marR="52731" marT="26365" marB="26365" anchor="ctr"/>
                </a:tc>
                <a:tc>
                  <a:txBody>
                    <a:bodyPr/>
                    <a:lstStyle/>
                    <a:p>
                      <a:pPr algn="ctr"/>
                      <a:r>
                        <a:rPr lang="ru-RU" sz="1000">
                          <a:effectLst/>
                        </a:rPr>
                        <a:t>12,2</a:t>
                      </a:r>
                      <a:endParaRPr lang="ru-RU" sz="1000">
                        <a:solidFill>
                          <a:srgbClr val="000000"/>
                        </a:solidFill>
                        <a:effectLst/>
                      </a:endParaRPr>
                    </a:p>
                  </a:txBody>
                  <a:tcPr marL="52731" marR="52731" marT="26365" marB="26365" anchor="ctr"/>
                </a:tc>
                <a:tc>
                  <a:txBody>
                    <a:bodyPr/>
                    <a:lstStyle/>
                    <a:p>
                      <a:pPr algn="ctr"/>
                      <a:r>
                        <a:rPr lang="ru-RU" sz="1000">
                          <a:effectLst/>
                        </a:rPr>
                        <a:t>17,6</a:t>
                      </a:r>
                      <a:endParaRPr lang="ru-RU" sz="1000">
                        <a:solidFill>
                          <a:srgbClr val="000000"/>
                        </a:solidFill>
                        <a:effectLst/>
                      </a:endParaRPr>
                    </a:p>
                  </a:txBody>
                  <a:tcPr marL="52731" marR="52731" marT="26365" marB="26365" anchor="ctr"/>
                </a:tc>
                <a:tc>
                  <a:txBody>
                    <a:bodyPr/>
                    <a:lstStyle/>
                    <a:p>
                      <a:pPr algn="ctr"/>
                      <a:r>
                        <a:rPr lang="ru-RU" sz="1000">
                          <a:effectLst/>
                        </a:rPr>
                        <a:t>20,4</a:t>
                      </a:r>
                      <a:endParaRPr lang="ru-RU" sz="1000">
                        <a:solidFill>
                          <a:srgbClr val="000000"/>
                        </a:solidFill>
                        <a:effectLst/>
                      </a:endParaRPr>
                    </a:p>
                  </a:txBody>
                  <a:tcPr marL="52731" marR="52731" marT="26365" marB="26365" anchor="ctr"/>
                </a:tc>
                <a:tc>
                  <a:txBody>
                    <a:bodyPr/>
                    <a:lstStyle/>
                    <a:p>
                      <a:pPr algn="ctr"/>
                      <a:r>
                        <a:rPr lang="ru-RU" sz="1000">
                          <a:effectLst/>
                        </a:rPr>
                        <a:t>19,9</a:t>
                      </a:r>
                      <a:endParaRPr lang="ru-RU" sz="1000">
                        <a:solidFill>
                          <a:srgbClr val="000000"/>
                        </a:solidFill>
                        <a:effectLst/>
                      </a:endParaRPr>
                    </a:p>
                  </a:txBody>
                  <a:tcPr marL="52731" marR="52731" marT="26365" marB="26365" anchor="ctr"/>
                </a:tc>
                <a:tc>
                  <a:txBody>
                    <a:bodyPr/>
                    <a:lstStyle/>
                    <a:p>
                      <a:pPr algn="ctr"/>
                      <a:r>
                        <a:rPr lang="ru-RU" sz="1000">
                          <a:effectLst/>
                        </a:rPr>
                        <a:t>16,0</a:t>
                      </a:r>
                      <a:endParaRPr lang="ru-RU" sz="1000">
                        <a:solidFill>
                          <a:srgbClr val="000000"/>
                        </a:solidFill>
                        <a:effectLst/>
                      </a:endParaRPr>
                    </a:p>
                  </a:txBody>
                  <a:tcPr marL="52731" marR="52731" marT="26365" marB="26365" anchor="ctr"/>
                </a:tc>
                <a:tc>
                  <a:txBody>
                    <a:bodyPr/>
                    <a:lstStyle/>
                    <a:p>
                      <a:pPr algn="ctr"/>
                      <a:r>
                        <a:rPr lang="ru-RU" sz="1000">
                          <a:effectLst/>
                        </a:rPr>
                        <a:t>10,0</a:t>
                      </a:r>
                      <a:endParaRPr lang="ru-RU" sz="1000">
                        <a:solidFill>
                          <a:srgbClr val="000000"/>
                        </a:solidFill>
                        <a:effectLst/>
                      </a:endParaRPr>
                    </a:p>
                  </a:txBody>
                  <a:tcPr marL="52731" marR="52731" marT="26365" marB="26365" anchor="ctr"/>
                </a:tc>
                <a:tc>
                  <a:txBody>
                    <a:bodyPr/>
                    <a:lstStyle/>
                    <a:p>
                      <a:pPr algn="ctr"/>
                      <a:r>
                        <a:rPr lang="ru-RU" sz="1000">
                          <a:effectLst/>
                        </a:rPr>
                        <a:t>5,3</a:t>
                      </a:r>
                      <a:endParaRPr lang="ru-RU" sz="1000">
                        <a:solidFill>
                          <a:srgbClr val="000000"/>
                        </a:solidFill>
                        <a:effectLst/>
                      </a:endParaRPr>
                    </a:p>
                  </a:txBody>
                  <a:tcPr marL="52731" marR="52731" marT="26365" marB="26365" anchor="ctr"/>
                </a:tc>
                <a:tc>
                  <a:txBody>
                    <a:bodyPr/>
                    <a:lstStyle/>
                    <a:p>
                      <a:pPr algn="ctr"/>
                      <a:r>
                        <a:rPr lang="ru-RU" sz="1000">
                          <a:effectLst/>
                        </a:rPr>
                        <a:t>0,0</a:t>
                      </a:r>
                      <a:endParaRPr lang="ru-RU" sz="1000">
                        <a:solidFill>
                          <a:srgbClr val="000000"/>
                        </a:solidFill>
                        <a:effectLst/>
                      </a:endParaRPr>
                    </a:p>
                  </a:txBody>
                  <a:tcPr marL="52731" marR="52731" marT="26365" marB="26365" anchor="ctr"/>
                </a:tc>
                <a:tc>
                  <a:txBody>
                    <a:bodyPr/>
                    <a:lstStyle/>
                    <a:p>
                      <a:pPr algn="ctr"/>
                      <a:r>
                        <a:rPr lang="ru-RU" sz="1000">
                          <a:effectLst/>
                        </a:rPr>
                        <a:t>8,8</a:t>
                      </a:r>
                      <a:endParaRPr lang="ru-RU" sz="1000">
                        <a:solidFill>
                          <a:srgbClr val="000000"/>
                        </a:solidFill>
                        <a:effectLst/>
                      </a:endParaRPr>
                    </a:p>
                  </a:txBody>
                  <a:tcPr marL="52731" marR="52731" marT="26365" marB="26365" anchor="ctr"/>
                </a:tc>
              </a:tr>
              <a:tr h="971729">
                <a:tc>
                  <a:txBody>
                    <a:bodyPr/>
                    <a:lstStyle/>
                    <a:p>
                      <a:pPr algn="l"/>
                      <a:r>
                        <a:rPr lang="ru-RU" sz="1000">
                          <a:effectLst/>
                        </a:rPr>
                        <a:t>Абсолютный минимум, °</a:t>
                      </a:r>
                      <a:r>
                        <a:rPr lang="en-US" sz="1000">
                          <a:effectLst/>
                        </a:rPr>
                        <a:t>C</a:t>
                      </a:r>
                    </a:p>
                  </a:txBody>
                  <a:tcPr marL="52731" marR="52731" marT="26365" marB="26365" anchor="ctr"/>
                </a:tc>
                <a:tc>
                  <a:txBody>
                    <a:bodyPr/>
                    <a:lstStyle/>
                    <a:p>
                      <a:pPr algn="ctr"/>
                      <a:r>
                        <a:rPr lang="ru-RU" sz="1000">
                          <a:effectLst/>
                        </a:rPr>
                        <a:t>−21,1</a:t>
                      </a:r>
                      <a:endParaRPr lang="ru-RU" sz="1000">
                        <a:solidFill>
                          <a:srgbClr val="000000"/>
                        </a:solidFill>
                        <a:effectLst/>
                      </a:endParaRPr>
                    </a:p>
                  </a:txBody>
                  <a:tcPr marL="52731" marR="52731" marT="26365" marB="26365" anchor="ctr"/>
                </a:tc>
                <a:tc>
                  <a:txBody>
                    <a:bodyPr/>
                    <a:lstStyle/>
                    <a:p>
                      <a:pPr algn="ctr"/>
                      <a:r>
                        <a:rPr lang="ru-RU" sz="1000">
                          <a:effectLst/>
                        </a:rPr>
                        <a:t>−26,1</a:t>
                      </a:r>
                      <a:endParaRPr lang="ru-RU" sz="1000">
                        <a:solidFill>
                          <a:srgbClr val="000000"/>
                        </a:solidFill>
                        <a:effectLst/>
                      </a:endParaRPr>
                    </a:p>
                  </a:txBody>
                  <a:tcPr marL="52731" marR="52731" marT="26365" marB="26365" anchor="ctr"/>
                </a:tc>
                <a:tc>
                  <a:txBody>
                    <a:bodyPr/>
                    <a:lstStyle/>
                    <a:p>
                      <a:pPr algn="ctr"/>
                      <a:r>
                        <a:rPr lang="ru-RU" sz="1000">
                          <a:effectLst/>
                        </a:rPr>
                        <a:t>−15</a:t>
                      </a:r>
                      <a:endParaRPr lang="ru-RU" sz="1000">
                        <a:solidFill>
                          <a:srgbClr val="000000"/>
                        </a:solidFill>
                        <a:effectLst/>
                      </a:endParaRPr>
                    </a:p>
                  </a:txBody>
                  <a:tcPr marL="52731" marR="52731" marT="26365" marB="26365" anchor="ctr"/>
                </a:tc>
                <a:tc>
                  <a:txBody>
                    <a:bodyPr/>
                    <a:lstStyle/>
                    <a:p>
                      <a:pPr algn="ctr"/>
                      <a:r>
                        <a:rPr lang="ru-RU" sz="1000">
                          <a:effectLst/>
                        </a:rPr>
                        <a:t>−11,1</a:t>
                      </a:r>
                      <a:endParaRPr lang="ru-RU" sz="1000">
                        <a:solidFill>
                          <a:srgbClr val="000000"/>
                        </a:solidFill>
                        <a:effectLst/>
                      </a:endParaRPr>
                    </a:p>
                  </a:txBody>
                  <a:tcPr marL="52731" marR="52731" marT="26365" marB="26365" anchor="ctr"/>
                </a:tc>
                <a:tc>
                  <a:txBody>
                    <a:bodyPr/>
                    <a:lstStyle/>
                    <a:p>
                      <a:pPr algn="ctr"/>
                      <a:r>
                        <a:rPr lang="ru-RU" sz="1000">
                          <a:effectLst/>
                        </a:rPr>
                        <a:t>0,0</a:t>
                      </a:r>
                      <a:endParaRPr lang="ru-RU" sz="1000">
                        <a:solidFill>
                          <a:srgbClr val="000000"/>
                        </a:solidFill>
                        <a:effectLst/>
                      </a:endParaRPr>
                    </a:p>
                  </a:txBody>
                  <a:tcPr marL="52731" marR="52731" marT="26365" marB="26365" anchor="ctr"/>
                </a:tc>
                <a:tc>
                  <a:txBody>
                    <a:bodyPr/>
                    <a:lstStyle/>
                    <a:p>
                      <a:pPr algn="ctr"/>
                      <a:r>
                        <a:rPr lang="ru-RU" sz="1000">
                          <a:effectLst/>
                        </a:rPr>
                        <a:t>6,7</a:t>
                      </a:r>
                      <a:endParaRPr lang="ru-RU" sz="1000">
                        <a:solidFill>
                          <a:srgbClr val="000000"/>
                        </a:solidFill>
                        <a:effectLst/>
                      </a:endParaRPr>
                    </a:p>
                  </a:txBody>
                  <a:tcPr marL="52731" marR="52731" marT="26365" marB="26365" anchor="ctr"/>
                </a:tc>
                <a:tc>
                  <a:txBody>
                    <a:bodyPr/>
                    <a:lstStyle/>
                    <a:p>
                      <a:pPr algn="ctr"/>
                      <a:r>
                        <a:rPr lang="ru-RU" sz="1000">
                          <a:effectLst/>
                        </a:rPr>
                        <a:t>11,1</a:t>
                      </a:r>
                      <a:endParaRPr lang="ru-RU" sz="1000">
                        <a:solidFill>
                          <a:srgbClr val="000000"/>
                        </a:solidFill>
                        <a:effectLst/>
                      </a:endParaRPr>
                    </a:p>
                  </a:txBody>
                  <a:tcPr marL="52731" marR="52731" marT="26365" marB="26365" anchor="ctr"/>
                </a:tc>
                <a:tc>
                  <a:txBody>
                    <a:bodyPr/>
                    <a:lstStyle/>
                    <a:p>
                      <a:pPr algn="ctr"/>
                      <a:r>
                        <a:rPr lang="ru-RU" sz="1000">
                          <a:effectLst/>
                        </a:rPr>
                        <a:t>10,0</a:t>
                      </a:r>
                      <a:endParaRPr lang="ru-RU" sz="1000">
                        <a:solidFill>
                          <a:srgbClr val="000000"/>
                        </a:solidFill>
                        <a:effectLst/>
                      </a:endParaRPr>
                    </a:p>
                  </a:txBody>
                  <a:tcPr marL="52731" marR="52731" marT="26365" marB="26365" anchor="ctr"/>
                </a:tc>
                <a:tc>
                  <a:txBody>
                    <a:bodyPr/>
                    <a:lstStyle/>
                    <a:p>
                      <a:pPr algn="ctr"/>
                      <a:r>
                        <a:rPr lang="ru-RU" sz="1000">
                          <a:effectLst/>
                        </a:rPr>
                        <a:t>3,9</a:t>
                      </a:r>
                      <a:endParaRPr lang="ru-RU" sz="1000">
                        <a:solidFill>
                          <a:srgbClr val="000000"/>
                        </a:solidFill>
                        <a:effectLst/>
                      </a:endParaRPr>
                    </a:p>
                  </a:txBody>
                  <a:tcPr marL="52731" marR="52731" marT="26365" marB="26365" anchor="ctr"/>
                </a:tc>
                <a:tc>
                  <a:txBody>
                    <a:bodyPr/>
                    <a:lstStyle/>
                    <a:p>
                      <a:pPr algn="ctr"/>
                      <a:r>
                        <a:rPr lang="ru-RU" sz="1000">
                          <a:effectLst/>
                        </a:rPr>
                        <a:t>−2,2</a:t>
                      </a:r>
                      <a:endParaRPr lang="ru-RU" sz="1000">
                        <a:solidFill>
                          <a:srgbClr val="000000"/>
                        </a:solidFill>
                        <a:effectLst/>
                      </a:endParaRPr>
                    </a:p>
                  </a:txBody>
                  <a:tcPr marL="52731" marR="52731" marT="26365" marB="26365" anchor="ctr"/>
                </a:tc>
                <a:tc>
                  <a:txBody>
                    <a:bodyPr/>
                    <a:lstStyle/>
                    <a:p>
                      <a:pPr algn="ctr"/>
                      <a:r>
                        <a:rPr lang="ru-RU" sz="1000">
                          <a:effectLst/>
                        </a:rPr>
                        <a:t>−11,1</a:t>
                      </a:r>
                      <a:endParaRPr lang="ru-RU" sz="1000">
                        <a:solidFill>
                          <a:srgbClr val="000000"/>
                        </a:solidFill>
                        <a:effectLst/>
                      </a:endParaRPr>
                    </a:p>
                  </a:txBody>
                  <a:tcPr marL="52731" marR="52731" marT="26365" marB="26365" anchor="ctr"/>
                </a:tc>
                <a:tc>
                  <a:txBody>
                    <a:bodyPr/>
                    <a:lstStyle/>
                    <a:p>
                      <a:pPr algn="ctr"/>
                      <a:r>
                        <a:rPr lang="ru-RU" sz="1000">
                          <a:effectLst/>
                        </a:rPr>
                        <a:t>−25</a:t>
                      </a:r>
                      <a:endParaRPr lang="ru-RU" sz="1000">
                        <a:solidFill>
                          <a:srgbClr val="000000"/>
                        </a:solidFill>
                        <a:effectLst/>
                      </a:endParaRPr>
                    </a:p>
                  </a:txBody>
                  <a:tcPr marL="52731" marR="52731" marT="26365" marB="26365" anchor="ctr"/>
                </a:tc>
                <a:tc>
                  <a:txBody>
                    <a:bodyPr/>
                    <a:lstStyle/>
                    <a:p>
                      <a:pPr algn="ctr"/>
                      <a:r>
                        <a:rPr lang="ru-RU" sz="1000">
                          <a:effectLst/>
                        </a:rPr>
                        <a:t>−26,1</a:t>
                      </a:r>
                      <a:endParaRPr lang="ru-RU" sz="1000">
                        <a:solidFill>
                          <a:srgbClr val="000000"/>
                        </a:solidFill>
                        <a:effectLst/>
                      </a:endParaRPr>
                    </a:p>
                  </a:txBody>
                  <a:tcPr marL="52731" marR="52731" marT="26365" marB="26365" anchor="ctr"/>
                </a:tc>
              </a:tr>
              <a:tr h="1153927">
                <a:tc>
                  <a:txBody>
                    <a:bodyPr/>
                    <a:lstStyle/>
                    <a:p>
                      <a:pPr algn="l"/>
                      <a:r>
                        <a:rPr lang="ru-RU" sz="1000">
                          <a:effectLst/>
                        </a:rPr>
                        <a:t>Норма осадков, </a:t>
                      </a:r>
                      <a:r>
                        <a:rPr lang="ru-RU" sz="1000">
                          <a:effectLst/>
                          <a:hlinkClick r:id="rId3" tooltip="Миллиметр"/>
                        </a:rPr>
                        <a:t>мм</a:t>
                      </a:r>
                      <a:endParaRPr lang="ru-RU" sz="1000">
                        <a:effectLst/>
                      </a:endParaRPr>
                    </a:p>
                  </a:txBody>
                  <a:tcPr marL="52731" marR="52731" marT="26365" marB="26365" anchor="ctr"/>
                </a:tc>
                <a:tc>
                  <a:txBody>
                    <a:bodyPr/>
                    <a:lstStyle/>
                    <a:p>
                      <a:pPr algn="ctr"/>
                      <a:r>
                        <a:rPr lang="ru-RU" sz="1000">
                          <a:effectLst/>
                        </a:rPr>
                        <a:t>104,9</a:t>
                      </a:r>
                      <a:endParaRPr lang="ru-RU" sz="1000">
                        <a:solidFill>
                          <a:srgbClr val="000000"/>
                        </a:solidFill>
                        <a:effectLst/>
                      </a:endParaRPr>
                    </a:p>
                  </a:txBody>
                  <a:tcPr marL="52731" marR="52731" marT="26365" marB="26365" anchor="ctr"/>
                </a:tc>
                <a:tc>
                  <a:txBody>
                    <a:bodyPr/>
                    <a:lstStyle/>
                    <a:p>
                      <a:pPr algn="ctr"/>
                      <a:r>
                        <a:rPr lang="ru-RU" sz="1000">
                          <a:effectLst/>
                        </a:rPr>
                        <a:t>80</a:t>
                      </a:r>
                      <a:endParaRPr lang="ru-RU" sz="1000">
                        <a:solidFill>
                          <a:srgbClr val="000000"/>
                        </a:solidFill>
                        <a:effectLst/>
                      </a:endParaRPr>
                    </a:p>
                  </a:txBody>
                  <a:tcPr marL="52731" marR="52731" marT="26365" marB="26365" anchor="ctr"/>
                </a:tc>
                <a:tc>
                  <a:txBody>
                    <a:bodyPr/>
                    <a:lstStyle/>
                    <a:p>
                      <a:pPr algn="ctr"/>
                      <a:r>
                        <a:rPr lang="ru-RU" sz="1000">
                          <a:effectLst/>
                        </a:rPr>
                        <a:t>111</a:t>
                      </a:r>
                      <a:endParaRPr lang="ru-RU" sz="1000">
                        <a:solidFill>
                          <a:srgbClr val="000000"/>
                        </a:solidFill>
                        <a:effectLst/>
                      </a:endParaRPr>
                    </a:p>
                  </a:txBody>
                  <a:tcPr marL="52731" marR="52731" marT="26365" marB="26365" anchor="ctr"/>
                </a:tc>
                <a:tc>
                  <a:txBody>
                    <a:bodyPr/>
                    <a:lstStyle/>
                    <a:p>
                      <a:pPr algn="ctr"/>
                      <a:r>
                        <a:rPr lang="ru-RU" sz="1000">
                          <a:effectLst/>
                        </a:rPr>
                        <a:t>108,7</a:t>
                      </a:r>
                      <a:endParaRPr lang="ru-RU" sz="1000">
                        <a:solidFill>
                          <a:srgbClr val="000000"/>
                        </a:solidFill>
                        <a:effectLst/>
                      </a:endParaRPr>
                    </a:p>
                  </a:txBody>
                  <a:tcPr marL="52731" marR="52731" marT="26365" marB="26365" anchor="ctr"/>
                </a:tc>
                <a:tc>
                  <a:txBody>
                    <a:bodyPr/>
                    <a:lstStyle/>
                    <a:p>
                      <a:pPr algn="ctr"/>
                      <a:r>
                        <a:rPr lang="ru-RU" sz="1000">
                          <a:effectLst/>
                        </a:rPr>
                        <a:t>119,1</a:t>
                      </a:r>
                      <a:endParaRPr lang="ru-RU" sz="1000">
                        <a:solidFill>
                          <a:srgbClr val="000000"/>
                        </a:solidFill>
                        <a:effectLst/>
                      </a:endParaRPr>
                    </a:p>
                  </a:txBody>
                  <a:tcPr marL="52731" marR="52731" marT="26365" marB="26365" anchor="ctr"/>
                </a:tc>
                <a:tc>
                  <a:txBody>
                    <a:bodyPr/>
                    <a:lstStyle/>
                    <a:p>
                      <a:pPr algn="ctr"/>
                      <a:r>
                        <a:rPr lang="ru-RU" sz="1000">
                          <a:effectLst/>
                        </a:rPr>
                        <a:t>97,5</a:t>
                      </a:r>
                      <a:endParaRPr lang="ru-RU" sz="1000">
                        <a:solidFill>
                          <a:srgbClr val="000000"/>
                        </a:solidFill>
                        <a:effectLst/>
                      </a:endParaRPr>
                    </a:p>
                  </a:txBody>
                  <a:tcPr marL="52731" marR="52731" marT="26365" marB="26365" anchor="ctr"/>
                </a:tc>
                <a:tc>
                  <a:txBody>
                    <a:bodyPr/>
                    <a:lstStyle/>
                    <a:p>
                      <a:pPr algn="ctr"/>
                      <a:r>
                        <a:rPr lang="ru-RU" sz="1000">
                          <a:effectLst/>
                        </a:rPr>
                        <a:t>117,3</a:t>
                      </a:r>
                      <a:endParaRPr lang="ru-RU" sz="1000">
                        <a:solidFill>
                          <a:srgbClr val="000000"/>
                        </a:solidFill>
                        <a:effectLst/>
                      </a:endParaRPr>
                    </a:p>
                  </a:txBody>
                  <a:tcPr marL="52731" marR="52731" marT="26365" marB="26365" anchor="ctr"/>
                </a:tc>
                <a:tc>
                  <a:txBody>
                    <a:bodyPr/>
                    <a:lstStyle/>
                    <a:p>
                      <a:pPr algn="ctr"/>
                      <a:r>
                        <a:rPr lang="ru-RU" sz="1000">
                          <a:effectLst/>
                        </a:rPr>
                        <a:t>107,2</a:t>
                      </a:r>
                      <a:endParaRPr lang="ru-RU" sz="1000">
                        <a:solidFill>
                          <a:srgbClr val="000000"/>
                        </a:solidFill>
                        <a:effectLst/>
                      </a:endParaRPr>
                    </a:p>
                  </a:txBody>
                  <a:tcPr marL="52731" marR="52731" marT="26365" marB="26365" anchor="ctr"/>
                </a:tc>
                <a:tc>
                  <a:txBody>
                    <a:bodyPr/>
                    <a:lstStyle/>
                    <a:p>
                      <a:pPr algn="ctr"/>
                      <a:r>
                        <a:rPr lang="ru-RU" sz="1000">
                          <a:effectLst/>
                        </a:rPr>
                        <a:t>107,4</a:t>
                      </a:r>
                      <a:endParaRPr lang="ru-RU" sz="1000">
                        <a:solidFill>
                          <a:srgbClr val="000000"/>
                        </a:solidFill>
                        <a:effectLst/>
                      </a:endParaRPr>
                    </a:p>
                  </a:txBody>
                  <a:tcPr marL="52731" marR="52731" marT="26365" marB="26365" anchor="ctr"/>
                </a:tc>
                <a:tc>
                  <a:txBody>
                    <a:bodyPr/>
                    <a:lstStyle/>
                    <a:p>
                      <a:pPr algn="ctr"/>
                      <a:r>
                        <a:rPr lang="ru-RU" sz="1000">
                          <a:effectLst/>
                        </a:rPr>
                        <a:t>97,8</a:t>
                      </a:r>
                      <a:endParaRPr lang="ru-RU" sz="1000">
                        <a:solidFill>
                          <a:srgbClr val="000000"/>
                        </a:solidFill>
                        <a:effectLst/>
                      </a:endParaRPr>
                    </a:p>
                  </a:txBody>
                  <a:tcPr marL="52731" marR="52731" marT="26365" marB="26365" anchor="ctr"/>
                </a:tc>
                <a:tc>
                  <a:txBody>
                    <a:bodyPr/>
                    <a:lstStyle/>
                    <a:p>
                      <a:pPr algn="ctr"/>
                      <a:r>
                        <a:rPr lang="ru-RU" sz="1000">
                          <a:effectLst/>
                        </a:rPr>
                        <a:t>110,7</a:t>
                      </a:r>
                      <a:endParaRPr lang="ru-RU" sz="1000">
                        <a:solidFill>
                          <a:srgbClr val="000000"/>
                        </a:solidFill>
                        <a:effectLst/>
                      </a:endParaRPr>
                    </a:p>
                  </a:txBody>
                  <a:tcPr marL="52731" marR="52731" marT="26365" marB="26365" anchor="ctr"/>
                </a:tc>
                <a:tc>
                  <a:txBody>
                    <a:bodyPr/>
                    <a:lstStyle/>
                    <a:p>
                      <a:pPr algn="ctr"/>
                      <a:r>
                        <a:rPr lang="ru-RU" sz="1000">
                          <a:effectLst/>
                        </a:rPr>
                        <a:t>100,3</a:t>
                      </a:r>
                      <a:endParaRPr lang="ru-RU" sz="1000">
                        <a:solidFill>
                          <a:srgbClr val="000000"/>
                        </a:solidFill>
                        <a:effectLst/>
                      </a:endParaRPr>
                    </a:p>
                  </a:txBody>
                  <a:tcPr marL="52731" marR="52731" marT="26365" marB="26365" anchor="ctr"/>
                </a:tc>
                <a:tc>
                  <a:txBody>
                    <a:bodyPr/>
                    <a:lstStyle/>
                    <a:p>
                      <a:pPr algn="ctr"/>
                      <a:r>
                        <a:rPr lang="ru-RU" sz="1000">
                          <a:effectLst/>
                        </a:rPr>
                        <a:t>1262,1</a:t>
                      </a:r>
                      <a:endParaRPr lang="ru-RU" sz="1000">
                        <a:solidFill>
                          <a:srgbClr val="FFFFFF"/>
                        </a:solidFill>
                        <a:effectLst/>
                      </a:endParaRPr>
                    </a:p>
                  </a:txBody>
                  <a:tcPr marL="52731" marR="52731" marT="26365" marB="26365" anchor="ctr"/>
                </a:tc>
              </a:tr>
              <a:tr h="242933">
                <a:tc gridSpan="14">
                  <a:txBody>
                    <a:bodyPr/>
                    <a:lstStyle/>
                    <a:p>
                      <a:pPr algn="ctr"/>
                      <a:r>
                        <a:rPr lang="ru-RU" sz="1000" dirty="0">
                          <a:effectLst/>
                        </a:rPr>
                        <a:t>Источник: </a:t>
                      </a:r>
                      <a:r>
                        <a:rPr lang="ru-RU" sz="1000" dirty="0">
                          <a:effectLst/>
                          <a:hlinkClick r:id="rId4"/>
                        </a:rPr>
                        <a:t>NOAA</a:t>
                      </a:r>
                      <a:r>
                        <a:rPr lang="ru-RU" sz="1000" dirty="0">
                          <a:effectLst/>
                        </a:rPr>
                        <a:t> </a:t>
                      </a:r>
                      <a:r>
                        <a:rPr lang="ru-RU" sz="1000" dirty="0">
                          <a:effectLst/>
                          <a:hlinkClick r:id="rId5"/>
                        </a:rPr>
                        <a:t>Погода и климат</a:t>
                      </a:r>
                      <a:endParaRPr lang="ru-RU" sz="1000" dirty="0">
                        <a:solidFill>
                          <a:srgbClr val="000000"/>
                        </a:solidFill>
                        <a:effectLst/>
                      </a:endParaRPr>
                    </a:p>
                  </a:txBody>
                  <a:tcPr marL="52731" marR="52731" marT="26365" marB="2636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99708544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a:bodyPr>
          <a:lstStyle/>
          <a:p>
            <a:r>
              <a:rPr lang="ru-RU" sz="6000" dirty="0">
                <a:solidFill>
                  <a:srgbClr val="00B050"/>
                </a:solidFill>
              </a:rPr>
              <a:t>Население</a:t>
            </a:r>
          </a:p>
        </p:txBody>
      </p:sp>
    </p:spTree>
    <p:extLst>
      <p:ext uri="{BB962C8B-B14F-4D97-AF65-F5344CB8AC3E}">
        <p14:creationId xmlns:p14="http://schemas.microsoft.com/office/powerpoint/2010/main" val="241398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400" b="1" dirty="0"/>
              <a:t>В прошлом подавляющее большинство населения города составляли переселенцы из Европы: в середине XIX века — преимущественно ирландцы и немцы, к началу XX века — евреи и итальянцы. В 1940 году примерно 94 % населения неофициальной столицы США составляли белые. Однако этнический облик стремительно менялся по мере переселения белых в пригороды. Это явление, получившее название «</a:t>
            </a:r>
            <a:r>
              <a:rPr lang="ru-RU" sz="1400" b="1" dirty="0" err="1"/>
              <a:t>субурбанизация</a:t>
            </a:r>
            <a:r>
              <a:rPr lang="ru-RU" sz="1400" b="1" dirty="0"/>
              <a:t>», впервые в массовом масштабе проявилось именно в Нью-Йорке. В пределах городской черты уезжавших замещали представители других рас. За последние десятилетия Нью-Йорк принял немало выходцев из Азии, особенно китайцев, индийцев и пакистанцев, а также уроженцев многих стран Латинской Америки и Карибского бассейна.</a:t>
            </a:r>
          </a:p>
          <a:p>
            <a:endParaRPr lang="ru-RU" sz="1400" b="1" dirty="0"/>
          </a:p>
          <a:p>
            <a:r>
              <a:rPr lang="ru-RU" sz="1400" b="1" dirty="0"/>
              <a:t>В результате мощных притоков иммиграции Нью-Йорк одним из первых среди американских городов — в середине 1980-х годов — утратил белое большинство и стал вотчиной латиноамериканцев и афроамериканцев. К настоящему времени Статен-</a:t>
            </a:r>
            <a:r>
              <a:rPr lang="ru-RU" sz="1400" b="1" dirty="0" err="1"/>
              <a:t>Айленд</a:t>
            </a:r>
            <a:r>
              <a:rPr lang="ru-RU" sz="1400" b="1" dirty="0"/>
              <a:t> — единственное </a:t>
            </a:r>
            <a:r>
              <a:rPr lang="ru-RU" sz="1400" b="1" dirty="0" err="1"/>
              <a:t>боро</a:t>
            </a:r>
            <a:r>
              <a:rPr lang="ru-RU" sz="1400" b="1" dirty="0"/>
              <a:t> с преобладанием белого населения. Одним из символов переселенческих процессов является Музей иммиграции на острове Эллис. Он основан на месте, где до 1954 года существовал главный пункт по приему переселенцев, через который прошло более 20 миллионов будущих граждан США.</a:t>
            </a:r>
          </a:p>
        </p:txBody>
      </p:sp>
      <p:pic>
        <p:nvPicPr>
          <p:cNvPr id="16386" name="Picture 2" descr="https://upload.wikimedia.org/wikipedia/commons/thumb/6/67/Mulberry_Street_NYC_c1900_LOC_3g04637u_edit.jpg/220px-Mulberry_Street_NYC_c1900_LOC_3g04637u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2736304" cy="20149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7327" y="4424299"/>
            <a:ext cx="3844770" cy="369332"/>
          </a:xfrm>
          <a:prstGeom prst="rect">
            <a:avLst/>
          </a:prstGeom>
        </p:spPr>
        <p:txBody>
          <a:bodyPr wrap="none">
            <a:spAutoFit/>
          </a:bodyPr>
          <a:lstStyle/>
          <a:p>
            <a:r>
              <a:rPr lang="ru-RU" b="1" dirty="0" smtClean="0">
                <a:solidFill>
                  <a:srgbClr val="C00000"/>
                </a:solidFill>
              </a:rPr>
              <a:t>Маленькая Италия на Манхэттене</a:t>
            </a:r>
            <a:endParaRPr lang="ru-RU" b="1" dirty="0">
              <a:solidFill>
                <a:srgbClr val="C00000"/>
              </a:solidFill>
            </a:endParaRPr>
          </a:p>
        </p:txBody>
      </p:sp>
    </p:spTree>
    <p:extLst>
      <p:ext uri="{BB962C8B-B14F-4D97-AF65-F5344CB8AC3E}">
        <p14:creationId xmlns:p14="http://schemas.microsoft.com/office/powerpoint/2010/main" val="337428436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b="1" dirty="0"/>
              <a:t>Иммиграция — ключевой фактор стремительного роста населения города. В 1870-х годах число жителей исторического ядра — Манхэттена — перевалило за миллион, к моменту образования в 1898 году единого Нью-Йорк-Сити превысило 3,4 миллиона. В 2000 году в Нью-Йорке насчитывалось 8 008 278 человек, 3 021 588 домохозяйств и 1 852 233 семьи. Плотность населения — 10 194,2 чел./км². В городе 3 200 912 жилищных единицы со средней плотностью 4074,6/км². Расовый состав города: 44,66 % белых, 26,59 % чёрных и афроамериканцев, 0,52 % коренных американцев (индейцев), 9,83 % азиатов, 0,07 % тихоокеанцев, 13,42 % других рас, и 4,92 % людей, причисляющих себя к двум или более расам. 26,98 % населения — латиноамериканцы, независимо от расы.</a:t>
            </a:r>
          </a:p>
          <a:p>
            <a:endParaRPr lang="ru-RU" b="1" dirty="0"/>
          </a:p>
          <a:p>
            <a:r>
              <a:rPr lang="ru-RU" b="1" dirty="0"/>
              <a:t>Медианный доход домохозяйств в городе — $38 293, семей — $41 887. Средний доход у мужчин $37 435, у женщин $32 949. Доход на душу населения $22 402. 21,2 % населения и 18,5 % семей находятся ниже черты бедности. Из всех людей живущих в бедности, 30,0 % моложе 18 лет, и 17,8 % в возрасте 65 лет и старше.</a:t>
            </a:r>
          </a:p>
        </p:txBody>
      </p:sp>
      <p:pic>
        <p:nvPicPr>
          <p:cNvPr id="17410" name="Picture 2" descr="https://upload.wikimedia.org/wikipedia/commons/thumb/f/f5/Chinatown_manhattan_2009.JPG/220px-Chinatown_manhattan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2592288" cy="17321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3757833"/>
            <a:ext cx="4572000" cy="646331"/>
          </a:xfrm>
          <a:prstGeom prst="rect">
            <a:avLst/>
          </a:prstGeom>
        </p:spPr>
        <p:txBody>
          <a:bodyPr>
            <a:spAutoFit/>
          </a:bodyPr>
          <a:lstStyle/>
          <a:p>
            <a:endParaRPr lang="ru-RU" b="1" dirty="0" smtClean="0">
              <a:solidFill>
                <a:srgbClr val="C00000"/>
              </a:solidFill>
            </a:endParaRPr>
          </a:p>
          <a:p>
            <a:r>
              <a:rPr lang="ru-RU" b="1" dirty="0" err="1" smtClean="0">
                <a:solidFill>
                  <a:srgbClr val="C00000"/>
                </a:solidFill>
              </a:rPr>
              <a:t>Чайнатаун</a:t>
            </a:r>
            <a:r>
              <a:rPr lang="ru-RU" b="1" dirty="0" smtClean="0">
                <a:solidFill>
                  <a:srgbClr val="C00000"/>
                </a:solidFill>
              </a:rPr>
              <a:t> на Манхэттене</a:t>
            </a:r>
            <a:endParaRPr lang="ru-RU" b="1" dirty="0">
              <a:solidFill>
                <a:srgbClr val="C00000"/>
              </a:solidFill>
            </a:endParaRPr>
          </a:p>
        </p:txBody>
      </p:sp>
    </p:spTree>
    <p:extLst>
      <p:ext uri="{BB962C8B-B14F-4D97-AF65-F5344CB8AC3E}">
        <p14:creationId xmlns:p14="http://schemas.microsoft.com/office/powerpoint/2010/main" val="32431401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00B0F0"/>
                </a:solidFill>
              </a:rPr>
              <a:t>Нью-Йорк</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400" b="1" dirty="0" err="1"/>
              <a:t>Нью-Йо́рк</a:t>
            </a:r>
            <a:r>
              <a:rPr lang="ru-RU" sz="1400" b="1" dirty="0"/>
              <a:t> (англ. </a:t>
            </a:r>
            <a:r>
              <a:rPr lang="ru-RU" sz="1400" b="1" dirty="0" err="1"/>
              <a:t>New</a:t>
            </a:r>
            <a:r>
              <a:rPr lang="ru-RU" sz="1400" b="1" dirty="0"/>
              <a:t> </a:t>
            </a:r>
            <a:r>
              <a:rPr lang="ru-RU" sz="1400" b="1" dirty="0" err="1"/>
              <a:t>York</a:t>
            </a:r>
            <a:r>
              <a:rPr lang="ru-RU" sz="1400" b="1" dirty="0"/>
              <a:t> </a:t>
            </a:r>
            <a:r>
              <a:rPr lang="ru-RU" sz="1400" b="1" dirty="0" err="1"/>
              <a:t>City</a:t>
            </a:r>
            <a:r>
              <a:rPr lang="ru-RU" sz="1400" b="1" dirty="0"/>
              <a:t>, МФА: </a:t>
            </a:r>
            <a:r>
              <a:rPr lang="ru-RU" sz="1400" b="1" dirty="0" err="1"/>
              <a:t>New</a:t>
            </a:r>
            <a:r>
              <a:rPr lang="ru-RU" sz="1400" b="1" dirty="0"/>
              <a:t> </a:t>
            </a:r>
            <a:r>
              <a:rPr lang="ru-RU" sz="1400" b="1" dirty="0" err="1"/>
              <a:t>York</a:t>
            </a:r>
            <a:r>
              <a:rPr lang="ru-RU" sz="1400" b="1" dirty="0"/>
              <a:t> (i), [</a:t>
            </a:r>
            <a:r>
              <a:rPr lang="ru-RU" sz="1400" b="1" dirty="0" err="1"/>
              <a:t>nu</a:t>
            </a:r>
            <a:r>
              <a:rPr lang="ru-RU" sz="1400" b="1" dirty="0"/>
              <a:t>ː ˈ</a:t>
            </a:r>
            <a:r>
              <a:rPr lang="ru-RU" sz="1400" b="1" dirty="0" err="1"/>
              <a:t>jɔɹk</a:t>
            </a:r>
            <a:r>
              <a:rPr lang="ru-RU" sz="1400" b="1" dirty="0"/>
              <a:t> ˈ</a:t>
            </a:r>
            <a:r>
              <a:rPr lang="ru-RU" sz="1400" b="1" dirty="0" err="1"/>
              <a:t>sɪtɪ</a:t>
            </a:r>
            <a:r>
              <a:rPr lang="ru-RU" sz="1400" b="1" dirty="0"/>
              <a:t>]? или [</a:t>
            </a:r>
            <a:r>
              <a:rPr lang="ru-RU" sz="1400" b="1" dirty="0" err="1"/>
              <a:t>nju</a:t>
            </a:r>
            <a:r>
              <a:rPr lang="ru-RU" sz="1400" b="1" dirty="0"/>
              <a:t>ː ˈ</a:t>
            </a:r>
            <a:r>
              <a:rPr lang="ru-RU" sz="1400" b="1" dirty="0" err="1"/>
              <a:t>jɔːk</a:t>
            </a:r>
            <a:r>
              <a:rPr lang="ru-RU" sz="1400" b="1" dirty="0"/>
              <a:t> ˈ</a:t>
            </a:r>
            <a:r>
              <a:rPr lang="ru-RU" sz="1400" b="1" dirty="0" err="1"/>
              <a:t>sɪti</a:t>
            </a:r>
            <a:r>
              <a:rPr lang="ru-RU" sz="1400" b="1" dirty="0"/>
              <a:t>]?) — крупнейший город США</a:t>
            </a:r>
            <a:r>
              <a:rPr lang="ru-RU" sz="1400" b="1" dirty="0" smtClean="0"/>
              <a:t>, </a:t>
            </a:r>
            <a:r>
              <a:rPr lang="ru-RU" sz="1400" b="1" dirty="0"/>
              <a:t>входящий в одну из крупнейших агломераций мира</a:t>
            </a:r>
            <a:r>
              <a:rPr lang="ru-RU" sz="1400" b="1" dirty="0" smtClean="0"/>
              <a:t>. </a:t>
            </a:r>
            <a:r>
              <a:rPr lang="ru-RU" sz="1400" b="1" dirty="0"/>
              <a:t>Население города составляет 8 405 837 человек</a:t>
            </a:r>
            <a:r>
              <a:rPr lang="ru-RU" sz="1400" b="1" dirty="0" smtClean="0"/>
              <a:t>, </a:t>
            </a:r>
            <a:r>
              <a:rPr lang="ru-RU" sz="1400" b="1" dirty="0"/>
              <a:t>агломерации — 20,63 млн (оценка на 2015 год). Нью-Йорк расположен на берегу Атлантического океана в юго-восточной части штата Нью-Йорк. Город был основан в начале XVII века голландскими колонистами и до 1664 года назывался Новый Амстердам</a:t>
            </a:r>
            <a:r>
              <a:rPr lang="ru-RU" sz="1400" b="1" dirty="0" smtClean="0"/>
              <a:t>.</a:t>
            </a:r>
            <a:endParaRPr lang="ru-RU" sz="1400" b="1" dirty="0"/>
          </a:p>
          <a:p>
            <a:endParaRPr lang="ru-RU" sz="1400" b="1" dirty="0"/>
          </a:p>
          <a:p>
            <a:r>
              <a:rPr lang="ru-RU" sz="1400" b="1" dirty="0"/>
              <a:t>Нью-Йорк включает 5 районов (</a:t>
            </a:r>
            <a:r>
              <a:rPr lang="ru-RU" sz="1400" b="1" dirty="0" err="1"/>
              <a:t>боро</a:t>
            </a:r>
            <a:r>
              <a:rPr lang="ru-RU" sz="1400" b="1" dirty="0"/>
              <a:t>): </a:t>
            </a:r>
            <a:r>
              <a:rPr lang="ru-RU" sz="1400" b="1" dirty="0" err="1"/>
              <a:t>Бронкс</a:t>
            </a:r>
            <a:r>
              <a:rPr lang="ru-RU" sz="1400" b="1" dirty="0"/>
              <a:t>, Бруклин, </a:t>
            </a:r>
            <a:r>
              <a:rPr lang="ru-RU" sz="1400" b="1" dirty="0" err="1"/>
              <a:t>Куинс</a:t>
            </a:r>
            <a:r>
              <a:rPr lang="ru-RU" sz="1400" b="1" dirty="0"/>
              <a:t>, Манхэттен и Статен-</a:t>
            </a:r>
            <a:r>
              <a:rPr lang="ru-RU" sz="1400" b="1" dirty="0" err="1"/>
              <a:t>Айленд</a:t>
            </a:r>
            <a:r>
              <a:rPr lang="ru-RU" sz="1400" b="1" dirty="0"/>
              <a:t>. Основные достопримечательности расположены в </a:t>
            </a:r>
            <a:r>
              <a:rPr lang="ru-RU" sz="1400" b="1" dirty="0" err="1"/>
              <a:t>боро</a:t>
            </a:r>
            <a:r>
              <a:rPr lang="ru-RU" sz="1400" b="1" dirty="0"/>
              <a:t> Манхэттен. Среди них: исторические небоскрёбы (</a:t>
            </a:r>
            <a:r>
              <a:rPr lang="ru-RU" sz="1400" b="1" dirty="0" err="1"/>
              <a:t>Эмпайр-стейт-билдинг</a:t>
            </a:r>
            <a:r>
              <a:rPr lang="ru-RU" sz="1400" b="1" dirty="0"/>
              <a:t>, Крайслер-</a:t>
            </a:r>
            <a:r>
              <a:rPr lang="ru-RU" sz="1400" b="1" dirty="0" err="1"/>
              <a:t>билдинг</a:t>
            </a:r>
            <a:r>
              <a:rPr lang="ru-RU" sz="1400" b="1" dirty="0"/>
              <a:t>), </a:t>
            </a:r>
            <a:r>
              <a:rPr lang="ru-RU" sz="1400" b="1" dirty="0" err="1"/>
              <a:t>Рокфеллеровский</a:t>
            </a:r>
            <a:r>
              <a:rPr lang="ru-RU" sz="1400" b="1" dirty="0"/>
              <a:t> центр, </a:t>
            </a:r>
            <a:r>
              <a:rPr lang="ru-RU" sz="1400" b="1" dirty="0" err="1"/>
              <a:t>Вулворт-билдинг</a:t>
            </a:r>
            <a:r>
              <a:rPr lang="ru-RU" sz="1400" b="1" dirty="0"/>
              <a:t>, художественный Метрополитен-музей, Метрополитен-опера, Музей Соломона Гуггенхайма (живопись), Американский музей естественной истории (скелеты динозавров и планетарий), легендарный отель «Челси», штаб-квартира ООН, Гарлем.</a:t>
            </a:r>
          </a:p>
          <a:p>
            <a:endParaRPr lang="ru-RU" sz="1400" b="1" dirty="0"/>
          </a:p>
          <a:p>
            <a:r>
              <a:rPr lang="ru-RU" sz="1400" b="1" dirty="0"/>
              <a:t>Нью-Йорк — важнейший мировой финансовый, политический, экономический и культурный центр</a:t>
            </a:r>
            <a:r>
              <a:rPr lang="ru-RU" sz="1400" b="1" dirty="0" smtClean="0"/>
              <a:t>.</a:t>
            </a:r>
            <a:endParaRPr lang="ru-RU" sz="1400" b="1" dirty="0"/>
          </a:p>
        </p:txBody>
      </p:sp>
      <p:pic>
        <p:nvPicPr>
          <p:cNvPr id="2050" name="Picture 2" descr="NYC Montage 2014 4 - J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79545"/>
            <a:ext cx="27622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0664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7500" lnSpcReduction="20000"/>
          </a:bodyPr>
          <a:lstStyle/>
          <a:p>
            <a:r>
              <a:rPr lang="ru-RU" b="1" dirty="0"/>
              <a:t>Среди 3 021 588 домохозяйств, в 29,7 % есть дети моложе 18 лет; 37,2 % состоят из супружеских пар, живущих вместе; в 19,1 % глава домохозяйства — женщина без мужа; 38,7 % домохозяйств — не семьи. 31,9 % всех домохозяйств состоят из самостоятельных личностей, и в 9,9 % живёт один человек возрастом 65 лет или старше. Средний размер домохозяйства 2,59, а средний размер семьи 3,32 человека</a:t>
            </a:r>
            <a:r>
              <a:rPr lang="ru-RU" b="1" dirty="0" smtClean="0"/>
              <a:t>.</a:t>
            </a:r>
            <a:endParaRPr lang="ru-RU" b="1" dirty="0"/>
          </a:p>
          <a:p>
            <a:r>
              <a:rPr lang="ru-RU" b="1" dirty="0"/>
              <a:t>По возрасту, население города разбивается следующим образом: 24,2 % моложе 18 лет, 10,0 % от 18 до 24, 32,9 % от 25 до 44, 21,2 % от 45 до 64, и 11,7 % возрастом 65 лет и старше. Медианный возраст 34 года. На каждые 100 женщин приходится 90,0 мужчин. На каждые 100 женщин возрастом 18 лет и больше, приходится 85,9 мужчин.</a:t>
            </a:r>
          </a:p>
        </p:txBody>
      </p:sp>
      <p:pic>
        <p:nvPicPr>
          <p:cNvPr id="18434" name="Picture 2" descr="https://upload.wikimedia.org/wikipedia/commons/thumb/d/d9/%D0%97%D0%BE%D0%BB%D0%BE%D1%82%D0%BE%D0%B9_%D0%9A%D0%BB%D1%8E%D1%87%D0%B8%D0%BA_%D0%BD%D0%B0_%D0%91%D1%80%D0%B0%D0%B9%D1%82%D0%BE%D0%BD-%D0%91%D0%B8%D1%87.jpg/220px-%D0%97%D0%BE%D0%BB%D0%BE%D1%82%D0%BE%D0%B9_%D0%9A%D0%BB%D1%8E%D1%87%D0%B8%D0%BA_%D0%BD%D0%B0_%D0%91%D1%80%D0%B0%D0%B9%D1%82%D0%BE%D0%BD-%D0%91%D0%B8%D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2736304"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8442" y="4221088"/>
            <a:ext cx="3422540" cy="369332"/>
          </a:xfrm>
          <a:prstGeom prst="rect">
            <a:avLst/>
          </a:prstGeom>
        </p:spPr>
        <p:txBody>
          <a:bodyPr wrap="none">
            <a:spAutoFit/>
          </a:bodyPr>
          <a:lstStyle/>
          <a:p>
            <a:r>
              <a:rPr lang="ru-RU" b="1" dirty="0" smtClean="0">
                <a:solidFill>
                  <a:srgbClr val="C00000"/>
                </a:solidFill>
              </a:rPr>
              <a:t>Маленькая Одесса в Бруклине</a:t>
            </a:r>
            <a:endParaRPr lang="ru-RU" b="1" dirty="0">
              <a:solidFill>
                <a:srgbClr val="C00000"/>
              </a:solidFill>
            </a:endParaRPr>
          </a:p>
        </p:txBody>
      </p:sp>
    </p:spTree>
    <p:extLst>
      <p:ext uri="{BB962C8B-B14F-4D97-AF65-F5344CB8AC3E}">
        <p14:creationId xmlns:p14="http://schemas.microsoft.com/office/powerpoint/2010/main" val="6190506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78502372"/>
              </p:ext>
            </p:extLst>
          </p:nvPr>
        </p:nvGraphicFramePr>
        <p:xfrm>
          <a:off x="2" y="-1"/>
          <a:ext cx="9144000" cy="6858002"/>
        </p:xfrm>
        <a:graphic>
          <a:graphicData uri="http://schemas.openxmlformats.org/drawingml/2006/table">
            <a:tbl>
              <a:tblPr>
                <a:tableStyleId>{8A107856-5554-42FB-B03E-39F5DBC370BA}</a:tableStyleId>
              </a:tblPr>
              <a:tblGrid>
                <a:gridCol w="1828800"/>
                <a:gridCol w="1828800"/>
                <a:gridCol w="1828800"/>
                <a:gridCol w="1828800"/>
                <a:gridCol w="1828800"/>
              </a:tblGrid>
              <a:tr h="786985">
                <a:tc>
                  <a:txBody>
                    <a:bodyPr/>
                    <a:lstStyle/>
                    <a:p>
                      <a:r>
                        <a:rPr lang="ru-RU" sz="1500"/>
                        <a:t>Расовый состав</a:t>
                      </a:r>
                    </a:p>
                  </a:txBody>
                  <a:tcPr marL="77189" marR="77189" marT="38594" marB="38594" anchor="ctr"/>
                </a:tc>
                <a:tc>
                  <a:txBody>
                    <a:bodyPr/>
                    <a:lstStyle/>
                    <a:p>
                      <a:r>
                        <a:rPr lang="ru-RU" sz="1500" dirty="0" smtClean="0"/>
                        <a:t>2010</a:t>
                      </a:r>
                      <a:endParaRPr lang="ru-RU" sz="1500" dirty="0"/>
                    </a:p>
                  </a:txBody>
                  <a:tcPr marL="77189" marR="77189" marT="38594" marB="38594" anchor="ctr"/>
                </a:tc>
                <a:tc>
                  <a:txBody>
                    <a:bodyPr/>
                    <a:lstStyle/>
                    <a:p>
                      <a:r>
                        <a:rPr lang="ru-RU" sz="1500" dirty="0" smtClean="0"/>
                        <a:t>1990</a:t>
                      </a:r>
                      <a:endParaRPr lang="ru-RU" sz="1500" dirty="0"/>
                    </a:p>
                  </a:txBody>
                  <a:tcPr marL="77189" marR="77189" marT="38594" marB="38594" anchor="ctr"/>
                </a:tc>
                <a:tc>
                  <a:txBody>
                    <a:bodyPr/>
                    <a:lstStyle/>
                    <a:p>
                      <a:r>
                        <a:rPr lang="ru-RU" sz="1500" dirty="0" smtClean="0"/>
                        <a:t>1970</a:t>
                      </a:r>
                      <a:endParaRPr lang="ru-RU" sz="1500" dirty="0"/>
                    </a:p>
                  </a:txBody>
                  <a:tcPr marL="77189" marR="77189" marT="38594" marB="38594" anchor="ctr"/>
                </a:tc>
                <a:tc>
                  <a:txBody>
                    <a:bodyPr/>
                    <a:lstStyle/>
                    <a:p>
                      <a:r>
                        <a:rPr lang="ru-RU" sz="1500" dirty="0" smtClean="0"/>
                        <a:t>1940</a:t>
                      </a:r>
                      <a:endParaRPr lang="ru-RU" sz="1500" dirty="0"/>
                    </a:p>
                  </a:txBody>
                  <a:tcPr marL="77189" marR="77189" marT="38594" marB="38594" anchor="ctr"/>
                </a:tc>
              </a:tr>
              <a:tr h="786985">
                <a:tc>
                  <a:txBody>
                    <a:bodyPr/>
                    <a:lstStyle/>
                    <a:p>
                      <a:r>
                        <a:rPr lang="ru-RU" sz="1500" dirty="0"/>
                        <a:t>Белые американцы</a:t>
                      </a:r>
                    </a:p>
                  </a:txBody>
                  <a:tcPr marL="77189" marR="77189" marT="38594" marB="38594" anchor="ctr"/>
                </a:tc>
                <a:tc>
                  <a:txBody>
                    <a:bodyPr/>
                    <a:lstStyle/>
                    <a:p>
                      <a:r>
                        <a:rPr lang="ru-RU" sz="1500"/>
                        <a:t>44.0%</a:t>
                      </a:r>
                    </a:p>
                  </a:txBody>
                  <a:tcPr marL="77189" marR="77189" marT="38594" marB="38594" anchor="ctr"/>
                </a:tc>
                <a:tc>
                  <a:txBody>
                    <a:bodyPr/>
                    <a:lstStyle/>
                    <a:p>
                      <a:r>
                        <a:rPr lang="ru-RU" sz="1500"/>
                        <a:t>52.3%</a:t>
                      </a:r>
                    </a:p>
                  </a:txBody>
                  <a:tcPr marL="77189" marR="77189" marT="38594" marB="38594" anchor="ctr"/>
                </a:tc>
                <a:tc>
                  <a:txBody>
                    <a:bodyPr/>
                    <a:lstStyle/>
                    <a:p>
                      <a:r>
                        <a:rPr lang="ru-RU" sz="1500"/>
                        <a:t>76.6%</a:t>
                      </a:r>
                    </a:p>
                  </a:txBody>
                  <a:tcPr marL="77189" marR="77189" marT="38594" marB="38594" anchor="ctr"/>
                </a:tc>
                <a:tc>
                  <a:txBody>
                    <a:bodyPr/>
                    <a:lstStyle/>
                    <a:p>
                      <a:r>
                        <a:rPr lang="ru-RU" sz="1500"/>
                        <a:t>93.6%</a:t>
                      </a:r>
                    </a:p>
                  </a:txBody>
                  <a:tcPr marL="77189" marR="77189" marT="38594" marB="38594" anchor="ctr"/>
                </a:tc>
              </a:tr>
              <a:tr h="1124262">
                <a:tc>
                  <a:txBody>
                    <a:bodyPr/>
                    <a:lstStyle/>
                    <a:p>
                      <a:r>
                        <a:rPr lang="ru-RU" sz="1500"/>
                        <a:t>—Неиспаноязычные белые</a:t>
                      </a:r>
                    </a:p>
                  </a:txBody>
                  <a:tcPr marL="77189" marR="77189" marT="38594" marB="38594" anchor="ctr"/>
                </a:tc>
                <a:tc>
                  <a:txBody>
                    <a:bodyPr/>
                    <a:lstStyle/>
                    <a:p>
                      <a:r>
                        <a:rPr lang="ru-RU" sz="1500"/>
                        <a:t>33.3%</a:t>
                      </a:r>
                    </a:p>
                  </a:txBody>
                  <a:tcPr marL="77189" marR="77189" marT="38594" marB="38594" anchor="ctr"/>
                </a:tc>
                <a:tc>
                  <a:txBody>
                    <a:bodyPr/>
                    <a:lstStyle/>
                    <a:p>
                      <a:r>
                        <a:rPr lang="ru-RU" sz="1500"/>
                        <a:t>43.2%</a:t>
                      </a:r>
                    </a:p>
                  </a:txBody>
                  <a:tcPr marL="77189" marR="77189" marT="38594" marB="38594" anchor="ctr"/>
                </a:tc>
                <a:tc>
                  <a:txBody>
                    <a:bodyPr/>
                    <a:lstStyle/>
                    <a:p>
                      <a:r>
                        <a:rPr lang="ru-RU" sz="1500"/>
                        <a:t>62.9%</a:t>
                      </a:r>
                    </a:p>
                  </a:txBody>
                  <a:tcPr marL="77189" marR="77189" marT="38594" marB="38594" anchor="ctr"/>
                </a:tc>
                <a:tc>
                  <a:txBody>
                    <a:bodyPr/>
                    <a:lstStyle/>
                    <a:p>
                      <a:r>
                        <a:rPr lang="ru-RU" sz="1500"/>
                        <a:t>92.0%</a:t>
                      </a:r>
                    </a:p>
                  </a:txBody>
                  <a:tcPr marL="77189" marR="77189" marT="38594" marB="38594" anchor="ctr"/>
                </a:tc>
              </a:tr>
              <a:tr h="1124262">
                <a:tc>
                  <a:txBody>
                    <a:bodyPr/>
                    <a:lstStyle/>
                    <a:p>
                      <a:r>
                        <a:rPr lang="ru-RU" sz="1500"/>
                        <a:t>—Белые латиноамериканцы</a:t>
                      </a:r>
                    </a:p>
                  </a:txBody>
                  <a:tcPr marL="77189" marR="77189" marT="38594" marB="38594" anchor="ctr"/>
                </a:tc>
                <a:tc>
                  <a:txBody>
                    <a:bodyPr/>
                    <a:lstStyle/>
                    <a:p>
                      <a:r>
                        <a:rPr lang="ru-RU" sz="1500"/>
                        <a:t>10.7%</a:t>
                      </a:r>
                    </a:p>
                  </a:txBody>
                  <a:tcPr marL="77189" marR="77189" marT="38594" marB="38594" anchor="ctr"/>
                </a:tc>
                <a:tc>
                  <a:txBody>
                    <a:bodyPr/>
                    <a:lstStyle/>
                    <a:p>
                      <a:r>
                        <a:rPr lang="ru-RU" sz="1500"/>
                        <a:t>9.1%</a:t>
                      </a:r>
                    </a:p>
                  </a:txBody>
                  <a:tcPr marL="77189" marR="77189" marT="38594" marB="38594" anchor="ctr"/>
                </a:tc>
                <a:tc>
                  <a:txBody>
                    <a:bodyPr/>
                    <a:lstStyle/>
                    <a:p>
                      <a:r>
                        <a:rPr lang="ru-RU" sz="1500"/>
                        <a:t>13.5%</a:t>
                      </a:r>
                    </a:p>
                  </a:txBody>
                  <a:tcPr marL="77189" marR="77189" marT="38594" marB="38594" anchor="ctr"/>
                </a:tc>
                <a:tc>
                  <a:txBody>
                    <a:bodyPr/>
                    <a:lstStyle/>
                    <a:p>
                      <a:r>
                        <a:rPr lang="ru-RU" sz="1500"/>
                        <a:t>1.6%</a:t>
                      </a:r>
                    </a:p>
                  </a:txBody>
                  <a:tcPr marL="77189" marR="77189" marT="38594" marB="38594" anchor="ctr"/>
                </a:tc>
              </a:tr>
              <a:tr h="1461541">
                <a:tc>
                  <a:txBody>
                    <a:bodyPr/>
                    <a:lstStyle/>
                    <a:p>
                      <a:r>
                        <a:rPr lang="ru-RU" sz="1500" dirty="0"/>
                        <a:t>Чернокожие или афроамериканцы</a:t>
                      </a:r>
                    </a:p>
                  </a:txBody>
                  <a:tcPr marL="77189" marR="77189" marT="38594" marB="38594" anchor="ctr"/>
                </a:tc>
                <a:tc>
                  <a:txBody>
                    <a:bodyPr/>
                    <a:lstStyle/>
                    <a:p>
                      <a:r>
                        <a:rPr lang="ru-RU" sz="1500"/>
                        <a:t>25.5%</a:t>
                      </a:r>
                    </a:p>
                  </a:txBody>
                  <a:tcPr marL="77189" marR="77189" marT="38594" marB="38594" anchor="ctr"/>
                </a:tc>
                <a:tc>
                  <a:txBody>
                    <a:bodyPr/>
                    <a:lstStyle/>
                    <a:p>
                      <a:r>
                        <a:rPr lang="ru-RU" sz="1500"/>
                        <a:t>28.7%</a:t>
                      </a:r>
                    </a:p>
                  </a:txBody>
                  <a:tcPr marL="77189" marR="77189" marT="38594" marB="38594" anchor="ctr"/>
                </a:tc>
                <a:tc>
                  <a:txBody>
                    <a:bodyPr/>
                    <a:lstStyle/>
                    <a:p>
                      <a:r>
                        <a:rPr lang="ru-RU" sz="1500"/>
                        <a:t>21.1%</a:t>
                      </a:r>
                    </a:p>
                  </a:txBody>
                  <a:tcPr marL="77189" marR="77189" marT="38594" marB="38594" anchor="ctr"/>
                </a:tc>
                <a:tc>
                  <a:txBody>
                    <a:bodyPr/>
                    <a:lstStyle/>
                    <a:p>
                      <a:r>
                        <a:rPr lang="ru-RU" sz="1500"/>
                        <a:t>6.1%</a:t>
                      </a:r>
                    </a:p>
                  </a:txBody>
                  <a:tcPr marL="77189" marR="77189" marT="38594" marB="38594" anchor="ctr"/>
                </a:tc>
              </a:tr>
              <a:tr h="1124262">
                <a:tc>
                  <a:txBody>
                    <a:bodyPr/>
                    <a:lstStyle/>
                    <a:p>
                      <a:r>
                        <a:rPr lang="ru-RU" sz="1500" dirty="0"/>
                        <a:t>Латиноамериканцы (кроме белых)</a:t>
                      </a:r>
                    </a:p>
                  </a:txBody>
                  <a:tcPr marL="77189" marR="77189" marT="38594" marB="38594" anchor="ctr"/>
                </a:tc>
                <a:tc>
                  <a:txBody>
                    <a:bodyPr/>
                    <a:lstStyle/>
                    <a:p>
                      <a:r>
                        <a:rPr lang="ru-RU" sz="1500"/>
                        <a:t>17.9%</a:t>
                      </a:r>
                    </a:p>
                  </a:txBody>
                  <a:tcPr marL="77189" marR="77189" marT="38594" marB="38594" anchor="ctr"/>
                </a:tc>
                <a:tc>
                  <a:txBody>
                    <a:bodyPr/>
                    <a:lstStyle/>
                    <a:p>
                      <a:r>
                        <a:rPr lang="ru-RU" sz="1500"/>
                        <a:t>15.3%</a:t>
                      </a:r>
                    </a:p>
                  </a:txBody>
                  <a:tcPr marL="77189" marR="77189" marT="38594" marB="38594" anchor="ctr"/>
                </a:tc>
                <a:tc>
                  <a:txBody>
                    <a:bodyPr/>
                    <a:lstStyle/>
                    <a:p>
                      <a:r>
                        <a:rPr lang="ru-RU" sz="1500"/>
                        <a:t>2.7%</a:t>
                      </a:r>
                    </a:p>
                  </a:txBody>
                  <a:tcPr marL="77189" marR="77189" marT="38594" marB="38594" anchor="ctr"/>
                </a:tc>
                <a:tc>
                  <a:txBody>
                    <a:bodyPr/>
                    <a:lstStyle/>
                    <a:p>
                      <a:r>
                        <a:rPr lang="ru-RU" sz="1500"/>
                        <a:t>−</a:t>
                      </a:r>
                    </a:p>
                  </a:txBody>
                  <a:tcPr marL="77189" marR="77189" marT="38594" marB="38594" anchor="ctr"/>
                </a:tc>
              </a:tr>
              <a:tr h="449705">
                <a:tc>
                  <a:txBody>
                    <a:bodyPr/>
                    <a:lstStyle/>
                    <a:p>
                      <a:r>
                        <a:rPr lang="ru-RU" sz="1500" dirty="0"/>
                        <a:t>Азиаты</a:t>
                      </a:r>
                    </a:p>
                  </a:txBody>
                  <a:tcPr marL="77189" marR="77189" marT="38594" marB="38594" anchor="ctr"/>
                </a:tc>
                <a:tc>
                  <a:txBody>
                    <a:bodyPr/>
                    <a:lstStyle/>
                    <a:p>
                      <a:r>
                        <a:rPr lang="ru-RU" sz="1500"/>
                        <a:t>12.7%</a:t>
                      </a:r>
                    </a:p>
                  </a:txBody>
                  <a:tcPr marL="77189" marR="77189" marT="38594" marB="38594" anchor="ctr"/>
                </a:tc>
                <a:tc>
                  <a:txBody>
                    <a:bodyPr/>
                    <a:lstStyle/>
                    <a:p>
                      <a:r>
                        <a:rPr lang="ru-RU" sz="1500"/>
                        <a:t>7.0%</a:t>
                      </a:r>
                    </a:p>
                  </a:txBody>
                  <a:tcPr marL="77189" marR="77189" marT="38594" marB="38594" anchor="ctr"/>
                </a:tc>
                <a:tc>
                  <a:txBody>
                    <a:bodyPr/>
                    <a:lstStyle/>
                    <a:p>
                      <a:r>
                        <a:rPr lang="ru-RU" sz="1500"/>
                        <a:t>1.2%</a:t>
                      </a:r>
                    </a:p>
                  </a:txBody>
                  <a:tcPr marL="77189" marR="77189" marT="38594" marB="38594" anchor="ctr"/>
                </a:tc>
                <a:tc>
                  <a:txBody>
                    <a:bodyPr/>
                    <a:lstStyle/>
                    <a:p>
                      <a:r>
                        <a:rPr lang="ru-RU" sz="1500" dirty="0"/>
                        <a:t>−</a:t>
                      </a:r>
                    </a:p>
                  </a:txBody>
                  <a:tcPr marL="77189" marR="77189" marT="38594" marB="38594" anchor="ctr"/>
                </a:tc>
              </a:tr>
            </a:tbl>
          </a:graphicData>
        </a:graphic>
      </p:graphicFrame>
    </p:spTree>
    <p:extLst>
      <p:ext uri="{BB962C8B-B14F-4D97-AF65-F5344CB8AC3E}">
        <p14:creationId xmlns:p14="http://schemas.microsoft.com/office/powerpoint/2010/main" val="23254605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a:bodyPr>
          <a:lstStyle/>
          <a:p>
            <a:r>
              <a:rPr lang="ru-RU" sz="6000" dirty="0">
                <a:solidFill>
                  <a:srgbClr val="FFC000"/>
                </a:solidFill>
              </a:rPr>
              <a:t>Религия</a:t>
            </a:r>
          </a:p>
        </p:txBody>
      </p:sp>
    </p:spTree>
    <p:extLst>
      <p:ext uri="{BB962C8B-B14F-4D97-AF65-F5344CB8AC3E}">
        <p14:creationId xmlns:p14="http://schemas.microsoft.com/office/powerpoint/2010/main" val="2328656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thumb/9/92/Stvartannyc-ryangomez.JPG/220px-Stvartannyc-ryangom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3384376" cy="50765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5969" y="5697252"/>
            <a:ext cx="2667525" cy="369332"/>
          </a:xfrm>
          <a:prstGeom prst="rect">
            <a:avLst/>
          </a:prstGeom>
        </p:spPr>
        <p:txBody>
          <a:bodyPr wrap="none">
            <a:spAutoFit/>
          </a:bodyPr>
          <a:lstStyle/>
          <a:p>
            <a:r>
              <a:rPr lang="ru-RU" b="1" u="sng" dirty="0" smtClean="0">
                <a:solidFill>
                  <a:srgbClr val="C00000"/>
                </a:solidFill>
              </a:rPr>
              <a:t>Собор Святого </a:t>
            </a:r>
            <a:r>
              <a:rPr lang="ru-RU" b="1" u="sng" dirty="0" err="1" smtClean="0">
                <a:solidFill>
                  <a:srgbClr val="C00000"/>
                </a:solidFill>
              </a:rPr>
              <a:t>Вардана</a:t>
            </a:r>
            <a:endParaRPr lang="ru-RU" b="1" u="sng" dirty="0">
              <a:solidFill>
                <a:srgbClr val="C00000"/>
              </a:solidFill>
            </a:endParaRPr>
          </a:p>
        </p:txBody>
      </p:sp>
      <p:pic>
        <p:nvPicPr>
          <p:cNvPr id="20484" name="Picture 4" descr="https://upload.wikimedia.org/wikipedia/commons/thumb/6/62/Saint_Patrick%27s_Cathedral_by_David_Shankbone.jpg/220px-Saint_Patrick%27s_Cathedral_by_David_Shank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999" y="620688"/>
            <a:ext cx="3811755" cy="50765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525871" y="5697252"/>
            <a:ext cx="2704010" cy="369332"/>
          </a:xfrm>
          <a:prstGeom prst="rect">
            <a:avLst/>
          </a:prstGeom>
        </p:spPr>
        <p:txBody>
          <a:bodyPr wrap="none">
            <a:spAutoFit/>
          </a:bodyPr>
          <a:lstStyle/>
          <a:p>
            <a:r>
              <a:rPr lang="ru-RU" b="1" u="sng" dirty="0" smtClean="0">
                <a:solidFill>
                  <a:srgbClr val="C00000"/>
                </a:solidFill>
              </a:rPr>
              <a:t>Собор Святого Патрика</a:t>
            </a:r>
            <a:endParaRPr lang="ru-RU" b="1" u="sng" dirty="0">
              <a:solidFill>
                <a:srgbClr val="C00000"/>
              </a:solidFill>
            </a:endParaRPr>
          </a:p>
        </p:txBody>
      </p:sp>
    </p:spTree>
    <p:extLst>
      <p:ext uri="{BB962C8B-B14F-4D97-AF65-F5344CB8AC3E}">
        <p14:creationId xmlns:p14="http://schemas.microsoft.com/office/powerpoint/2010/main" val="84936009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r>
              <a:rPr lang="ru-RU" sz="6600" dirty="0">
                <a:solidFill>
                  <a:srgbClr val="7030A0"/>
                </a:solidFill>
              </a:rPr>
              <a:t>Экономика</a:t>
            </a:r>
            <a:endParaRPr lang="ru-RU" dirty="0">
              <a:solidFill>
                <a:srgbClr val="7030A0"/>
              </a:solidFill>
            </a:endParaRPr>
          </a:p>
        </p:txBody>
      </p:sp>
    </p:spTree>
    <p:extLst>
      <p:ext uri="{BB962C8B-B14F-4D97-AF65-F5344CB8AC3E}">
        <p14:creationId xmlns:p14="http://schemas.microsoft.com/office/powerpoint/2010/main" val="1907882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85000" lnSpcReduction="10000"/>
          </a:bodyPr>
          <a:lstStyle/>
          <a:p>
            <a:r>
              <a:rPr lang="ru-RU" b="1" dirty="0"/>
              <a:t>Нью-Йорк — важнейший экономический центр Соединённых Штатов и всего мира. Нью-Йорк, наряду с Лондоном и Токио, называют одним из трёх основных центров мировой </a:t>
            </a:r>
            <a:r>
              <a:rPr lang="ru-RU" b="1" dirty="0" smtClean="0"/>
              <a:t>экономики. </a:t>
            </a:r>
            <a:r>
              <a:rPr lang="ru-RU" b="1" dirty="0"/>
              <a:t>Валовый региональный продукт городского региона Нью-Йорка в 2007 году составил $1210,2 млрд, что ставило его на первое место среди мегаполисов </a:t>
            </a:r>
            <a:r>
              <a:rPr lang="ru-RU" b="1" dirty="0" smtClean="0"/>
              <a:t>США.</a:t>
            </a:r>
          </a:p>
          <a:p>
            <a:r>
              <a:rPr lang="ru-RU" b="1" dirty="0"/>
              <a:t>Нью-Йорк является важнейшим финансовым центром страны и мира, финансовые организации, расположенные в городе, на конец 2008 года контролировали до 40 % мировых </a:t>
            </a:r>
            <a:r>
              <a:rPr lang="ru-RU" b="1" dirty="0" smtClean="0"/>
              <a:t>финансов.</a:t>
            </a:r>
            <a:endParaRPr lang="ru-RU" b="1" dirty="0"/>
          </a:p>
        </p:txBody>
      </p:sp>
      <p:pic>
        <p:nvPicPr>
          <p:cNvPr id="21506" name="Picture 2" descr="https://upload.wikimedia.org/wikipedia/commons/thumb/d/d0/Nasdaq_2.jpg/220px-Nasdaq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304256" cy="30688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5129697"/>
            <a:ext cx="3600400" cy="646331"/>
          </a:xfrm>
          <a:prstGeom prst="rect">
            <a:avLst/>
          </a:prstGeom>
        </p:spPr>
        <p:txBody>
          <a:bodyPr wrap="square">
            <a:spAutoFit/>
          </a:bodyPr>
          <a:lstStyle/>
          <a:p>
            <a:r>
              <a:rPr lang="ru-RU" b="1" dirty="0" smtClean="0">
                <a:solidFill>
                  <a:srgbClr val="C00000"/>
                </a:solidFill>
              </a:rPr>
              <a:t>Биржа высокотехнологичных компаний </a:t>
            </a:r>
            <a:r>
              <a:rPr lang="en-US" b="1" dirty="0" smtClean="0">
                <a:solidFill>
                  <a:srgbClr val="C00000"/>
                </a:solidFill>
              </a:rPr>
              <a:t>NASDAQ.</a:t>
            </a:r>
            <a:endParaRPr lang="ru-RU" b="1" dirty="0">
              <a:solidFill>
                <a:srgbClr val="C00000"/>
              </a:solidFill>
            </a:endParaRPr>
          </a:p>
        </p:txBody>
      </p:sp>
    </p:spTree>
    <p:extLst>
      <p:ext uri="{BB962C8B-B14F-4D97-AF65-F5344CB8AC3E}">
        <p14:creationId xmlns:p14="http://schemas.microsoft.com/office/powerpoint/2010/main" val="20299054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7500" lnSpcReduction="20000"/>
          </a:bodyPr>
          <a:lstStyle/>
          <a:p>
            <a:r>
              <a:rPr lang="ru-RU" b="1" dirty="0"/>
              <a:t>Нью-Йорк избрали местом расположения своих штаб-квартир такие финансовые организации как </a:t>
            </a:r>
            <a:r>
              <a:rPr lang="en-US" b="1" dirty="0"/>
              <a:t>Citigroup, J.P. Morgan Chase &amp; Co., American International Group, Goldman Sachs Group, Morgan Stanley, Merrill Lynch </a:t>
            </a:r>
            <a:r>
              <a:rPr lang="ru-RU" b="1" dirty="0"/>
              <a:t>и др. Кроме этого, в городе расположены штаб-квартиры многих крупных нефинансовых корпораций, среди которых </a:t>
            </a:r>
            <a:r>
              <a:rPr lang="en-US" b="1" dirty="0"/>
              <a:t>Verizon Communications, Pfizer, Alcoa, News Corp., Colgate-Palmolive </a:t>
            </a:r>
            <a:r>
              <a:rPr lang="ru-RU" b="1" dirty="0"/>
              <a:t>и др. В городе находятся такие биржи, как Нью-Йоркская фондовая биржа, </a:t>
            </a:r>
            <a:r>
              <a:rPr lang="en-US" b="1" dirty="0"/>
              <a:t>NASDAQ, </a:t>
            </a:r>
            <a:r>
              <a:rPr lang="ru-RU" b="1" dirty="0"/>
              <a:t>Американская фондовая биржа, Нью-Йоркская товарная биржа и </a:t>
            </a:r>
            <a:r>
              <a:rPr lang="en-US" b="1" dirty="0" err="1"/>
              <a:t>en:New</a:t>
            </a:r>
            <a:r>
              <a:rPr lang="en-US" b="1" dirty="0"/>
              <a:t> York Board of Trade. </a:t>
            </a:r>
            <a:r>
              <a:rPr lang="ru-RU" b="1" dirty="0"/>
              <a:t>Нью-Йоркская финансовая отрасль сосредоточена на Уолл-стрит в нижнем Манхэттене.</a:t>
            </a:r>
          </a:p>
        </p:txBody>
      </p:sp>
      <p:pic>
        <p:nvPicPr>
          <p:cNvPr id="22530" name="Picture 2" descr="https://upload.wikimedia.org/wikipedia/commons/thumb/9/99/NYC_NYSE.jpg/220px-NYC_NY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2592288" cy="30400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5172904"/>
            <a:ext cx="3456384" cy="1200329"/>
          </a:xfrm>
          <a:prstGeom prst="rect">
            <a:avLst/>
          </a:prstGeom>
        </p:spPr>
        <p:txBody>
          <a:bodyPr wrap="square">
            <a:spAutoFit/>
          </a:bodyPr>
          <a:lstStyle/>
          <a:p>
            <a:r>
              <a:rPr lang="ru-RU" b="1" dirty="0" smtClean="0">
                <a:solidFill>
                  <a:srgbClr val="C00000"/>
                </a:solidFill>
              </a:rPr>
              <a:t>Нью-Йоркская фондовая биржа — крупнейшая в мире по объёму рыночной капитализации.</a:t>
            </a:r>
            <a:endParaRPr lang="ru-RU" b="1" dirty="0">
              <a:solidFill>
                <a:srgbClr val="C00000"/>
              </a:solidFill>
            </a:endParaRPr>
          </a:p>
        </p:txBody>
      </p:sp>
    </p:spTree>
    <p:extLst>
      <p:ext uri="{BB962C8B-B14F-4D97-AF65-F5344CB8AC3E}">
        <p14:creationId xmlns:p14="http://schemas.microsoft.com/office/powerpoint/2010/main" val="269039636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b="1" dirty="0"/>
              <a:t>Важная роль в городской экономике сохраняется и за традиционным производством, хотя доля занятых в этом секторе уменьшается. Основные отрасли промышленности, развитые в городе: машиностроение, химическая промышленность, производство текстиля, продуктов питания. Быстро развиваются новейшие отрасли: биотехнологии, разработка программного обеспечения, </a:t>
            </a:r>
            <a:r>
              <a:rPr lang="ru-RU" b="1" dirty="0" smtClean="0"/>
              <a:t>интернет-бизнес. </a:t>
            </a:r>
            <a:r>
              <a:rPr lang="ru-RU" b="1" dirty="0"/>
              <a:t>Серьёзная роль принадлежит строительству и </a:t>
            </a:r>
            <a:r>
              <a:rPr lang="ru-RU" b="1" dirty="0" err="1"/>
              <a:t>девелопменту</a:t>
            </a:r>
            <a:r>
              <a:rPr lang="ru-RU" b="1" dirty="0"/>
              <a:t>: Нью-Йорк известен как город с одной из самых высоких цен на недвижимость в </a:t>
            </a:r>
            <a:r>
              <a:rPr lang="ru-RU" b="1" dirty="0" smtClean="0"/>
              <a:t>мире.</a:t>
            </a:r>
            <a:endParaRPr lang="ru-RU" b="1" dirty="0"/>
          </a:p>
          <a:p>
            <a:endParaRPr lang="ru-RU" b="1" dirty="0"/>
          </a:p>
          <a:p>
            <a:r>
              <a:rPr lang="ru-RU" b="1" dirty="0"/>
              <a:t>Первоначально Нью-Йорк был центром американской кинематографии, но затем уступил эту роль Голливуду, однако и сейчас в Нью-Йорке продолжают производить некоторые фильмы и телепередачи. Нью-Йорк является столицей моды США, здесь находятся штаб-квартиры многих модельеров. В Нью-Йорке находится множество издательств, и здесь часто впервые печатаются новые книги. Значительное развитие получила туристическая индустрия.</a:t>
            </a:r>
          </a:p>
        </p:txBody>
      </p:sp>
      <p:pic>
        <p:nvPicPr>
          <p:cNvPr id="23554" name="Picture 2" descr="https://upload.wikimedia.org/wikipedia/commons/thumb/7/75/Intersection_of_Nassau_Street_and_Broad_Street%2C_overlooking_Wall_Street_%282005%29.jpg/220px-Intersection_of_Nassau_Street_and_Broad_Street%2C_overlooking_Wall_Street_%28200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2520280" cy="335655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1251" y="5201379"/>
            <a:ext cx="3538736" cy="923330"/>
          </a:xfrm>
          <a:prstGeom prst="rect">
            <a:avLst/>
          </a:prstGeom>
        </p:spPr>
        <p:txBody>
          <a:bodyPr wrap="square">
            <a:spAutoFit/>
          </a:bodyPr>
          <a:lstStyle/>
          <a:p>
            <a:r>
              <a:rPr lang="ru-RU" b="1" dirty="0" smtClean="0">
                <a:solidFill>
                  <a:srgbClr val="C00000"/>
                </a:solidFill>
              </a:rPr>
              <a:t>Уолл-стрит — символ финансового могущества Америки.</a:t>
            </a:r>
            <a:endParaRPr lang="ru-RU" b="1" dirty="0">
              <a:solidFill>
                <a:srgbClr val="C00000"/>
              </a:solidFill>
            </a:endParaRPr>
          </a:p>
        </p:txBody>
      </p:sp>
    </p:spTree>
    <p:extLst>
      <p:ext uri="{BB962C8B-B14F-4D97-AF65-F5344CB8AC3E}">
        <p14:creationId xmlns:p14="http://schemas.microsoft.com/office/powerpoint/2010/main" val="416012066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a:bodyPr>
          <a:lstStyle/>
          <a:p>
            <a:r>
              <a:rPr lang="ru-RU" sz="6000" dirty="0">
                <a:solidFill>
                  <a:srgbClr val="FF0000"/>
                </a:solidFill>
              </a:rPr>
              <a:t>Транспорт и инфраструктура</a:t>
            </a:r>
          </a:p>
        </p:txBody>
      </p:sp>
    </p:spTree>
    <p:extLst>
      <p:ext uri="{BB962C8B-B14F-4D97-AF65-F5344CB8AC3E}">
        <p14:creationId xmlns:p14="http://schemas.microsoft.com/office/powerpoint/2010/main" val="2357610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Транспорт</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100" b="1" dirty="0"/>
              <a:t>К общественному транспорту Нью-Йорка относятся метро (помимо городского метрополитена существует также обособленная наземная </a:t>
            </a:r>
            <a:r>
              <a:rPr lang="ru-RU" sz="1100" b="1" dirty="0" err="1"/>
              <a:t>метролиния</a:t>
            </a:r>
            <a:r>
              <a:rPr lang="ru-RU" sz="1100" b="1" dirty="0"/>
              <a:t> на Статен-</a:t>
            </a:r>
            <a:r>
              <a:rPr lang="ru-RU" sz="1100" b="1" dirty="0" err="1"/>
              <a:t>Айленде</a:t>
            </a:r>
            <a:r>
              <a:rPr lang="ru-RU" sz="1100" b="1" dirty="0"/>
              <a:t>, а также — подземка, связывающая Манхеттен с прилегающими населёнными пунктами Нью-Джерси), автобусы, такси, канатная дорога связывающая Манхеттен с островом Рузвельта, автоматизированное мини-метро обслуживающее аэропорт им. Кеннеди, а также — паром связывающий Манхеттен со Статен-</a:t>
            </a:r>
            <a:r>
              <a:rPr lang="ru-RU" sz="1100" b="1" dirty="0" err="1"/>
              <a:t>Айлендом</a:t>
            </a:r>
            <a:r>
              <a:rPr lang="ru-RU" sz="1100" b="1" dirty="0"/>
              <a:t>. Имеется также пригородное железнодорожное сообщение связывающее Нью-Йорк с Лонг-Айлендом, штатами Нью-Джерси и Коннектикут, а также — близлежащими населёнными пунктами штата Нью-Йорк. Большинство этих систем находится в ведении регионального управления MTA (</a:t>
            </a:r>
            <a:r>
              <a:rPr lang="ru-RU" sz="1100" b="1" dirty="0" err="1"/>
              <a:t>The</a:t>
            </a:r>
            <a:r>
              <a:rPr lang="ru-RU" sz="1100" b="1" dirty="0"/>
              <a:t> </a:t>
            </a:r>
            <a:r>
              <a:rPr lang="ru-RU" sz="1100" b="1" dirty="0" err="1"/>
              <a:t>Metropolitan</a:t>
            </a:r>
            <a:r>
              <a:rPr lang="ru-RU" sz="1100" b="1" dirty="0"/>
              <a:t> </a:t>
            </a:r>
            <a:r>
              <a:rPr lang="ru-RU" sz="1100" b="1" dirty="0" err="1"/>
              <a:t>Transportation</a:t>
            </a:r>
            <a:r>
              <a:rPr lang="ru-RU" sz="1100" b="1" dirty="0"/>
              <a:t> </a:t>
            </a:r>
            <a:r>
              <a:rPr lang="ru-RU" sz="1100" b="1" dirty="0" err="1"/>
              <a:t>Authority</a:t>
            </a:r>
            <a:r>
              <a:rPr lang="ru-RU" sz="1100" b="1" dirty="0"/>
              <a:t>). Нью-</a:t>
            </a:r>
            <a:r>
              <a:rPr lang="ru-RU" sz="1100" b="1" dirty="0" err="1"/>
              <a:t>джерсийская</a:t>
            </a:r>
            <a:r>
              <a:rPr lang="ru-RU" sz="1100" b="1" dirty="0"/>
              <a:t> транспортная корпорация — NJ </a:t>
            </a:r>
            <a:r>
              <a:rPr lang="ru-RU" sz="1100" b="1" dirty="0" err="1"/>
              <a:t>Transit</a:t>
            </a:r>
            <a:r>
              <a:rPr lang="ru-RU" sz="1100" b="1" dirty="0"/>
              <a:t> — распоряжается железнодорожными и автобусными маршрутами обслуживающими Нью-Джерси. Портовое управление Нью-Йорка и Нью-Джерси обслуживает транс-гудзонскую подземку PATH (</a:t>
            </a:r>
            <a:r>
              <a:rPr lang="ru-RU" sz="1100" b="1" dirty="0" err="1"/>
              <a:t>Port</a:t>
            </a:r>
            <a:r>
              <a:rPr lang="ru-RU" sz="1100" b="1" dirty="0"/>
              <a:t> </a:t>
            </a:r>
            <a:r>
              <a:rPr lang="ru-RU" sz="1100" b="1" dirty="0" err="1"/>
              <a:t>Authority</a:t>
            </a:r>
            <a:r>
              <a:rPr lang="ru-RU" sz="1100" b="1" dirty="0"/>
              <a:t> </a:t>
            </a:r>
            <a:r>
              <a:rPr lang="ru-RU" sz="1100" b="1" dirty="0" err="1"/>
              <a:t>Trans</a:t>
            </a:r>
            <a:r>
              <a:rPr lang="ru-RU" sz="1100" b="1" dirty="0"/>
              <a:t> </a:t>
            </a:r>
            <a:r>
              <a:rPr lang="ru-RU" sz="1100" b="1" dirty="0" err="1"/>
              <a:t>Hudson</a:t>
            </a:r>
            <a:r>
              <a:rPr lang="ru-RU" sz="1100" b="1" dirty="0"/>
              <a:t>), мини-метро «</a:t>
            </a:r>
            <a:r>
              <a:rPr lang="ru-RU" sz="1100" b="1" dirty="0" err="1"/>
              <a:t>Airtrain</a:t>
            </a:r>
            <a:r>
              <a:rPr lang="ru-RU" sz="1100" b="1" dirty="0"/>
              <a:t>» в аэропорту им. Кеннеди и одноимённый монорельс в аэропорту </a:t>
            </a:r>
            <a:r>
              <a:rPr lang="ru-RU" sz="1100" b="1" dirty="0" err="1"/>
              <a:t>Ньюарк</a:t>
            </a:r>
            <a:r>
              <a:rPr lang="ru-RU" sz="1100" b="1" dirty="0"/>
              <a:t>, а также — нью-йоркский автовокзал.</a:t>
            </a:r>
          </a:p>
          <a:p>
            <a:endParaRPr lang="ru-RU" sz="1100" b="1" dirty="0"/>
          </a:p>
          <a:p>
            <a:r>
              <a:rPr lang="ru-RU" sz="1100" b="1" dirty="0"/>
              <a:t>В отличие от других крупных городов США, общественный транспорт — самый популярный способ передвижения. Так, в 2005 году 54,6 % жителей Нью-Йорка добирались до работы, используя общественный транспорт. Примерно каждый третий пользователь общественного транспорта в США и две трети пользователей железной дороги живёт в Нью-Йорке и его пригородах. Это сильно отличает его от остальной части страны, где около 90 % жителей пригородов используют собственные автомобили для передвижения к рабочему месту. Нью-Йорк — единственный город в Соединённых Штатах, где больше чем в половине домохозяйств нет автомобиля (при этом в Манхэттене аналогичный показатель превышает 75 %, а в целом по стране процент подобных домохозяйств составляет всего 8 %). Согласно Бюро переписи США, жители Нью-Йорка в среднем тратят 38,4 минуты в день для того, чтобы добраться до своей работы.</a:t>
            </a:r>
          </a:p>
        </p:txBody>
      </p:sp>
      <p:pic>
        <p:nvPicPr>
          <p:cNvPr id="24578" name="Picture 2" descr="https://upload.wikimedia.org/wikipedia/commons/thumb/6/64/Times_square.jpg/220px-Times_squ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2448272" cy="32940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53010" y="5138864"/>
            <a:ext cx="1509388" cy="369332"/>
          </a:xfrm>
          <a:prstGeom prst="rect">
            <a:avLst/>
          </a:prstGeom>
        </p:spPr>
        <p:txBody>
          <a:bodyPr wrap="none">
            <a:spAutoFit/>
          </a:bodyPr>
          <a:lstStyle/>
          <a:p>
            <a:r>
              <a:rPr lang="ru-RU" b="1" dirty="0" smtClean="0">
                <a:solidFill>
                  <a:srgbClr val="C00000"/>
                </a:solidFill>
              </a:rPr>
              <a:t>Таймс-сквер</a:t>
            </a:r>
            <a:endParaRPr lang="ru-RU" b="1" dirty="0">
              <a:solidFill>
                <a:srgbClr val="C00000"/>
              </a:solidFill>
            </a:endParaRPr>
          </a:p>
        </p:txBody>
      </p:sp>
    </p:spTree>
    <p:extLst>
      <p:ext uri="{BB962C8B-B14F-4D97-AF65-F5344CB8AC3E}">
        <p14:creationId xmlns:p14="http://schemas.microsoft.com/office/powerpoint/2010/main" val="6205774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00B0F0"/>
                </a:solidFill>
              </a:rPr>
              <a:t>Флаг Нью-Йорка</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0000" lnSpcReduction="20000"/>
          </a:bodyPr>
          <a:lstStyle/>
          <a:p>
            <a:r>
              <a:rPr lang="ru-RU" b="1" dirty="0"/>
              <a:t>Флаг </a:t>
            </a:r>
            <a:r>
              <a:rPr lang="ru-RU" b="1" dirty="0" err="1"/>
              <a:t>Нью-Йо́рка</a:t>
            </a:r>
            <a:r>
              <a:rPr lang="ru-RU" b="1" dirty="0"/>
              <a:t> (англ. </a:t>
            </a:r>
            <a:r>
              <a:rPr lang="ru-RU" b="1" dirty="0" err="1"/>
              <a:t>Flag</a:t>
            </a:r>
            <a:r>
              <a:rPr lang="ru-RU" b="1" dirty="0"/>
              <a:t> </a:t>
            </a:r>
            <a:r>
              <a:rPr lang="ru-RU" b="1" dirty="0" err="1"/>
              <a:t>of</a:t>
            </a:r>
            <a:r>
              <a:rPr lang="ru-RU" b="1" dirty="0"/>
              <a:t> </a:t>
            </a:r>
            <a:r>
              <a:rPr lang="ru-RU" b="1" dirty="0" err="1"/>
              <a:t>New</a:t>
            </a:r>
            <a:r>
              <a:rPr lang="ru-RU" b="1" dirty="0"/>
              <a:t> </a:t>
            </a:r>
            <a:r>
              <a:rPr lang="ru-RU" b="1" dirty="0" err="1"/>
              <a:t>York</a:t>
            </a:r>
            <a:r>
              <a:rPr lang="ru-RU" b="1" dirty="0"/>
              <a:t> </a:t>
            </a:r>
            <a:r>
              <a:rPr lang="ru-RU" b="1" dirty="0" err="1"/>
              <a:t>City</a:t>
            </a:r>
            <a:r>
              <a:rPr lang="ru-RU" b="1" dirty="0"/>
              <a:t>) — один из официальных символов города Нью-Йорк.</a:t>
            </a:r>
          </a:p>
          <a:p>
            <a:endParaRPr lang="ru-RU" b="1" dirty="0"/>
          </a:p>
          <a:p>
            <a:r>
              <a:rPr lang="ru-RU" b="1" dirty="0"/>
              <a:t>Флаг представлен вертикальными синей, белой и оранжевой полосами равной ширины. Синяя полоса расположена у флагштока. В середине флага, на белой полосе, расположена печать города, выполненная в синем цвете</a:t>
            </a:r>
            <a:r>
              <a:rPr lang="ru-RU" b="1" dirty="0" smtClean="0"/>
              <a:t>. </a:t>
            </a:r>
            <a:r>
              <a:rPr lang="ru-RU" b="1" dirty="0"/>
              <a:t>Современный вариант флага принят 30 декабря 1977 года</a:t>
            </a:r>
            <a:r>
              <a:rPr lang="ru-RU" b="1" dirty="0" smtClean="0"/>
              <a:t>. </a:t>
            </a:r>
            <a:r>
              <a:rPr lang="ru-RU" b="1" dirty="0"/>
              <a:t>Одним из отличий от флага, принятого в 1915 году</a:t>
            </a:r>
            <a:r>
              <a:rPr lang="ru-RU" b="1" dirty="0" smtClean="0"/>
              <a:t>, </a:t>
            </a:r>
            <a:r>
              <a:rPr lang="ru-RU" b="1" dirty="0"/>
              <a:t>стал другой год на печати: 1625 (год основания города) вместо 1664 (год захвата города британцами</a:t>
            </a:r>
            <a:r>
              <a:rPr lang="ru-RU" b="1" dirty="0" smtClean="0"/>
              <a:t>).</a:t>
            </a:r>
            <a:endParaRPr lang="ru-RU" b="1" dirty="0"/>
          </a:p>
          <a:p>
            <a:endParaRPr lang="ru-RU" b="1" dirty="0"/>
          </a:p>
          <a:p>
            <a:r>
              <a:rPr lang="ru-RU" b="1" dirty="0"/>
              <a:t>На флаге Нью-Йорка основан флаг мэра города. Его характерным отличием являются расположенные в полукруге над печатью пять звёзд. Они символизируют пять </a:t>
            </a:r>
            <a:r>
              <a:rPr lang="ru-RU" b="1" dirty="0" err="1"/>
              <a:t>боро</a:t>
            </a:r>
            <a:r>
              <a:rPr lang="ru-RU" b="1" dirty="0"/>
              <a:t> Нью-Йорка. Соотношение сторон флага равняется 3:4</a:t>
            </a:r>
            <a:r>
              <a:rPr lang="ru-RU" b="1" dirty="0" smtClean="0"/>
              <a:t>.</a:t>
            </a:r>
            <a:endParaRPr lang="ru-RU" b="1" dirty="0"/>
          </a:p>
        </p:txBody>
      </p:sp>
      <p:pic>
        <p:nvPicPr>
          <p:cNvPr id="3074" name="Picture 2" descr="Flag of New York City.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the Mayor of New York City.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01" y="3356992"/>
            <a:ext cx="1905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64888" y="4499993"/>
            <a:ext cx="2562625" cy="369332"/>
          </a:xfrm>
          <a:prstGeom prst="rect">
            <a:avLst/>
          </a:prstGeom>
        </p:spPr>
        <p:txBody>
          <a:bodyPr wrap="none">
            <a:spAutoFit/>
          </a:bodyPr>
          <a:lstStyle/>
          <a:p>
            <a:r>
              <a:rPr lang="ru-RU" b="1" dirty="0" smtClean="0">
                <a:solidFill>
                  <a:srgbClr val="C00000"/>
                </a:solidFill>
              </a:rPr>
              <a:t>Флаг мэра Нью-Йорка</a:t>
            </a:r>
            <a:endParaRPr lang="ru-RU" b="1" dirty="0">
              <a:solidFill>
                <a:srgbClr val="C00000"/>
              </a:solidFill>
            </a:endParaRPr>
          </a:p>
        </p:txBody>
      </p:sp>
      <p:pic>
        <p:nvPicPr>
          <p:cNvPr id="3078" name="Picture 6" descr="https://upload.wikimedia.org/wikipedia/commons/thumb/f/f1/New_York_City_flag_waving.jpg/210px-New_York_City_flag_wav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76" y="4880591"/>
            <a:ext cx="2000250" cy="150495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1173" y="6385542"/>
            <a:ext cx="3710055" cy="369332"/>
          </a:xfrm>
          <a:prstGeom prst="rect">
            <a:avLst/>
          </a:prstGeom>
        </p:spPr>
        <p:txBody>
          <a:bodyPr wrap="none">
            <a:spAutoFit/>
          </a:bodyPr>
          <a:lstStyle/>
          <a:p>
            <a:r>
              <a:rPr lang="ru-RU" b="1" dirty="0" smtClean="0">
                <a:solidFill>
                  <a:srgbClr val="C00000"/>
                </a:solidFill>
              </a:rPr>
              <a:t>Развевающийся флаг Нью-Йорка</a:t>
            </a:r>
            <a:endParaRPr lang="ru-RU" b="1" dirty="0">
              <a:solidFill>
                <a:srgbClr val="C00000"/>
              </a:solidFill>
            </a:endParaRPr>
          </a:p>
        </p:txBody>
      </p:sp>
    </p:spTree>
    <p:extLst>
      <p:ext uri="{BB962C8B-B14F-4D97-AF65-F5344CB8AC3E}">
        <p14:creationId xmlns:p14="http://schemas.microsoft.com/office/powerpoint/2010/main" val="254051305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Метрополитен</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000" b="1" dirty="0"/>
              <a:t>Метрополитен Нью-Йорка включает в себя 468 станций на 26 маршрутах, имеет общую длину в 1355 км и является самым протяжённым в мире по общей длине маршрутов (метро, самое длинное по линиям — Пекинское). Метро охватывает 4 из 5 городских районов (Манхэттен, Бруклин, </a:t>
            </a:r>
            <a:r>
              <a:rPr lang="ru-RU" sz="1000" b="1" dirty="0" err="1"/>
              <a:t>Куинс</a:t>
            </a:r>
            <a:r>
              <a:rPr lang="ru-RU" sz="1000" b="1" dirty="0"/>
              <a:t> и </a:t>
            </a:r>
            <a:r>
              <a:rPr lang="ru-RU" sz="1000" b="1" dirty="0" err="1"/>
              <a:t>Бронкс</a:t>
            </a:r>
            <a:r>
              <a:rPr lang="ru-RU" sz="1000" b="1" dirty="0"/>
              <a:t>). Оно традиционно именуется </a:t>
            </a:r>
            <a:r>
              <a:rPr lang="ru-RU" sz="1000" b="1" dirty="0" err="1"/>
              <a:t>subway</a:t>
            </a:r>
            <a:r>
              <a:rPr lang="ru-RU" sz="1000" b="1" dirty="0"/>
              <a:t> (подземка), хотя 40 % путей и треть станций находятся на поверхности и расположены на уровне земли или на эстакадах.</a:t>
            </a:r>
          </a:p>
          <a:p>
            <a:endParaRPr lang="ru-RU" sz="1000" b="1" dirty="0"/>
          </a:p>
          <a:p>
            <a:r>
              <a:rPr lang="ru-RU" sz="1000" b="1" dirty="0"/>
              <a:t>Первая линия городской </a:t>
            </a:r>
            <a:r>
              <a:rPr lang="ru-RU" sz="1000" b="1" dirty="0" err="1"/>
              <a:t>надземки</a:t>
            </a:r>
            <a:r>
              <a:rPr lang="ru-RU" sz="1000" b="1" dirty="0"/>
              <a:t> в Нью-Йорке была открыта в 1868 году частной компанией BRT (</a:t>
            </a:r>
            <a:r>
              <a:rPr lang="ru-RU" sz="1000" b="1" dirty="0" err="1"/>
              <a:t>Brooklyn</a:t>
            </a:r>
            <a:r>
              <a:rPr lang="ru-RU" sz="1000" b="1" dirty="0"/>
              <a:t> </a:t>
            </a:r>
            <a:r>
              <a:rPr lang="ru-RU" sz="1000" b="1" dirty="0" err="1"/>
              <a:t>Rapid</a:t>
            </a:r>
            <a:r>
              <a:rPr lang="ru-RU" sz="1000" b="1" dirty="0"/>
              <a:t> </a:t>
            </a:r>
            <a:r>
              <a:rPr lang="ru-RU" sz="1000" b="1" dirty="0" err="1"/>
              <a:t>Transit</a:t>
            </a:r>
            <a:r>
              <a:rPr lang="ru-RU" sz="1000" b="1" dirty="0"/>
              <a:t>, позже BMT, </a:t>
            </a:r>
            <a:r>
              <a:rPr lang="ru-RU" sz="1000" b="1" dirty="0" err="1"/>
              <a:t>Brooklyn-Manhattan</a:t>
            </a:r>
            <a:r>
              <a:rPr lang="ru-RU" sz="1000" b="1" dirty="0"/>
              <a:t> </a:t>
            </a:r>
            <a:r>
              <a:rPr lang="ru-RU" sz="1000" b="1" dirty="0" err="1"/>
              <a:t>Transit</a:t>
            </a:r>
            <a:r>
              <a:rPr lang="ru-RU" sz="1000" b="1" dirty="0"/>
              <a:t>). Большинство надземных линий того времени в настоящее время снесены, лишь некоторые из них были реконструированы и вошли в состав нынешней </a:t>
            </a:r>
            <a:r>
              <a:rPr lang="ru-RU" sz="1000" b="1" dirty="0" err="1"/>
              <a:t>метросистемы</a:t>
            </a:r>
            <a:r>
              <a:rPr lang="ru-RU" sz="1000" b="1" dirty="0"/>
              <a:t>. Первая же подземная линия метро была открыта 27 октября 1904 года компанией IRT (</a:t>
            </a:r>
            <a:r>
              <a:rPr lang="ru-RU" sz="1000" b="1" dirty="0" err="1"/>
              <a:t>Interborough</a:t>
            </a:r>
            <a:r>
              <a:rPr lang="ru-RU" sz="1000" b="1" dirty="0"/>
              <a:t> </a:t>
            </a:r>
            <a:r>
              <a:rPr lang="ru-RU" sz="1000" b="1" dirty="0" err="1"/>
              <a:t>Rapid</a:t>
            </a:r>
            <a:r>
              <a:rPr lang="ru-RU" sz="1000" b="1" dirty="0"/>
              <a:t> </a:t>
            </a:r>
            <a:r>
              <a:rPr lang="ru-RU" sz="1000" b="1" dirty="0" err="1"/>
              <a:t>Transit</a:t>
            </a:r>
            <a:r>
              <a:rPr lang="ru-RU" sz="1000" b="1" dirty="0"/>
              <a:t>). До 1932 года метрополитен находился в частном владении и принадлежал двум компаниям: BMT и IRT. Затем к ним добавилась муниципальная компания IND, которая в 1940 году скупила обе частные и объединила городской метрополитен в единый хозяйственный комплекс. В настоящее время управляющая метрополитеном компания — MTA — также управляет и сетью городских автобусных маршрутов.</a:t>
            </a:r>
          </a:p>
          <a:p>
            <a:endParaRPr lang="ru-RU" sz="1000" b="1" dirty="0"/>
          </a:p>
          <a:p>
            <a:r>
              <a:rPr lang="ru-RU" sz="1000" b="1" dirty="0"/>
              <a:t>За исключением четырёх станций, метрополитен работает круглосуточно, перевозя около 4,5 миллионов человек в сутки. В начале 1990-х годов началась разработка проекта по переводу нью-йоркского метрополитена на автоматическое управление.</a:t>
            </a:r>
          </a:p>
          <a:p>
            <a:endParaRPr lang="ru-RU" sz="1000" b="1" dirty="0"/>
          </a:p>
          <a:p>
            <a:r>
              <a:rPr lang="ru-RU" sz="1000" b="1" dirty="0"/>
              <a:t>По состоянию на март 2013 года стоимость однократной поездки составляет $2,75 (одноразовый билет для поездки на метро даёт право в течение 2 часов продолжить поездку на автобусе городской автобусной сети, также управляемой МТА; допускается и обратный вариант: автобус — метро; а также пересадка автобус — автобус).</a:t>
            </a:r>
          </a:p>
          <a:p>
            <a:endParaRPr lang="ru-RU" sz="1000" b="1" dirty="0"/>
          </a:p>
          <a:p>
            <a:r>
              <a:rPr lang="ru-RU" sz="1000" b="1" dirty="0"/>
              <a:t>Проездной билет на 7 суток стоит $31, на 30 суток — $</a:t>
            </a:r>
            <a:r>
              <a:rPr lang="ru-RU" sz="1000" b="1" dirty="0" smtClean="0"/>
              <a:t>116,50. </a:t>
            </a:r>
            <a:r>
              <a:rPr lang="ru-RU" sz="1000" b="1" dirty="0"/>
              <a:t>При этом многодневный проездной билет дает право на неоднократный без ограничений проезд в метрополитене и в автобусах города в течение срока его действия. Отсчёт начала срока действия проездного (то есть фиксация первых суток использования билета) производится с момента первого прохода через турникет метрополитена или автобуса вне зависимости от времени прохода и заканчивается в 24:00 последних суток действия.</a:t>
            </a:r>
          </a:p>
        </p:txBody>
      </p:sp>
      <p:pic>
        <p:nvPicPr>
          <p:cNvPr id="25602" name="Picture 2" descr="https://upload.wikimedia.org/wikipedia/commons/thumb/0/02/NYCT_R142.jpg/220px-NYCT_R1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78"/>
            <a:ext cx="2736304" cy="20522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4401107"/>
            <a:ext cx="3168352" cy="646331"/>
          </a:xfrm>
          <a:prstGeom prst="rect">
            <a:avLst/>
          </a:prstGeom>
        </p:spPr>
        <p:txBody>
          <a:bodyPr wrap="square">
            <a:spAutoFit/>
          </a:bodyPr>
          <a:lstStyle/>
          <a:p>
            <a:r>
              <a:rPr lang="ru-RU" b="1" dirty="0" smtClean="0">
                <a:solidFill>
                  <a:srgbClr val="C00000"/>
                </a:solidFill>
              </a:rPr>
              <a:t>Поезд Нью-Йоркского метро на поверхности</a:t>
            </a:r>
            <a:endParaRPr lang="ru-RU" b="1" dirty="0">
              <a:solidFill>
                <a:srgbClr val="C00000"/>
              </a:solidFill>
            </a:endParaRPr>
          </a:p>
        </p:txBody>
      </p:sp>
    </p:spTree>
    <p:extLst>
      <p:ext uri="{BB962C8B-B14F-4D97-AF65-F5344CB8AC3E}">
        <p14:creationId xmlns:p14="http://schemas.microsoft.com/office/powerpoint/2010/main" val="329305972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Канатная дорога</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lstStyle/>
          <a:p>
            <a:r>
              <a:rPr lang="ru-RU" b="1" dirty="0"/>
              <a:t>В 1976 году была запущена канатная дорога, соединяющая Манхэттен и остров Рузвельта (англ. </a:t>
            </a:r>
            <a:r>
              <a:rPr lang="ru-RU" b="1" dirty="0" err="1"/>
              <a:t>Roosevelt</a:t>
            </a:r>
            <a:r>
              <a:rPr lang="ru-RU" b="1" dirty="0"/>
              <a:t> </a:t>
            </a:r>
            <a:r>
              <a:rPr lang="ru-RU" b="1" dirty="0" err="1"/>
              <a:t>Island</a:t>
            </a:r>
            <a:r>
              <a:rPr lang="ru-RU" b="1" dirty="0"/>
              <a:t> </a:t>
            </a:r>
            <a:r>
              <a:rPr lang="ru-RU" b="1" dirty="0" err="1"/>
              <a:t>Tramway</a:t>
            </a:r>
            <a:r>
              <a:rPr lang="ru-RU" b="1" dirty="0"/>
              <a:t>). Дорога имеет длину 940 м и две станции и управляется компанией MTA.</a:t>
            </a:r>
          </a:p>
        </p:txBody>
      </p:sp>
      <p:pic>
        <p:nvPicPr>
          <p:cNvPr id="26626" name="Picture 2" descr="https://upload.wikimedia.org/wikipedia/commons/thumb/f/f5/New_Roosevelt_Island_Tram_2010-10-09.jpg/220px-New_Roosevelt_Island_Tram_2010-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2736304" cy="20522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516" y="4329100"/>
            <a:ext cx="3384376" cy="923330"/>
          </a:xfrm>
          <a:prstGeom prst="rect">
            <a:avLst/>
          </a:prstGeom>
        </p:spPr>
        <p:txBody>
          <a:bodyPr wrap="square">
            <a:spAutoFit/>
          </a:bodyPr>
          <a:lstStyle/>
          <a:p>
            <a:r>
              <a:rPr lang="ru-RU" b="1" dirty="0" smtClean="0">
                <a:solidFill>
                  <a:srgbClr val="C00000"/>
                </a:solidFill>
              </a:rPr>
              <a:t>Канатная дорога, соединяющая Манхэттен и остров Рузвельта</a:t>
            </a:r>
            <a:endParaRPr lang="ru-RU" b="1" dirty="0">
              <a:solidFill>
                <a:srgbClr val="C00000"/>
              </a:solidFill>
            </a:endParaRPr>
          </a:p>
        </p:txBody>
      </p:sp>
    </p:spTree>
    <p:extLst>
      <p:ext uri="{BB962C8B-B14F-4D97-AF65-F5344CB8AC3E}">
        <p14:creationId xmlns:p14="http://schemas.microsoft.com/office/powerpoint/2010/main" val="254683628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Такси</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lstStyle/>
          <a:p>
            <a:r>
              <a:rPr lang="ru-RU" b="1" dirty="0"/>
              <a:t>Традиционно жёлтые и многочисленные нью-йоркские такси пользуются очень большой популярностью.</a:t>
            </a:r>
          </a:p>
        </p:txBody>
      </p:sp>
      <p:pic>
        <p:nvPicPr>
          <p:cNvPr id="27650" name="Picture 2" descr="https://upload.wikimedia.org/wikipedia/commons/thumb/6/63/BwyWalk0505_WP23rdSt.jpg/220px-BwyWalk0505_WP23rd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7"/>
            <a:ext cx="2664296" cy="17075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70406" y="4128460"/>
            <a:ext cx="2346604" cy="369332"/>
          </a:xfrm>
          <a:prstGeom prst="rect">
            <a:avLst/>
          </a:prstGeom>
        </p:spPr>
        <p:txBody>
          <a:bodyPr wrap="none">
            <a:spAutoFit/>
          </a:bodyPr>
          <a:lstStyle/>
          <a:p>
            <a:r>
              <a:rPr lang="ru-RU" b="1" dirty="0" smtClean="0">
                <a:solidFill>
                  <a:srgbClr val="C00000"/>
                </a:solidFill>
              </a:rPr>
              <a:t>Нью-йоркское такси</a:t>
            </a:r>
            <a:endParaRPr lang="ru-RU" b="1" dirty="0">
              <a:solidFill>
                <a:srgbClr val="C00000"/>
              </a:solidFill>
            </a:endParaRPr>
          </a:p>
        </p:txBody>
      </p:sp>
    </p:spTree>
    <p:extLst>
      <p:ext uri="{BB962C8B-B14F-4D97-AF65-F5344CB8AC3E}">
        <p14:creationId xmlns:p14="http://schemas.microsoft.com/office/powerpoint/2010/main" val="33209577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Пригородное железнодорожное сообщение</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0000" lnSpcReduction="20000"/>
          </a:bodyPr>
          <a:lstStyle/>
          <a:p>
            <a:r>
              <a:rPr lang="ru-RU" b="1" dirty="0"/>
              <a:t>В ведении МТА находятся две крупнейшие в стране пригородные железнодорожные системы — </a:t>
            </a:r>
            <a:r>
              <a:rPr lang="ru-RU" b="1" dirty="0" err="1"/>
              <a:t>лонг-айлендская</a:t>
            </a:r>
            <a:r>
              <a:rPr lang="ru-RU" b="1" dirty="0"/>
              <a:t> (</a:t>
            </a:r>
            <a:r>
              <a:rPr lang="ru-RU" b="1" dirty="0" err="1"/>
              <a:t>The</a:t>
            </a:r>
            <a:r>
              <a:rPr lang="ru-RU" b="1" dirty="0"/>
              <a:t> </a:t>
            </a:r>
            <a:r>
              <a:rPr lang="ru-RU" b="1" dirty="0" err="1"/>
              <a:t>Long</a:t>
            </a:r>
            <a:r>
              <a:rPr lang="ru-RU" b="1" dirty="0"/>
              <a:t> </a:t>
            </a:r>
            <a:r>
              <a:rPr lang="ru-RU" b="1" dirty="0" err="1"/>
              <a:t>Island</a:t>
            </a:r>
            <a:r>
              <a:rPr lang="ru-RU" b="1" dirty="0"/>
              <a:t> </a:t>
            </a:r>
            <a:r>
              <a:rPr lang="ru-RU" b="1" dirty="0" err="1"/>
              <a:t>Rail</a:t>
            </a:r>
            <a:r>
              <a:rPr lang="ru-RU" b="1" dirty="0"/>
              <a:t> </a:t>
            </a:r>
            <a:r>
              <a:rPr lang="ru-RU" b="1" dirty="0" err="1"/>
              <a:t>Road</a:t>
            </a:r>
            <a:r>
              <a:rPr lang="ru-RU" b="1" dirty="0"/>
              <a:t> — LIRR) и </a:t>
            </a:r>
            <a:r>
              <a:rPr lang="ru-RU" b="1" dirty="0" err="1"/>
              <a:t>севернорегиональная</a:t>
            </a:r>
            <a:r>
              <a:rPr lang="ru-RU" b="1" dirty="0"/>
              <a:t> (</a:t>
            </a:r>
            <a:r>
              <a:rPr lang="ru-RU" b="1" dirty="0" err="1"/>
              <a:t>Metro</a:t>
            </a:r>
            <a:r>
              <a:rPr lang="ru-RU" b="1" dirty="0"/>
              <a:t> </a:t>
            </a:r>
            <a:r>
              <a:rPr lang="ru-RU" b="1" dirty="0" err="1"/>
              <a:t>North</a:t>
            </a:r>
            <a:r>
              <a:rPr lang="ru-RU" b="1" dirty="0"/>
              <a:t> </a:t>
            </a:r>
            <a:r>
              <a:rPr lang="ru-RU" b="1" dirty="0" err="1"/>
              <a:t>Railroad</a:t>
            </a:r>
            <a:r>
              <a:rPr lang="ru-RU" b="1" dirty="0"/>
              <a:t> — MNR). LIRR связывает город с Лонг-Айлендом, о чём свидетельствует её название. MNR обслуживает северные пригороды Нью-Йорка и штат Коннектикут. LIRR является одной из немногих в стране железных дорог, сохранивших своё историческое название, под которым она когда-то </a:t>
            </a:r>
            <a:r>
              <a:rPr lang="ru-RU" b="1" dirty="0" err="1"/>
              <a:t>функционирвала</a:t>
            </a:r>
            <a:r>
              <a:rPr lang="ru-RU" b="1" dirty="0"/>
              <a:t> как часть </a:t>
            </a:r>
            <a:r>
              <a:rPr lang="ru-RU" b="1" dirty="0" err="1"/>
              <a:t>Пенсильванской</a:t>
            </a:r>
            <a:r>
              <a:rPr lang="ru-RU" b="1" dirty="0"/>
              <a:t> железной дороги (</a:t>
            </a:r>
            <a:r>
              <a:rPr lang="ru-RU" b="1" dirty="0" err="1"/>
              <a:t>Pennsylvania</a:t>
            </a:r>
            <a:r>
              <a:rPr lang="ru-RU" b="1" dirty="0"/>
              <a:t> </a:t>
            </a:r>
            <a:r>
              <a:rPr lang="ru-RU" b="1" dirty="0" err="1"/>
              <a:t>Railroad</a:t>
            </a:r>
            <a:r>
              <a:rPr lang="ru-RU" b="1" dirty="0"/>
              <a:t>). Маршруты ныне являющиеся частью MNR в прошлом принадлежали Нью-Йоркской Центральной дороге (</a:t>
            </a:r>
            <a:r>
              <a:rPr lang="ru-RU" b="1" dirty="0" err="1"/>
              <a:t>New</a:t>
            </a:r>
            <a:r>
              <a:rPr lang="ru-RU" b="1" dirty="0"/>
              <a:t> </a:t>
            </a:r>
            <a:r>
              <a:rPr lang="ru-RU" b="1" dirty="0" err="1"/>
              <a:t>York</a:t>
            </a:r>
            <a:r>
              <a:rPr lang="ru-RU" b="1" dirty="0"/>
              <a:t> </a:t>
            </a:r>
            <a:r>
              <a:rPr lang="ru-RU" b="1" dirty="0" err="1"/>
              <a:t>Central</a:t>
            </a:r>
            <a:r>
              <a:rPr lang="ru-RU" b="1" dirty="0"/>
              <a:t>). Транспортное управление Нью-Джерси (NJ </a:t>
            </a:r>
            <a:r>
              <a:rPr lang="ru-RU" b="1" dirty="0" err="1"/>
              <a:t>Transit</a:t>
            </a:r>
            <a:r>
              <a:rPr lang="ru-RU" b="1" dirty="0"/>
              <a:t>) обслуживает маршруты связывающие город Нью-Йорк с разными точками этого соседнего штата. Эти маршруты тоже когда-то были частью </a:t>
            </a:r>
            <a:r>
              <a:rPr lang="ru-RU" b="1" dirty="0" err="1"/>
              <a:t>Пенсильванской</a:t>
            </a:r>
            <a:r>
              <a:rPr lang="ru-RU" b="1" dirty="0"/>
              <a:t> дороги.</a:t>
            </a:r>
          </a:p>
        </p:txBody>
      </p:sp>
      <p:pic>
        <p:nvPicPr>
          <p:cNvPr id="28674" name="Picture 2" descr="https://upload.wikimedia.org/wikipedia/commons/thumb/c/c3/NY_Pennsylvania_RR_Station_1910s.jpg/220px-NY_Pennsylvania_RR_Station_191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07" y="2348880"/>
            <a:ext cx="2664296" cy="19013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7971" y="4250220"/>
            <a:ext cx="3312368" cy="923330"/>
          </a:xfrm>
          <a:prstGeom prst="rect">
            <a:avLst/>
          </a:prstGeom>
        </p:spPr>
        <p:txBody>
          <a:bodyPr wrap="square">
            <a:spAutoFit/>
          </a:bodyPr>
          <a:lstStyle/>
          <a:p>
            <a:r>
              <a:rPr lang="ru-RU" b="1" dirty="0" err="1" smtClean="0">
                <a:solidFill>
                  <a:srgbClr val="C00000"/>
                </a:solidFill>
              </a:rPr>
              <a:t>Пенсильванский</a:t>
            </a:r>
            <a:r>
              <a:rPr lang="ru-RU" b="1" dirty="0" smtClean="0">
                <a:solidFill>
                  <a:srgbClr val="C00000"/>
                </a:solidFill>
              </a:rPr>
              <a:t> железнодорожный вокзал в 1900-х годах</a:t>
            </a:r>
            <a:endParaRPr lang="ru-RU" b="1" dirty="0">
              <a:solidFill>
                <a:srgbClr val="C00000"/>
              </a:solidFill>
            </a:endParaRPr>
          </a:p>
        </p:txBody>
      </p:sp>
    </p:spTree>
    <p:extLst>
      <p:ext uri="{BB962C8B-B14F-4D97-AF65-F5344CB8AC3E}">
        <p14:creationId xmlns:p14="http://schemas.microsoft.com/office/powerpoint/2010/main" val="393383460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r>
              <a:rPr lang="ru-RU" sz="8000" dirty="0"/>
              <a:t>Культура</a:t>
            </a:r>
            <a:endParaRPr lang="ru-RU" dirty="0"/>
          </a:p>
        </p:txBody>
      </p:sp>
    </p:spTree>
    <p:extLst>
      <p:ext uri="{BB962C8B-B14F-4D97-AF65-F5344CB8AC3E}">
        <p14:creationId xmlns:p14="http://schemas.microsoft.com/office/powerpoint/2010/main" val="119872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200" b="1" dirty="0"/>
              <a:t>Нью-Йорк — центр культуры и информации. Здесь находятся штаб-квартиры главных телевизионных компаний США — CBS и NBC, действуют более 100 зарегистрированных радиостанций, вещающих в средневолновом и ультракоротком диапазонах, печатаются наиболее массовые журналы («</a:t>
            </a:r>
            <a:r>
              <a:rPr lang="ru-RU" sz="1200" b="1" dirty="0" err="1"/>
              <a:t>Ньюсуик</a:t>
            </a:r>
            <a:r>
              <a:rPr lang="ru-RU" sz="1200" b="1" dirty="0"/>
              <a:t>», «Тайм», «</a:t>
            </a:r>
            <a:r>
              <a:rPr lang="ru-RU" sz="1200" b="1" dirty="0" err="1"/>
              <a:t>Форчун</a:t>
            </a:r>
            <a:r>
              <a:rPr lang="ru-RU" sz="1200" b="1" dirty="0"/>
              <a:t>») и газеты с международной репутацией: </a:t>
            </a:r>
            <a:r>
              <a:rPr lang="ru-RU" sz="1200" b="1" dirty="0" err="1"/>
              <a:t>The</a:t>
            </a:r>
            <a:r>
              <a:rPr lang="ru-RU" sz="1200" b="1" dirty="0"/>
              <a:t> </a:t>
            </a:r>
            <a:r>
              <a:rPr lang="ru-RU" sz="1200" b="1" dirty="0" err="1"/>
              <a:t>New</a:t>
            </a:r>
            <a:r>
              <a:rPr lang="ru-RU" sz="1200" b="1" dirty="0"/>
              <a:t> </a:t>
            </a:r>
            <a:r>
              <a:rPr lang="ru-RU" sz="1200" b="1" dirty="0" err="1"/>
              <a:t>York</a:t>
            </a:r>
            <a:r>
              <a:rPr lang="ru-RU" sz="1200" b="1" dirty="0"/>
              <a:t> </a:t>
            </a:r>
            <a:r>
              <a:rPr lang="ru-RU" sz="1200" b="1" dirty="0" err="1"/>
              <a:t>Times</a:t>
            </a:r>
            <a:r>
              <a:rPr lang="ru-RU" sz="1200" b="1" dirty="0"/>
              <a:t>, </a:t>
            </a:r>
            <a:r>
              <a:rPr lang="ru-RU" sz="1200" b="1" dirty="0" err="1"/>
              <a:t>Daily</a:t>
            </a:r>
            <a:r>
              <a:rPr lang="ru-RU" sz="1200" b="1" dirty="0"/>
              <a:t> </a:t>
            </a:r>
            <a:r>
              <a:rPr lang="ru-RU" sz="1200" b="1" dirty="0" err="1"/>
              <a:t>News</a:t>
            </a:r>
            <a:r>
              <a:rPr lang="ru-RU" sz="1200" b="1" dirty="0"/>
              <a:t>, </a:t>
            </a:r>
            <a:r>
              <a:rPr lang="ru-RU" sz="1200" b="1" dirty="0" err="1"/>
              <a:t>New</a:t>
            </a:r>
            <a:r>
              <a:rPr lang="ru-RU" sz="1200" b="1" dirty="0"/>
              <a:t> </a:t>
            </a:r>
            <a:r>
              <a:rPr lang="ru-RU" sz="1200" b="1" dirty="0" err="1"/>
              <a:t>York</a:t>
            </a:r>
            <a:r>
              <a:rPr lang="ru-RU" sz="1200" b="1" dirty="0"/>
              <a:t> </a:t>
            </a:r>
            <a:r>
              <a:rPr lang="ru-RU" sz="1200" b="1" dirty="0" err="1"/>
              <a:t>Post</a:t>
            </a:r>
            <a:r>
              <a:rPr lang="ru-RU" sz="1200" b="1" dirty="0"/>
              <a:t> и рупор американского бизнеса </a:t>
            </a:r>
            <a:r>
              <a:rPr lang="ru-RU" sz="1200" b="1" dirty="0" err="1"/>
              <a:t>The</a:t>
            </a:r>
            <a:r>
              <a:rPr lang="ru-RU" sz="1200" b="1" dirty="0"/>
              <a:t> </a:t>
            </a:r>
            <a:r>
              <a:rPr lang="ru-RU" sz="1200" b="1" dirty="0" err="1"/>
              <a:t>Wall</a:t>
            </a:r>
            <a:r>
              <a:rPr lang="ru-RU" sz="1200" b="1" dirty="0"/>
              <a:t> </a:t>
            </a:r>
            <a:r>
              <a:rPr lang="ru-RU" sz="1200" b="1" dirty="0" err="1"/>
              <a:t>Street</a:t>
            </a:r>
            <a:r>
              <a:rPr lang="ru-RU" sz="1200" b="1" dirty="0"/>
              <a:t> </a:t>
            </a:r>
            <a:r>
              <a:rPr lang="ru-RU" sz="1200" b="1" dirty="0" err="1"/>
              <a:t>Journal</a:t>
            </a:r>
            <a:r>
              <a:rPr lang="ru-RU" sz="1200" b="1" dirty="0"/>
              <a:t>, имеющий самый большой в США тираж. В городе выходят газеты более чем на 40 языках.</a:t>
            </a:r>
          </a:p>
          <a:p>
            <a:endParaRPr lang="ru-RU" sz="1200" b="1" dirty="0"/>
          </a:p>
          <a:p>
            <a:r>
              <a:rPr lang="ru-RU" sz="1200" b="1" dirty="0"/>
              <a:t>Средства массовой информации ежедневно разносят вести о бесконечной череде событий в разнообразной и бурно протекающей культурной жизни Нью-Йорка. О новинках всемирно известного Бродвея, располагающего 38 сценическими площадками и являющегося бесспорным театральным законодателем всей страны. О достижениях отечественного и зарубежного кинематографа, образцы которого демонстрируются примерно в 400 кинотеатрах — от исполинского Радио-Сити мюзик-холла на 6,2 тыс. мест до совсем крошечных зальчиков.</a:t>
            </a:r>
          </a:p>
          <a:p>
            <a:endParaRPr lang="ru-RU" sz="1200" b="1" dirty="0"/>
          </a:p>
          <a:p>
            <a:r>
              <a:rPr lang="ru-RU" sz="1200" b="1" dirty="0"/>
              <a:t>Крупнейший культурный комплекс Нью-Йорка — Линкольн-центр. Самые известные городские концертные залы — Карнеги-холл, Нью-Йорк Сити-</a:t>
            </a:r>
            <a:r>
              <a:rPr lang="ru-RU" sz="1200" b="1" dirty="0" err="1"/>
              <a:t>сентер</a:t>
            </a:r>
            <a:r>
              <a:rPr lang="ru-RU" sz="1200" b="1" dirty="0"/>
              <a:t>, </a:t>
            </a:r>
            <a:r>
              <a:rPr lang="ru-RU" sz="1200" b="1" dirty="0" err="1"/>
              <a:t>Эвери</a:t>
            </a:r>
            <a:r>
              <a:rPr lang="ru-RU" sz="1200" b="1" dirty="0"/>
              <a:t>-Фишер-холл, Алис </a:t>
            </a:r>
            <a:r>
              <a:rPr lang="ru-RU" sz="1200" b="1" dirty="0" err="1"/>
              <a:t>Талли</a:t>
            </a:r>
            <a:r>
              <a:rPr lang="ru-RU" sz="1200" b="1" dirty="0"/>
              <a:t>-холл, оперные театры — «Метрополитен-опера» и Нью-Йорк Сити Опера.</a:t>
            </a:r>
          </a:p>
          <a:p>
            <a:endParaRPr lang="ru-RU" sz="1200" b="1" dirty="0"/>
          </a:p>
          <a:p>
            <a:r>
              <a:rPr lang="ru-RU" sz="1200" b="1" dirty="0"/>
              <a:t>Нью-Йорк является одним из городов, наиболее часто упоминаемых в художественных произведениях.</a:t>
            </a:r>
          </a:p>
        </p:txBody>
      </p:sp>
      <p:pic>
        <p:nvPicPr>
          <p:cNvPr id="29698" name="Picture 2" descr="https://upload.wikimedia.org/wikipedia/commons/thumb/d/d3/Lincoln_Center_Twilight.jpg/220px-Lincoln_Center_Twi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79"/>
            <a:ext cx="2736304" cy="20522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83825" y="4401108"/>
            <a:ext cx="1939955" cy="369332"/>
          </a:xfrm>
          <a:prstGeom prst="rect">
            <a:avLst/>
          </a:prstGeom>
        </p:spPr>
        <p:txBody>
          <a:bodyPr wrap="none">
            <a:spAutoFit/>
          </a:bodyPr>
          <a:lstStyle/>
          <a:p>
            <a:r>
              <a:rPr lang="ru-RU" b="1" dirty="0" smtClean="0">
                <a:solidFill>
                  <a:srgbClr val="C00000"/>
                </a:solidFill>
              </a:rPr>
              <a:t>Линкольн-центр</a:t>
            </a:r>
            <a:endParaRPr lang="ru-RU" b="1" dirty="0">
              <a:solidFill>
                <a:srgbClr val="C00000"/>
              </a:solidFill>
            </a:endParaRPr>
          </a:p>
        </p:txBody>
      </p:sp>
    </p:spTree>
    <p:extLst>
      <p:ext uri="{BB962C8B-B14F-4D97-AF65-F5344CB8AC3E}">
        <p14:creationId xmlns:p14="http://schemas.microsoft.com/office/powerpoint/2010/main" val="323662496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Архитектура</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7500" lnSpcReduction="20000"/>
          </a:bodyPr>
          <a:lstStyle/>
          <a:p>
            <a:r>
              <a:rPr lang="ru-RU" b="1" dirty="0"/>
              <a:t>Нью-Йорк — город сравнительно молодой (ему менее 400 лет), и его планировка не отягощена многовековыми наслоениями исторических и архитектурных эпох. Первые два века его истории оставили свой след лишь на южной оконечности Манхэттена, примерно на площади, соответствующей нынешнему Финансовому кварталу (около одного квадратного километра). В середине XVII века территория Нового Амстердама была ещё меньше: северная граница города проходила по деревянной стене (вдоль нынешней Уолл-стрит) и ограничивала территорию примерно в 22 гектаров. Направления улиц пролегали вдоль побережья реки Гудзон и пролива </a:t>
            </a:r>
            <a:r>
              <a:rPr lang="ru-RU" b="1" dirty="0" err="1"/>
              <a:t>Ист</a:t>
            </a:r>
            <a:r>
              <a:rPr lang="ru-RU" b="1" dirty="0"/>
              <a:t>-Ривер.</a:t>
            </a:r>
          </a:p>
        </p:txBody>
      </p:sp>
      <p:pic>
        <p:nvPicPr>
          <p:cNvPr id="30722" name="Picture 2" descr="https://upload.wikimedia.org/wikipedia/commons/thumb/b/b7/NY_5ave_13easter_1910s.jpg/221px-NY_5ave_13easter_191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2736304" cy="19562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6827" y="4376286"/>
            <a:ext cx="3585770" cy="646331"/>
          </a:xfrm>
          <a:prstGeom prst="rect">
            <a:avLst/>
          </a:prstGeom>
        </p:spPr>
        <p:txBody>
          <a:bodyPr wrap="square">
            <a:spAutoFit/>
          </a:bodyPr>
          <a:lstStyle/>
          <a:p>
            <a:r>
              <a:rPr lang="ru-RU" b="1" dirty="0" smtClean="0">
                <a:solidFill>
                  <a:srgbClr val="C00000"/>
                </a:solidFill>
              </a:rPr>
              <a:t>Уличное движение Нью-Йорка в 1911 году</a:t>
            </a:r>
            <a:endParaRPr lang="ru-RU" b="1" dirty="0">
              <a:solidFill>
                <a:srgbClr val="C00000"/>
              </a:solidFill>
            </a:endParaRPr>
          </a:p>
        </p:txBody>
      </p:sp>
    </p:spTree>
    <p:extLst>
      <p:ext uri="{BB962C8B-B14F-4D97-AF65-F5344CB8AC3E}">
        <p14:creationId xmlns:p14="http://schemas.microsoft.com/office/powerpoint/2010/main" val="98666300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100" b="1" dirty="0"/>
              <a:t>Дальнейшая застройка города складывалась поначалу нерегулярно. Градостроительного плана развития Нью-Йорка в современном понимании не было. Район Гринвич-</a:t>
            </a:r>
            <a:r>
              <a:rPr lang="ru-RU" sz="1100" b="1" dirty="0" err="1"/>
              <a:t>Виллидж</a:t>
            </a:r>
            <a:r>
              <a:rPr lang="ru-RU" sz="1100" b="1" dirty="0"/>
              <a:t> начал застраиваться в западно-восточном направлении. В 1811 году двухпалатный законодательный орган штата Нью-Йорк принял «комиссионный» план застройки и продажи земли на территории штата от современной 14-й стрит до северной оконечности Манхэттена. План предусматривал строго ортогональную ориентацию улиц по всей незастроенной территории острова. Таким образом, город не получал одного ярко выраженного центра. Хотя план подвергался критике за монотонность, дальнейшее развитие </a:t>
            </a:r>
            <a:r>
              <a:rPr lang="ru-RU" sz="1100" b="1" dirty="0" err="1"/>
              <a:t>урбанистики</a:t>
            </a:r>
            <a:r>
              <a:rPr lang="ru-RU" sz="1100" b="1" dirty="0"/>
              <a:t> подтвердило его правильность: автомобильное движение по равномерно распределённым улицам значительно менее подвержено пробкам, чем в старых европейских городах радиально-кольцевой структуры.</a:t>
            </a:r>
          </a:p>
          <a:p>
            <a:endParaRPr lang="ru-RU" sz="1100" b="1" dirty="0"/>
          </a:p>
          <a:p>
            <a:r>
              <a:rPr lang="ru-RU" sz="1100" b="1" dirty="0"/>
              <a:t>Улицы, параллельные Гудзону, получили название «авеню» (от первой до двенадцатой с востока на запад и дополнительно от A до D в районе </a:t>
            </a:r>
            <a:r>
              <a:rPr lang="ru-RU" sz="1100" b="1" dirty="0" err="1"/>
              <a:t>Ист-Виллидж</a:t>
            </a:r>
            <a:r>
              <a:rPr lang="ru-RU" sz="1100" b="1" dirty="0"/>
              <a:t> — «</a:t>
            </a:r>
            <a:r>
              <a:rPr lang="ru-RU" sz="1100" b="1" dirty="0" err="1"/>
              <a:t>Алфабет</a:t>
            </a:r>
            <a:r>
              <a:rPr lang="ru-RU" sz="1100" b="1" dirty="0"/>
              <a:t>-сити»), поперечные нумеровались цифрами и назывались «стрит». Весь город оказался разбит на кварталы площадью около 2 га. Планировалось создать 16 продольных авеню и 155 поперечных улиц. В 1853 году между 5-й и 8-й авеню (от 59-й до 110-й улицы) было выделено место для Центрального парка. Некоторые улицы получили впоследствии собственные имена (Парк-авеню, Вест-энд и др.). Другие улицы были проложены дополнительно (Мэдисон-авеню, </a:t>
            </a:r>
            <a:r>
              <a:rPr lang="ru-RU" sz="1100" b="1" dirty="0" err="1"/>
              <a:t>Лексингтон</a:t>
            </a:r>
            <a:r>
              <a:rPr lang="ru-RU" sz="1100" b="1" dirty="0"/>
              <a:t>-авеню).</a:t>
            </a:r>
          </a:p>
          <a:p>
            <a:endParaRPr lang="ru-RU" sz="1100" b="1" dirty="0"/>
          </a:p>
          <a:p>
            <a:r>
              <a:rPr lang="ru-RU" sz="1100" b="1" dirty="0"/>
              <a:t>Исключение составляет Бродвей: он пересекает практически весь Манхэттен по диагонали и продолжается в </a:t>
            </a:r>
            <a:r>
              <a:rPr lang="ru-RU" sz="1100" b="1" dirty="0" err="1"/>
              <a:t>Бронкс</a:t>
            </a:r>
            <a:r>
              <a:rPr lang="ru-RU" sz="1100" b="1" dirty="0"/>
              <a:t>. Согласно легенде, линия одной из самых знаменитых улиц мира повторяет тропу, по которой индейцы гнали скот на водопой</a:t>
            </a:r>
            <a:r>
              <a:rPr lang="ru-RU" sz="1100" b="1" dirty="0" smtClean="0"/>
              <a:t>.</a:t>
            </a:r>
            <a:endParaRPr lang="ru-RU" sz="1100" b="1" dirty="0"/>
          </a:p>
        </p:txBody>
      </p:sp>
      <p:pic>
        <p:nvPicPr>
          <p:cNvPr id="31746" name="Picture 2" descr="https://upload.wikimedia.org/wikipedia/commons/thumb/4/4e/Ave_5_NY_2_fl.bus.jpg/221px-Ave_5_NY_2_fl.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7"/>
            <a:ext cx="2736304" cy="19562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05675" y="4377160"/>
            <a:ext cx="3004057" cy="923330"/>
          </a:xfrm>
          <a:prstGeom prst="rect">
            <a:avLst/>
          </a:prstGeom>
        </p:spPr>
        <p:txBody>
          <a:bodyPr wrap="square">
            <a:spAutoFit/>
          </a:bodyPr>
          <a:lstStyle/>
          <a:p>
            <a:r>
              <a:rPr lang="ru-RU" b="1" dirty="0" smtClean="0">
                <a:solidFill>
                  <a:srgbClr val="C00000"/>
                </a:solidFill>
              </a:rPr>
              <a:t>Застройка Пятой в 1911 году. Фото со второго этажа автобуса</a:t>
            </a:r>
            <a:endParaRPr lang="ru-RU" b="1" dirty="0">
              <a:solidFill>
                <a:srgbClr val="C00000"/>
              </a:solidFill>
            </a:endParaRPr>
          </a:p>
        </p:txBody>
      </p:sp>
    </p:spTree>
    <p:extLst>
      <p:ext uri="{BB962C8B-B14F-4D97-AF65-F5344CB8AC3E}">
        <p14:creationId xmlns:p14="http://schemas.microsoft.com/office/powerpoint/2010/main" val="79268668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600" b="1" dirty="0"/>
              <a:t>В настоящее время архитектура города имеет две мощные доминанты, подчеркнутые обилием небоскрёбов: Финансовый квартал и Средний Манхэттен. Часть города западнее 5-й авеню называется западной, остальная — восточной. Поперечные улицы имеют, таким образом, различное наименование в разных частях города, например, 42-я Западная и 42-я Восточная улицы.</a:t>
            </a:r>
          </a:p>
          <a:p>
            <a:endParaRPr lang="ru-RU" sz="1600" b="1" dirty="0"/>
          </a:p>
          <a:p>
            <a:r>
              <a:rPr lang="ru-RU" sz="1600" b="1" dirty="0"/>
              <a:t>В XVII—XVIII веках в строительстве преобладали деревянные каркасные и бревенчатые дома, устройство которых было перенесено из Европы тогдашними колонистами. Однако после опустошительного пожара 1835 года деревянное строительство было ограничено. В XIX веке город застраивается домами преимущественно из кирпича и природного камня, которые завозился из каменоломен Новой Англии</a:t>
            </a:r>
            <a:r>
              <a:rPr lang="ru-RU" sz="1600" b="1" dirty="0" smtClean="0"/>
              <a:t>. </a:t>
            </a:r>
            <a:r>
              <a:rPr lang="ru-RU" sz="1600" b="1" dirty="0"/>
              <a:t>Все здания выше шести этажей должны были быть оснащены водонапорными резервуарами для того, чтобы снизить необходимое давление в водопроводных магистралях.</a:t>
            </a:r>
          </a:p>
        </p:txBody>
      </p:sp>
      <p:pic>
        <p:nvPicPr>
          <p:cNvPr id="32770" name="Picture 2" descr="https://upload.wikimedia.org/wikipedia/commons/thumb/3/3c/NewYorkCityManhattanRockefellerCenter.jpg/221px-NewYorkCityManhattanRockefeller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71370"/>
            <a:ext cx="2880320" cy="18116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4644" y="4494837"/>
            <a:ext cx="3366120" cy="923330"/>
          </a:xfrm>
          <a:prstGeom prst="rect">
            <a:avLst/>
          </a:prstGeom>
        </p:spPr>
        <p:txBody>
          <a:bodyPr wrap="square">
            <a:spAutoFit/>
          </a:bodyPr>
          <a:lstStyle/>
          <a:p>
            <a:r>
              <a:rPr lang="ru-RU" b="1" dirty="0" smtClean="0">
                <a:solidFill>
                  <a:srgbClr val="C00000"/>
                </a:solidFill>
              </a:rPr>
              <a:t>Нью-Йорк с крыши </a:t>
            </a:r>
            <a:r>
              <a:rPr lang="ru-RU" b="1" dirty="0" err="1" smtClean="0">
                <a:solidFill>
                  <a:srgbClr val="C00000"/>
                </a:solidFill>
              </a:rPr>
              <a:t>Рокфеллеровского</a:t>
            </a:r>
            <a:r>
              <a:rPr lang="ru-RU" b="1" dirty="0" smtClean="0">
                <a:solidFill>
                  <a:srgbClr val="C00000"/>
                </a:solidFill>
              </a:rPr>
              <a:t> центра 1932</a:t>
            </a:r>
            <a:endParaRPr lang="ru-RU" b="1" dirty="0">
              <a:solidFill>
                <a:srgbClr val="C00000"/>
              </a:solidFill>
            </a:endParaRPr>
          </a:p>
        </p:txBody>
      </p:sp>
    </p:spTree>
    <p:extLst>
      <p:ext uri="{BB962C8B-B14F-4D97-AF65-F5344CB8AC3E}">
        <p14:creationId xmlns:p14="http://schemas.microsoft.com/office/powerpoint/2010/main" val="204380252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Небоскрёбы</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7500" lnSpcReduction="20000"/>
          </a:bodyPr>
          <a:lstStyle/>
          <a:p>
            <a:r>
              <a:rPr lang="ru-RU" b="1" dirty="0"/>
              <a:t>Основу современной архитектуры Нью-Йорка составляют небоскрёбы, то есть здания высотой свыше 150 м. Хотя первые небоскрёбы появились в Чикаго, а сейчас распространены во всём мире, архитектурный облик Нью-Йорка по праву ассоциируется со сверхвысотным строительством. В городе построено свыше 5500 высотных зданий, из них 50 имеют высоту свыше 200 м. По количеству таких зданий Нью-Йорк уступает только Гонконгу. Развитию высотного строительства способствовала замкнутость территории (центр города стоит на острове), высокая цена земли, а также наличие прочных скальных пород, выходящих практически на поверхность (например, в Центральном парке).</a:t>
            </a:r>
          </a:p>
        </p:txBody>
      </p:sp>
      <p:pic>
        <p:nvPicPr>
          <p:cNvPr id="33794" name="Picture 2" descr="https://upload.wikimedia.org/wikipedia/commons/thumb/4/45/New_York_World_Building_New_York_City.jpg/180px-New_York_World_Building_New_York_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2448272" cy="35907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5363614"/>
            <a:ext cx="3168352" cy="1200329"/>
          </a:xfrm>
          <a:prstGeom prst="rect">
            <a:avLst/>
          </a:prstGeom>
        </p:spPr>
        <p:txBody>
          <a:bodyPr wrap="square">
            <a:spAutoFit/>
          </a:bodyPr>
          <a:lstStyle/>
          <a:p>
            <a:r>
              <a:rPr lang="ru-RU" b="1" dirty="0" err="1" smtClean="0">
                <a:solidFill>
                  <a:srgbClr val="C00000"/>
                </a:solidFill>
              </a:rPr>
              <a:t>Уорлд</a:t>
            </a:r>
            <a:r>
              <a:rPr lang="ru-RU" b="1" dirty="0" smtClean="0">
                <a:solidFill>
                  <a:srgbClr val="C00000"/>
                </a:solidFill>
              </a:rPr>
              <a:t> </a:t>
            </a:r>
            <a:r>
              <a:rPr lang="ru-RU" b="1" dirty="0" err="1" smtClean="0">
                <a:solidFill>
                  <a:srgbClr val="C00000"/>
                </a:solidFill>
              </a:rPr>
              <a:t>билдинг</a:t>
            </a:r>
            <a:r>
              <a:rPr lang="ru-RU" b="1" dirty="0" smtClean="0">
                <a:solidFill>
                  <a:srgbClr val="C00000"/>
                </a:solidFill>
              </a:rPr>
              <a:t> — высочайшее здание Нью-Йорка в период с 1890 по 1899 годы.</a:t>
            </a:r>
            <a:endParaRPr lang="ru-RU" b="1" dirty="0">
              <a:solidFill>
                <a:srgbClr val="C00000"/>
              </a:solidFill>
            </a:endParaRPr>
          </a:p>
        </p:txBody>
      </p:sp>
    </p:spTree>
    <p:extLst>
      <p:ext uri="{BB962C8B-B14F-4D97-AF65-F5344CB8AC3E}">
        <p14:creationId xmlns:p14="http://schemas.microsoft.com/office/powerpoint/2010/main" val="10739795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00B0F0"/>
                </a:solidFill>
              </a:rPr>
              <a:t>Печать Нью-Йорка</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050" b="1" dirty="0"/>
              <a:t>Печать </a:t>
            </a:r>
            <a:r>
              <a:rPr lang="ru-RU" sz="1050" b="1" dirty="0" err="1"/>
              <a:t>Нью-Йо́рка</a:t>
            </a:r>
            <a:r>
              <a:rPr lang="ru-RU" sz="1050" b="1" dirty="0"/>
              <a:t> (англ. </a:t>
            </a:r>
            <a:r>
              <a:rPr lang="ru-RU" sz="1050" b="1" dirty="0" err="1"/>
              <a:t>Seal</a:t>
            </a:r>
            <a:r>
              <a:rPr lang="ru-RU" sz="1050" b="1" dirty="0"/>
              <a:t> </a:t>
            </a:r>
            <a:r>
              <a:rPr lang="ru-RU" sz="1050" b="1" dirty="0" err="1"/>
              <a:t>of</a:t>
            </a:r>
            <a:r>
              <a:rPr lang="ru-RU" sz="1050" b="1" dirty="0"/>
              <a:t> </a:t>
            </a:r>
            <a:r>
              <a:rPr lang="ru-RU" sz="1050" b="1" dirty="0" err="1"/>
              <a:t>New</a:t>
            </a:r>
            <a:r>
              <a:rPr lang="ru-RU" sz="1050" b="1" dirty="0"/>
              <a:t> </a:t>
            </a:r>
            <a:r>
              <a:rPr lang="ru-RU" sz="1050" b="1" dirty="0" err="1"/>
              <a:t>York</a:t>
            </a:r>
            <a:r>
              <a:rPr lang="ru-RU" sz="1050" b="1" dirty="0"/>
              <a:t> </a:t>
            </a:r>
            <a:r>
              <a:rPr lang="ru-RU" sz="1050" b="1" dirty="0" err="1"/>
              <a:t>City</a:t>
            </a:r>
            <a:r>
              <a:rPr lang="ru-RU" sz="1050" b="1" dirty="0"/>
              <a:t>) — один из официальных символов города Нью-Йорк.</a:t>
            </a:r>
          </a:p>
          <a:p>
            <a:endParaRPr lang="ru-RU" sz="1050" b="1" dirty="0"/>
          </a:p>
          <a:p>
            <a:r>
              <a:rPr lang="ru-RU" sz="1050" b="1" dirty="0"/>
              <a:t>Первый вариант печати появился в 1686 году. Центральным элементом печати является барочный щит. На нём изображено четыре крыла ветряных мельниц, между которыми снизу и сверху изображены бобры, а слева и справа — бочки с мукой. Эти символы отражают основные товары, производившиеся в городе в ранние годы. Так, с принятием в 1674 году акта о просеивании (англ. </a:t>
            </a:r>
            <a:r>
              <a:rPr lang="ru-RU" sz="1050" b="1" dirty="0" err="1"/>
              <a:t>Bolting</a:t>
            </a:r>
            <a:r>
              <a:rPr lang="ru-RU" sz="1050" b="1" dirty="0"/>
              <a:t> </a:t>
            </a:r>
            <a:r>
              <a:rPr lang="ru-RU" sz="1050" b="1" dirty="0" err="1"/>
              <a:t>Act</a:t>
            </a:r>
            <a:r>
              <a:rPr lang="ru-RU" sz="1050" b="1" dirty="0" smtClean="0"/>
              <a:t>) </a:t>
            </a:r>
            <a:r>
              <a:rPr lang="ru-RU" sz="1050" b="1" dirty="0"/>
              <a:t>Нью-Йорк получил право на монопольное производство и экспорт муки.</a:t>
            </a:r>
          </a:p>
          <a:p>
            <a:endParaRPr lang="ru-RU" sz="1050" b="1" dirty="0"/>
          </a:p>
          <a:p>
            <a:r>
              <a:rPr lang="ru-RU" sz="1050" b="1" dirty="0"/>
              <a:t>Левым </a:t>
            </a:r>
            <a:r>
              <a:rPr lang="ru-RU" sz="1050" b="1" dirty="0" err="1"/>
              <a:t>щитодержателем</a:t>
            </a:r>
            <a:r>
              <a:rPr lang="ru-RU" sz="1050" b="1" dirty="0"/>
              <a:t> является моряк-колонист, одетый в традиционную одежду. В правой руке он держит грузило. Слева сверху от его правого плеча расположен старинный астрономический инструмент посох Якова. Правым </a:t>
            </a:r>
            <a:r>
              <a:rPr lang="ru-RU" sz="1050" b="1" dirty="0" err="1"/>
              <a:t>щитодержателем</a:t>
            </a:r>
            <a:r>
              <a:rPr lang="ru-RU" sz="1050" b="1" dirty="0"/>
              <a:t> является представитель индейского племени </a:t>
            </a:r>
            <a:r>
              <a:rPr lang="ru-RU" sz="1050" b="1" dirty="0" err="1"/>
              <a:t>Ленапе</a:t>
            </a:r>
            <a:r>
              <a:rPr lang="ru-RU" sz="1050" b="1" dirty="0"/>
              <a:t>, населявшего остров Манхэттен. В левой руке он держит охотничий лук. </a:t>
            </a:r>
            <a:r>
              <a:rPr lang="ru-RU" sz="1050" b="1" dirty="0" err="1"/>
              <a:t>Щитодержатели</a:t>
            </a:r>
            <a:r>
              <a:rPr lang="ru-RU" sz="1050" b="1" dirty="0"/>
              <a:t>, как и сам щит, расположены на лежащей горизонтально лавровой ветви.</a:t>
            </a:r>
          </a:p>
          <a:p>
            <a:endParaRPr lang="ru-RU" sz="1050" b="1" dirty="0"/>
          </a:p>
          <a:p>
            <a:r>
              <a:rPr lang="ru-RU" sz="1050" b="1" dirty="0"/>
              <a:t>Нашлемником щита является восседающий на стилизованном северном полушарии раскинувший крылья и смотрящий налево белоголовый орлан. Он появился на печати в 1784 году, после революции. До этого нашлемником служила корона, символизирующая владычество Британской монархии.</a:t>
            </a:r>
          </a:p>
          <a:p>
            <a:endParaRPr lang="ru-RU" sz="1050" b="1" dirty="0"/>
          </a:p>
          <a:p>
            <a:r>
              <a:rPr lang="ru-RU" sz="1050" b="1" dirty="0"/>
              <a:t>Под лавровой ветвью находится заключённое в буллиты число 1625. Оно символизирует год основания голландского поселения Новый Амстердам, ставшего впоследствии Нью-Йорком. На самом же деле первые голландцы прибыли на территорию будущего поселения в 1624 году, а Нью-Амстердам получил статус города лишь в 1653 году</a:t>
            </a:r>
            <a:r>
              <a:rPr lang="ru-RU" sz="1050" b="1" dirty="0" smtClean="0"/>
              <a:t>. </a:t>
            </a:r>
            <a:r>
              <a:rPr lang="ru-RU" sz="1050" b="1" dirty="0"/>
              <a:t>До 30 декабря 1977 года в печати использовалось число 1664. Оно символизировало год перехода поселения под юрисдикцию англичан.</a:t>
            </a:r>
          </a:p>
          <a:p>
            <a:endParaRPr lang="ru-RU" sz="1050" b="1" dirty="0"/>
          </a:p>
          <a:p>
            <a:r>
              <a:rPr lang="ru-RU" sz="1050" b="1" dirty="0"/>
              <a:t>Центральные элементы печати опоясываются полукруглой лентой. На ней написан девиз </a:t>
            </a:r>
            <a:r>
              <a:rPr lang="ru-RU" sz="1050" b="1" dirty="0" err="1"/>
              <a:t>Sigillum</a:t>
            </a:r>
            <a:r>
              <a:rPr lang="ru-RU" sz="1050" b="1" dirty="0"/>
              <a:t> </a:t>
            </a:r>
            <a:r>
              <a:rPr lang="ru-RU" sz="1050" b="1" dirty="0" err="1"/>
              <a:t>Civitatis</a:t>
            </a:r>
            <a:r>
              <a:rPr lang="ru-RU" sz="1050" b="1" dirty="0"/>
              <a:t> </a:t>
            </a:r>
            <a:r>
              <a:rPr lang="ru-RU" sz="1050" b="1" dirty="0" err="1"/>
              <a:t>Novi</a:t>
            </a:r>
            <a:r>
              <a:rPr lang="ru-RU" sz="1050" b="1" dirty="0"/>
              <a:t> </a:t>
            </a:r>
            <a:r>
              <a:rPr lang="ru-RU" sz="1050" b="1" dirty="0" err="1"/>
              <a:t>Eboraci</a:t>
            </a:r>
            <a:r>
              <a:rPr lang="ru-RU" sz="1050" b="1" dirty="0"/>
              <a:t>, что в переводе с латыни означает «Печать Города Нью-Йорк». С внешней стороны печать окружена лавровым венком.</a:t>
            </a:r>
          </a:p>
        </p:txBody>
      </p:sp>
      <p:pic>
        <p:nvPicPr>
          <p:cNvPr id="4098" name="Picture 2" descr="https://upload.wikimedia.org/wikipedia/commons/thumb/3/39/Seal_of_New_York_City.svg/220px-Seal_of_New_York_Cit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34" y="2420887"/>
            <a:ext cx="2448272" cy="243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4944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b="1" dirty="0"/>
              <a:t>Из-за необходимости естественного освещения небоскрёбы всё же не стоят «плечом к плечу», а чередуются с менее высокими зданиями. Несмотря на вынужденное сходство, высотные здания Нью-Йорка довольно разнообразны по архитектуре. Большинство небоскрёбов имеют собственные имена. Так, одно из первых офисных высотных зданий на Бродвее, получившее имя «Боулинг Грин» (</a:t>
            </a:r>
            <a:r>
              <a:rPr lang="ru-RU" b="1" dirty="0" err="1"/>
              <a:t>Bowling</a:t>
            </a:r>
            <a:r>
              <a:rPr lang="ru-RU" b="1" dirty="0"/>
              <a:t> </a:t>
            </a:r>
            <a:r>
              <a:rPr lang="ru-RU" b="1" dirty="0" err="1"/>
              <a:t>Green</a:t>
            </a:r>
            <a:r>
              <a:rPr lang="ru-RU" b="1" dirty="0"/>
              <a:t> </a:t>
            </a:r>
            <a:r>
              <a:rPr lang="ru-RU" b="1" dirty="0" err="1"/>
              <a:t>Offices</a:t>
            </a:r>
            <a:r>
              <a:rPr lang="ru-RU" b="1" dirty="0"/>
              <a:t>), построили для судоходных компаний в 1898 году английские архитекторы братья Уильям Джеймс и Джордж </a:t>
            </a:r>
            <a:r>
              <a:rPr lang="ru-RU" b="1" dirty="0" err="1"/>
              <a:t>Эшдаун</a:t>
            </a:r>
            <a:r>
              <a:rPr lang="ru-RU" b="1" dirty="0"/>
              <a:t> </a:t>
            </a:r>
            <a:r>
              <a:rPr lang="ru-RU" b="1" dirty="0" err="1"/>
              <a:t>Одсли</a:t>
            </a:r>
            <a:r>
              <a:rPr lang="ru-RU" b="1" dirty="0"/>
              <a:t>. 17-этажное здание было выполнено в лаконичном стиле греческого возрождения с использованием классических ордеров.</a:t>
            </a:r>
          </a:p>
          <a:p>
            <a:endParaRPr lang="ru-RU" b="1" dirty="0"/>
          </a:p>
          <a:p>
            <a:r>
              <a:rPr lang="ru-RU" b="1" dirty="0"/>
              <a:t>Первым же небоскрёбом Нью-Йорка считается не сохранившийся «Нью-Йорк-</a:t>
            </a:r>
            <a:r>
              <a:rPr lang="ru-RU" b="1" dirty="0" err="1"/>
              <a:t>Уорлд</a:t>
            </a:r>
            <a:r>
              <a:rPr lang="ru-RU" b="1" dirty="0"/>
              <a:t>-</a:t>
            </a:r>
            <a:r>
              <a:rPr lang="ru-RU" b="1" dirty="0" err="1"/>
              <a:t>билдинг</a:t>
            </a:r>
            <a:r>
              <a:rPr lang="ru-RU" b="1" dirty="0"/>
              <a:t>», построенный в 1890 году. Его высота составляла 106 метров</a:t>
            </a:r>
            <a:r>
              <a:rPr lang="ru-RU" b="1" dirty="0" smtClean="0"/>
              <a:t>. </a:t>
            </a:r>
            <a:r>
              <a:rPr lang="ru-RU" b="1" dirty="0"/>
              <a:t>Хотя и не первое высотное строение в городе, </a:t>
            </a:r>
            <a:r>
              <a:rPr lang="ru-RU" b="1" dirty="0" err="1"/>
              <a:t>Уорлд-билдинг</a:t>
            </a:r>
            <a:r>
              <a:rPr lang="ru-RU" b="1" dirty="0"/>
              <a:t> стал первым зданием, превзошедшим по высоте 85-метровую Церковь Троицы</a:t>
            </a:r>
            <a:r>
              <a:rPr lang="ru-RU" b="1" dirty="0" smtClean="0"/>
              <a:t>. </a:t>
            </a:r>
            <a:r>
              <a:rPr lang="ru-RU" b="1" dirty="0" err="1"/>
              <a:t>Уорлд-Билдинг</a:t>
            </a:r>
            <a:r>
              <a:rPr lang="ru-RU" b="1" dirty="0"/>
              <a:t> оставался высочайшим зданием города до 1899 года, а в 1955 году был разрушен для того, чтобы освободить место под строительство нового въезда на Бруклинский мост</a:t>
            </a:r>
            <a:r>
              <a:rPr lang="ru-RU" b="1" dirty="0" smtClean="0"/>
              <a:t>.</a:t>
            </a:r>
            <a:endParaRPr lang="ru-RU" b="1" dirty="0"/>
          </a:p>
        </p:txBody>
      </p:sp>
      <p:pic>
        <p:nvPicPr>
          <p:cNvPr id="34818" name="Picture 2" descr="https://upload.wikimedia.org/wikipedia/ru/thumb/1/1b/%D0%91%D0%BB%D0%B8%D0%B7%D0%BD%D0%B5%D1%86%D1%8B_%D0%B2_%D0%BF%D0%BE%D1%81%D1%82%D1%80%D0%BE%D0%B9%D0%BA%D0%B5.jpg/180px-%D0%91%D0%BB%D0%B8%D0%B7%D0%BD%D0%B5%D1%86%D1%8B_%D0%B2_%D0%BF%D0%BE%D1%81%D1%82%D1%80%D0%BE%D0%B9%D0%BA%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28" y="1628800"/>
            <a:ext cx="2160240" cy="39844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2372" y="5613244"/>
            <a:ext cx="3654152" cy="646331"/>
          </a:xfrm>
          <a:prstGeom prst="rect">
            <a:avLst/>
          </a:prstGeom>
        </p:spPr>
        <p:txBody>
          <a:bodyPr wrap="square">
            <a:spAutoFit/>
          </a:bodyPr>
          <a:lstStyle/>
          <a:p>
            <a:r>
              <a:rPr lang="ru-RU" b="1" dirty="0" smtClean="0">
                <a:solidFill>
                  <a:srgbClr val="C00000"/>
                </a:solidFill>
              </a:rPr>
              <a:t>Строительство башен-близнецов. Начало лета 1971 года.</a:t>
            </a:r>
            <a:endParaRPr lang="ru-RU" b="1" dirty="0">
              <a:solidFill>
                <a:srgbClr val="C00000"/>
              </a:solidFill>
            </a:endParaRPr>
          </a:p>
        </p:txBody>
      </p:sp>
    </p:spTree>
    <p:extLst>
      <p:ext uri="{BB962C8B-B14F-4D97-AF65-F5344CB8AC3E}">
        <p14:creationId xmlns:p14="http://schemas.microsoft.com/office/powerpoint/2010/main" val="151725841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400" b="1" dirty="0"/>
              <a:t>В 1907 году практически на берегу реки Гудзон архитектор Касс Гилберт (1859—1934) построил здание высотой 99 м, предназначенное также для судоходных компаний. Четкое членение верхней части фасада колоннами и пирамидальное завершение крыши придает зданию некоторое сходство с Вестминстерским Биг-Беном. В настоящее время здание носит название Уэст-Стрит-</a:t>
            </a:r>
            <a:r>
              <a:rPr lang="ru-RU" sz="1400" b="1" dirty="0" err="1"/>
              <a:t>билдинг</a:t>
            </a:r>
            <a:r>
              <a:rPr lang="ru-RU" sz="1400" b="1" dirty="0"/>
              <a:t> (</a:t>
            </a:r>
            <a:r>
              <a:rPr lang="ru-RU" sz="1400" b="1" dirty="0" err="1"/>
              <a:t>West</a:t>
            </a:r>
            <a:r>
              <a:rPr lang="ru-RU" sz="1400" b="1" dirty="0"/>
              <a:t> </a:t>
            </a:r>
            <a:r>
              <a:rPr lang="ru-RU" sz="1400" b="1" dirty="0" err="1"/>
              <a:t>Street</a:t>
            </a:r>
            <a:r>
              <a:rPr lang="ru-RU" sz="1400" b="1" dirty="0"/>
              <a:t> </a:t>
            </a:r>
            <a:r>
              <a:rPr lang="ru-RU" sz="1400" b="1" dirty="0" err="1"/>
              <a:t>Building</a:t>
            </a:r>
            <a:r>
              <a:rPr lang="ru-RU" sz="1400" b="1" dirty="0"/>
              <a:t>).</a:t>
            </a:r>
          </a:p>
          <a:p>
            <a:endParaRPr lang="ru-RU" sz="1400" b="1" dirty="0"/>
          </a:p>
          <a:p>
            <a:r>
              <a:rPr lang="ru-RU" sz="1400" b="1" dirty="0"/>
              <a:t>Офисное здание </a:t>
            </a:r>
            <a:r>
              <a:rPr lang="ru-RU" sz="1400" b="1" dirty="0" err="1"/>
              <a:t>Вулворт</a:t>
            </a:r>
            <a:r>
              <a:rPr lang="ru-RU" sz="1400" b="1" dirty="0"/>
              <a:t> (</a:t>
            </a:r>
            <a:r>
              <a:rPr lang="ru-RU" sz="1400" b="1" dirty="0" err="1"/>
              <a:t>Woolworth</a:t>
            </a:r>
            <a:r>
              <a:rPr lang="ru-RU" sz="1400" b="1" dirty="0"/>
              <a:t>) высотой 241 метра, построенное в 1913 году тем же </a:t>
            </a:r>
            <a:r>
              <a:rPr lang="ru-RU" sz="1400" b="1" dirty="0" err="1"/>
              <a:t>Кассом</a:t>
            </a:r>
            <a:r>
              <a:rPr lang="ru-RU" sz="1400" b="1" dirty="0"/>
              <a:t> Гилбертом, задумано в неоготическом стиле</a:t>
            </a:r>
            <a:r>
              <a:rPr lang="ru-RU" sz="1400" b="1" dirty="0" smtClean="0"/>
              <a:t>. </a:t>
            </a:r>
            <a:r>
              <a:rPr lang="ru-RU" sz="1400" b="1" dirty="0"/>
              <a:t>Как и большинство зданий в городе, оно имеет мощный стальной каркас. Здание облицовано глазурованными керамическими плитками (т. н. «архитектурная терракота»), имитирующими резьбу по камню. Небоскрёб увенчан крышей с медным покрытием, ставшим от времени зеленоватым.</a:t>
            </a:r>
          </a:p>
          <a:p>
            <a:endParaRPr lang="ru-RU" sz="1400" b="1" dirty="0"/>
          </a:p>
          <a:p>
            <a:r>
              <a:rPr lang="ru-RU" sz="1400" b="1" dirty="0"/>
              <a:t>Одним из наиболее заметных зданий города является 319-метровый Крайслер-</a:t>
            </a:r>
            <a:r>
              <a:rPr lang="ru-RU" sz="1400" b="1" dirty="0" err="1"/>
              <a:t>билдинг</a:t>
            </a:r>
            <a:r>
              <a:rPr lang="ru-RU" sz="1400" b="1" dirty="0"/>
              <a:t>, построенный в 1930 году архитектором Уильямом </a:t>
            </a:r>
            <a:r>
              <a:rPr lang="ru-RU" sz="1400" b="1" dirty="0" err="1"/>
              <a:t>ван</a:t>
            </a:r>
            <a:r>
              <a:rPr lang="ru-RU" sz="1400" b="1" dirty="0"/>
              <a:t> Эленом для штаб-квартиры одноимённой автомобильной компании. Это было первое в мире здание, превысившее высоту 1000 футов. Проект, выполненный в пост-модернистском стиле Арт-</a:t>
            </a:r>
            <a:r>
              <a:rPr lang="ru-RU" sz="1400" b="1" dirty="0" err="1"/>
              <a:t>деко</a:t>
            </a:r>
            <a:r>
              <a:rPr lang="ru-RU" sz="1400" b="1" dirty="0"/>
              <a:t>, имеет </a:t>
            </a:r>
            <a:r>
              <a:rPr lang="ru-RU" sz="1400" b="1" dirty="0" err="1"/>
              <a:t>навершие</a:t>
            </a:r>
            <a:r>
              <a:rPr lang="ru-RU" sz="1400" b="1" dirty="0"/>
              <a:t> с огромными дугами стального цвета, символизирующими колёса автомобиля.</a:t>
            </a:r>
          </a:p>
        </p:txBody>
      </p:sp>
      <p:pic>
        <p:nvPicPr>
          <p:cNvPr id="35842" name="Picture 2" descr="https://upload.wikimedia.org/wikipedia/commons/thumb/8/8e/Woolworth_building_.jpg/180px-Woolworth_buildin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2376264" cy="316835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29839" y="5013177"/>
            <a:ext cx="1995483" cy="369332"/>
          </a:xfrm>
          <a:prstGeom prst="rect">
            <a:avLst/>
          </a:prstGeom>
        </p:spPr>
        <p:txBody>
          <a:bodyPr wrap="none">
            <a:spAutoFit/>
          </a:bodyPr>
          <a:lstStyle/>
          <a:p>
            <a:r>
              <a:rPr lang="ru-RU" b="1" dirty="0" err="1" smtClean="0">
                <a:solidFill>
                  <a:srgbClr val="C00000"/>
                </a:solidFill>
              </a:rPr>
              <a:t>Вулворт-билдинг</a:t>
            </a:r>
            <a:endParaRPr lang="ru-RU" b="1" dirty="0">
              <a:solidFill>
                <a:srgbClr val="C00000"/>
              </a:solidFill>
            </a:endParaRPr>
          </a:p>
        </p:txBody>
      </p:sp>
    </p:spTree>
    <p:extLst>
      <p:ext uri="{BB962C8B-B14F-4D97-AF65-F5344CB8AC3E}">
        <p14:creationId xmlns:p14="http://schemas.microsoft.com/office/powerpoint/2010/main" val="133352082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92500" lnSpcReduction="10000"/>
          </a:bodyPr>
          <a:lstStyle/>
          <a:p>
            <a:r>
              <a:rPr lang="ru-RU" b="1" dirty="0"/>
              <a:t>Высочайшее здание Нью-Йорка — 104-этажный небоскрёб ВТЦ 1 высотой 417 м (541,3 м со шпилем). Он был построен на Манхэттене в 2013 году и является первым по высоте в США и 3-м по высоте в мире. </a:t>
            </a:r>
            <a:r>
              <a:rPr lang="ru-RU" b="1" dirty="0" err="1"/>
              <a:t>Бо́льшая</a:t>
            </a:r>
            <a:r>
              <a:rPr lang="ru-RU" b="1" dirty="0"/>
              <a:t> часть небоскрёбов в Нью-Йорке сосредоточена на Манхэттене, хотя свои высотные здания есть и в других </a:t>
            </a:r>
            <a:r>
              <a:rPr lang="ru-RU" b="1" dirty="0" err="1"/>
              <a:t>боро</a:t>
            </a:r>
            <a:r>
              <a:rPr lang="ru-RU" b="1" dirty="0"/>
              <a:t>.</a:t>
            </a:r>
          </a:p>
          <a:p>
            <a:endParaRPr lang="ru-RU" b="1" dirty="0"/>
          </a:p>
          <a:p>
            <a:r>
              <a:rPr lang="ru-RU" b="1" dirty="0"/>
              <a:t>Архитектура и особая атмосфера Нью-Йорка привлекает множество художников и фотографов.</a:t>
            </a:r>
          </a:p>
        </p:txBody>
      </p:sp>
      <p:pic>
        <p:nvPicPr>
          <p:cNvPr id="36866" name="Picture 2" descr="https://upload.wikimedia.org/wikipedia/commons/thumb/3/3b/Chrysler_building-_top.jpg/180px-Chrysler_building-_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2592288" cy="29091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0260" y="4897965"/>
            <a:ext cx="3718903" cy="369332"/>
          </a:xfrm>
          <a:prstGeom prst="rect">
            <a:avLst/>
          </a:prstGeom>
        </p:spPr>
        <p:txBody>
          <a:bodyPr wrap="none">
            <a:spAutoFit/>
          </a:bodyPr>
          <a:lstStyle/>
          <a:p>
            <a:r>
              <a:rPr lang="ru-RU" b="1" dirty="0" smtClean="0">
                <a:solidFill>
                  <a:srgbClr val="C00000"/>
                </a:solidFill>
              </a:rPr>
              <a:t>Крайслер-</a:t>
            </a:r>
            <a:r>
              <a:rPr lang="ru-RU" b="1" dirty="0" err="1" smtClean="0">
                <a:solidFill>
                  <a:srgbClr val="C00000"/>
                </a:solidFill>
              </a:rPr>
              <a:t>билдинг</a:t>
            </a:r>
            <a:r>
              <a:rPr lang="ru-RU" b="1" dirty="0" smtClean="0">
                <a:solidFill>
                  <a:srgbClr val="C00000"/>
                </a:solidFill>
              </a:rPr>
              <a:t>, верхняя часть</a:t>
            </a:r>
            <a:endParaRPr lang="ru-RU" b="1" dirty="0">
              <a:solidFill>
                <a:srgbClr val="C00000"/>
              </a:solidFill>
            </a:endParaRPr>
          </a:p>
        </p:txBody>
      </p:sp>
    </p:spTree>
    <p:extLst>
      <p:ext uri="{BB962C8B-B14F-4D97-AF65-F5344CB8AC3E}">
        <p14:creationId xmlns:p14="http://schemas.microsoft.com/office/powerpoint/2010/main" val="152185005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a:solidFill>
                  <a:srgbClr val="FF0000"/>
                </a:solidFill>
              </a:rPr>
              <a:t>Парки</a:t>
            </a:r>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85000" lnSpcReduction="20000"/>
          </a:bodyPr>
          <a:lstStyle/>
          <a:p>
            <a:r>
              <a:rPr lang="ru-RU" b="1" dirty="0"/>
              <a:t>В самом центре города расположены «лёгкие Нью-Йорка» — Центральный парк, являющийся любимым местом отдыха горожан, и благодаря кинематографу и телевидению ставший одним из самых известных парков в мире. На территории парка расположен городской зоопарк. Парк посещают около 25 миллионов человек в год.</a:t>
            </a:r>
          </a:p>
          <a:p>
            <a:endParaRPr lang="ru-RU" b="1" dirty="0"/>
          </a:p>
          <a:p>
            <a:r>
              <a:rPr lang="ru-RU" b="1" dirty="0"/>
              <a:t>На южной оконечности Манхэттена расположен </a:t>
            </a:r>
            <a:r>
              <a:rPr lang="ru-RU" b="1" dirty="0" err="1"/>
              <a:t>Бэттери</a:t>
            </a:r>
            <a:r>
              <a:rPr lang="ru-RU" b="1" dirty="0"/>
              <a:t>-парк — одна из старейших зон отдыха в Нью-Йорке, на территории которого расположено большое количество памятников и монументов.</a:t>
            </a:r>
          </a:p>
        </p:txBody>
      </p:sp>
      <p:pic>
        <p:nvPicPr>
          <p:cNvPr id="37890" name="Picture 2" descr="https://upload.wikimedia.org/wikipedia/commons/thumb/d/d9/Lower_Central_Park_Shot_5.JPG/220px-Lower_Central_Park_Shot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79" y="2492896"/>
            <a:ext cx="2592288" cy="194421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3673" y="4437113"/>
            <a:ext cx="3507499" cy="369332"/>
          </a:xfrm>
          <a:prstGeom prst="rect">
            <a:avLst/>
          </a:prstGeom>
        </p:spPr>
        <p:txBody>
          <a:bodyPr wrap="none">
            <a:spAutoFit/>
          </a:bodyPr>
          <a:lstStyle/>
          <a:p>
            <a:r>
              <a:rPr lang="ru-RU" b="1" dirty="0" smtClean="0">
                <a:solidFill>
                  <a:srgbClr val="C00000"/>
                </a:solidFill>
              </a:rPr>
              <a:t>Центральный парк Нью-Йорка</a:t>
            </a:r>
            <a:endParaRPr lang="ru-RU" b="1" dirty="0">
              <a:solidFill>
                <a:srgbClr val="C00000"/>
              </a:solidFill>
            </a:endParaRPr>
          </a:p>
        </p:txBody>
      </p:sp>
    </p:spTree>
    <p:extLst>
      <p:ext uri="{BB962C8B-B14F-4D97-AF65-F5344CB8AC3E}">
        <p14:creationId xmlns:p14="http://schemas.microsoft.com/office/powerpoint/2010/main" val="4292272842"/>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r>
              <a:rPr lang="ru-RU" sz="8000" dirty="0">
                <a:solidFill>
                  <a:srgbClr val="C00000"/>
                </a:solidFill>
              </a:rPr>
              <a:t>Спорт</a:t>
            </a:r>
            <a:endParaRPr lang="ru-RU" dirty="0">
              <a:solidFill>
                <a:srgbClr val="C00000"/>
              </a:solidFill>
            </a:endParaRPr>
          </a:p>
        </p:txBody>
      </p:sp>
    </p:spTree>
    <p:extLst>
      <p:ext uri="{BB962C8B-B14F-4D97-AF65-F5344CB8AC3E}">
        <p14:creationId xmlns:p14="http://schemas.microsoft.com/office/powerpoint/2010/main" val="4044138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upload.wikimedia.org/wikipedia/commons/thumb/2/2a/Giants_Stadium.jpg/800px-Giants_Sta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49418" y="6273225"/>
            <a:ext cx="4094582" cy="584775"/>
          </a:xfrm>
          <a:prstGeom prst="rect">
            <a:avLst/>
          </a:prstGeom>
        </p:spPr>
        <p:txBody>
          <a:bodyPr wrap="none">
            <a:spAutoFit/>
          </a:bodyPr>
          <a:lstStyle/>
          <a:p>
            <a:r>
              <a:rPr lang="ru-RU" sz="3200" b="1" u="sng" dirty="0" smtClean="0">
                <a:solidFill>
                  <a:srgbClr val="FF0000"/>
                </a:solidFill>
              </a:rPr>
              <a:t>Нью-Йорк </a:t>
            </a:r>
            <a:r>
              <a:rPr lang="ru-RU" sz="3200" b="1" u="sng" dirty="0" err="1" smtClean="0">
                <a:solidFill>
                  <a:srgbClr val="FF0000"/>
                </a:solidFill>
              </a:rPr>
              <a:t>Джайентс</a:t>
            </a:r>
            <a:endParaRPr lang="ru-RU" sz="3200" b="1" u="sng" dirty="0">
              <a:solidFill>
                <a:srgbClr val="FF0000"/>
              </a:solidFill>
            </a:endParaRPr>
          </a:p>
        </p:txBody>
      </p:sp>
    </p:spTree>
    <p:extLst>
      <p:ext uri="{BB962C8B-B14F-4D97-AF65-F5344CB8AC3E}">
        <p14:creationId xmlns:p14="http://schemas.microsoft.com/office/powerpoint/2010/main" val="225396767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r>
              <a:rPr lang="ru-RU" sz="7200" dirty="0">
                <a:solidFill>
                  <a:srgbClr val="0070C0"/>
                </a:solidFill>
              </a:rPr>
              <a:t>Преступность</a:t>
            </a:r>
            <a:endParaRPr lang="ru-RU" dirty="0">
              <a:solidFill>
                <a:srgbClr val="0070C0"/>
              </a:solidFill>
            </a:endParaRPr>
          </a:p>
        </p:txBody>
      </p:sp>
    </p:spTree>
    <p:extLst>
      <p:ext uri="{BB962C8B-B14F-4D97-AF65-F5344CB8AC3E}">
        <p14:creationId xmlns:p14="http://schemas.microsoft.com/office/powerpoint/2010/main" val="3759720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600" b="1" dirty="0"/>
              <a:t>С 2005 года у Нью-Йорка самый низкий индекс преступности среди 25 крупнейших американских городов. Он стал значительно безопаснее по сравнению со временем всплеска преступности в 1980-х и в начале 1990-х, которая захватила его пригороды. В 2002 году Нью-Йорк в индексе преступности находился на 197-м месте среди 216 американских городов с численностью населения больше чем 100 000 человек. Количество тяжких преступлений в Нью-Йорке с 1993 до 2005 года уменьшилось больше чем на 75 %. В 2005 году уровень убийств был на самом низком уровне с 1966 года, и в 2007 году было совершено меньше 500 убийств впервые с начала статистического учёта в 1963 году. Та же тенденция сохранилась и в 2009 </a:t>
            </a:r>
            <a:r>
              <a:rPr lang="ru-RU" sz="1600" b="1" dirty="0" smtClean="0"/>
              <a:t>году. </a:t>
            </a:r>
            <a:r>
              <a:rPr lang="ru-RU" sz="1600" b="1" dirty="0"/>
              <a:t>При этом социологи и криминалисты не пришли к общему мнению, чем можно объяснить столь значительное снижение преступности. 28 ноября 2012 года вошло в современную историю Нью-Йорка как день, когда в крупнейшем мегаполисе США не было совершено ни одного преступления с применением насилия — убийства, изнасилования, ограбления, </a:t>
            </a:r>
            <a:r>
              <a:rPr lang="ru-RU" sz="1600" b="1" dirty="0" smtClean="0"/>
              <a:t>драки.</a:t>
            </a:r>
            <a:endParaRPr lang="ru-RU" sz="1600" b="1" dirty="0"/>
          </a:p>
        </p:txBody>
      </p:sp>
      <p:pic>
        <p:nvPicPr>
          <p:cNvPr id="39938" name="Picture 2" descr="Chevrolet Volt NYPD -- 04-04-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2520280" cy="15007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84668" y="4353648"/>
            <a:ext cx="2118080" cy="369332"/>
          </a:xfrm>
          <a:prstGeom prst="rect">
            <a:avLst/>
          </a:prstGeom>
        </p:spPr>
        <p:txBody>
          <a:bodyPr wrap="none">
            <a:spAutoFit/>
          </a:bodyPr>
          <a:lstStyle/>
          <a:p>
            <a:r>
              <a:rPr lang="ru-RU" b="1" dirty="0" smtClean="0">
                <a:solidFill>
                  <a:srgbClr val="C00000"/>
                </a:solidFill>
              </a:rPr>
              <a:t>Машина полиции.</a:t>
            </a:r>
            <a:endParaRPr lang="ru-RU" b="1" dirty="0">
              <a:solidFill>
                <a:srgbClr val="C00000"/>
              </a:solidFill>
            </a:endParaRPr>
          </a:p>
        </p:txBody>
      </p:sp>
    </p:spTree>
    <p:extLst>
      <p:ext uri="{BB962C8B-B14F-4D97-AF65-F5344CB8AC3E}">
        <p14:creationId xmlns:p14="http://schemas.microsoft.com/office/powerpoint/2010/main" val="3690112923"/>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r>
              <a:rPr lang="ru-RU" sz="5400" dirty="0">
                <a:solidFill>
                  <a:srgbClr val="FF0000"/>
                </a:solidFill>
              </a:rPr>
              <a:t>Города-побратимы</a:t>
            </a:r>
            <a:endParaRPr lang="ru-RU" dirty="0">
              <a:solidFill>
                <a:srgbClr val="FF0000"/>
              </a:solidFill>
            </a:endParaRPr>
          </a:p>
        </p:txBody>
      </p:sp>
    </p:spTree>
    <p:extLst>
      <p:ext uri="{BB962C8B-B14F-4D97-AF65-F5344CB8AC3E}">
        <p14:creationId xmlns:p14="http://schemas.microsoft.com/office/powerpoint/2010/main" val="4257996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1619672" y="1535415"/>
            <a:ext cx="691276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sng" strike="noStrike" cap="none" normalizeH="0" baseline="0" dirty="0" smtClean="0">
                <a:ln>
                  <a:noFill/>
                </a:ln>
                <a:solidFill>
                  <a:srgbClr val="FF0000"/>
                </a:solidFill>
                <a:effectLst/>
                <a:latin typeface="Arial" charset="0"/>
                <a:cs typeface="Arial" charset="0"/>
              </a:rPr>
              <a:t>Список городов-побратимов Нью-Йорка</a:t>
            </a:r>
            <a:endParaRPr kumimoji="0" lang="ru-RU" altLang="ru-RU" sz="1800" b="1" i="0" u="sng" strike="noStrike" cap="none" normalizeH="0" baseline="0" dirty="0" smtClean="0">
              <a:ln>
                <a:noFill/>
              </a:ln>
              <a:solidFill>
                <a:srgbClr val="FF0000"/>
              </a:solidFill>
              <a:effectLst/>
              <a:latin typeface="Arial" charset="0"/>
              <a:cs typeface="Arial" charset="0"/>
              <a:hlinkClick r:id="rId2" tooltip="Флаг Японии"/>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1" i="0" u="sng" strike="noStrike" cap="none" normalizeH="0" baseline="0" dirty="0" smtClean="0">
                <a:ln>
                  <a:noFill/>
                </a:ln>
                <a:solidFill>
                  <a:srgbClr val="FF0000"/>
                </a:solidFill>
                <a:effectLst/>
                <a:latin typeface="Arial" charset="0"/>
                <a:cs typeface="Arial" charset="0"/>
                <a:hlinkClick r:id="rId2" tooltip="Флаг Японии"/>
              </a:rPr>
              <a:t>  </a:t>
            </a:r>
            <a:r>
              <a:rPr kumimoji="0" lang="ru-RU" altLang="ru-RU" sz="900" b="1" i="0" u="sng" strike="noStrike" cap="none" normalizeH="0" baseline="0" dirty="0" smtClean="0">
                <a:ln>
                  <a:noFill/>
                </a:ln>
                <a:solidFill>
                  <a:srgbClr val="FF0000"/>
                </a:solidFill>
                <a:effectLst/>
                <a:latin typeface="Arial" charset="0"/>
                <a:cs typeface="Arial" charset="0"/>
              </a:rPr>
              <a:t> </a:t>
            </a:r>
            <a:r>
              <a:rPr kumimoji="0" lang="ru-RU" altLang="ru-RU" sz="1800" b="1" i="0" u="sng" strike="noStrike" cap="none" normalizeH="0" baseline="0" dirty="0" smtClean="0">
                <a:ln>
                  <a:noFill/>
                </a:ln>
                <a:solidFill>
                  <a:srgbClr val="FF0000"/>
                </a:solidFill>
                <a:effectLst/>
                <a:latin typeface="Arial" charset="0"/>
                <a:cs typeface="Arial" charset="0"/>
                <a:hlinkClick r:id="rId3" tooltip="Токио"/>
              </a:rPr>
              <a:t>Токио</a:t>
            </a:r>
            <a:r>
              <a:rPr kumimoji="0" lang="ru-RU" altLang="ru-RU" sz="1800" b="1" i="0" u="sng" strike="noStrike" cap="none" normalizeH="0" baseline="0" dirty="0" smtClean="0">
                <a:ln>
                  <a:noFill/>
                </a:ln>
                <a:solidFill>
                  <a:srgbClr val="FF0000"/>
                </a:solidFill>
                <a:effectLst/>
                <a:latin typeface="Arial" charset="0"/>
                <a:cs typeface="Arial" charset="0"/>
              </a:rPr>
              <a:t> (</a:t>
            </a:r>
            <a:r>
              <a:rPr kumimoji="0" lang="ru-RU" altLang="ru-RU" sz="1800" b="1" i="0" u="sng" strike="noStrike" cap="none" normalizeH="0" baseline="0" dirty="0" smtClean="0">
                <a:ln>
                  <a:noFill/>
                </a:ln>
                <a:solidFill>
                  <a:srgbClr val="FF0000"/>
                </a:solidFill>
                <a:effectLst/>
                <a:latin typeface="Arial" charset="0"/>
                <a:cs typeface="Arial" charset="0"/>
                <a:hlinkClick r:id="rId4" tooltip="Японский язык"/>
              </a:rPr>
              <a:t>яп.</a:t>
            </a:r>
            <a:r>
              <a:rPr kumimoji="0" lang="ru-RU" altLang="ru-RU" sz="1800" b="1" i="0" u="sng" strike="noStrike" cap="none" normalizeH="0" baseline="0" dirty="0" smtClean="0">
                <a:ln>
                  <a:noFill/>
                </a:ln>
                <a:solidFill>
                  <a:srgbClr val="FF0000"/>
                </a:solidFill>
                <a:effectLst/>
                <a:latin typeface="Arial" charset="0"/>
                <a:cs typeface="Arial" charset="0"/>
              </a:rPr>
              <a:t> </a:t>
            </a:r>
            <a:r>
              <a:rPr kumimoji="0" lang="ja-JP" altLang="ru-RU" sz="900" b="1" i="0" u="sng" strike="noStrike" cap="none" normalizeH="0" baseline="0" dirty="0" smtClean="0">
                <a:ln>
                  <a:noFill/>
                </a:ln>
                <a:solidFill>
                  <a:srgbClr val="FF0000"/>
                </a:solidFill>
                <a:effectLst/>
                <a:latin typeface="Arial" charset="0"/>
                <a:cs typeface="Arial" charset="0"/>
              </a:rPr>
              <a:t>東京</a:t>
            </a:r>
            <a:r>
              <a:rPr kumimoji="0" lang="ru-RU" altLang="ja-JP" sz="800" b="1" i="0" u="sng" strike="noStrike" cap="none" normalizeH="0" baseline="0" dirty="0" smtClean="0">
                <a:ln>
                  <a:noFill/>
                </a:ln>
                <a:solidFill>
                  <a:srgbClr val="FF0000"/>
                </a:solidFill>
                <a:effectLst/>
                <a:latin typeface="Arial" charset="0"/>
                <a:cs typeface="Arial" charset="0"/>
              </a:rPr>
              <a:t>), </a:t>
            </a:r>
            <a:r>
              <a:rPr kumimoji="0" lang="ru-RU" altLang="ja-JP" sz="1800" b="1" i="0" u="sng" strike="noStrike" cap="none" normalizeH="0" baseline="0" dirty="0" smtClean="0">
                <a:ln>
                  <a:noFill/>
                </a:ln>
                <a:solidFill>
                  <a:srgbClr val="FF0000"/>
                </a:solidFill>
                <a:effectLst/>
                <a:latin typeface="Arial" charset="0"/>
                <a:cs typeface="Arial" charset="0"/>
                <a:hlinkClick r:id="rId5" tooltip="Япония"/>
              </a:rPr>
              <a:t>Япония</a:t>
            </a:r>
            <a:r>
              <a:rPr kumimoji="0" lang="ru-RU" altLang="ja-JP" sz="1800" b="1" i="0" u="sng" strike="noStrike" cap="none" normalizeH="0" baseline="0" dirty="0" smtClean="0">
                <a:ln>
                  <a:noFill/>
                </a:ln>
                <a:solidFill>
                  <a:srgbClr val="FF0000"/>
                </a:solidFill>
                <a:effectLst/>
                <a:latin typeface="Arial" charset="0"/>
                <a:cs typeface="Arial" charset="0"/>
              </a:rPr>
              <a:t> (1960)</a:t>
            </a:r>
            <a:r>
              <a:rPr kumimoji="0" lang="ru-RU" altLang="ja-JP" sz="1800" b="1" i="0" u="sng" strike="noStrike" cap="none" normalizeH="0" baseline="0" dirty="0" smtClean="0">
                <a:ln>
                  <a:noFill/>
                </a:ln>
                <a:solidFill>
                  <a:srgbClr val="FF0000"/>
                </a:solidFill>
                <a:effectLst/>
                <a:latin typeface="Arial" charset="0"/>
                <a:cs typeface="Arial" charset="0"/>
                <a:hlinkClick r:id="rId6" tooltip="Флаг Китайской Народной Республик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ja-JP" sz="1800" b="1" i="0" u="sng" strike="noStrike" cap="none" normalizeH="0" baseline="0" dirty="0" smtClean="0">
                <a:ln>
                  <a:noFill/>
                </a:ln>
                <a:solidFill>
                  <a:srgbClr val="FF0000"/>
                </a:solidFill>
                <a:effectLst/>
                <a:latin typeface="Arial" charset="0"/>
                <a:cs typeface="Arial" charset="0"/>
                <a:hlinkClick r:id="rId6" tooltip="Флаг Китайской Народной Республики"/>
              </a:rPr>
              <a:t>  </a:t>
            </a:r>
            <a:r>
              <a:rPr kumimoji="0" lang="ru-RU" altLang="ja-JP" sz="700" b="1" i="0" u="sng" strike="noStrike" cap="none" normalizeH="0" baseline="0" dirty="0" smtClean="0">
                <a:ln>
                  <a:noFill/>
                </a:ln>
                <a:solidFill>
                  <a:srgbClr val="FF0000"/>
                </a:solidFill>
                <a:effectLst/>
                <a:latin typeface="Arial" charset="0"/>
                <a:cs typeface="Arial" charset="0"/>
              </a:rPr>
              <a:t> </a:t>
            </a:r>
            <a:r>
              <a:rPr kumimoji="0" lang="ru-RU" altLang="ja-JP" sz="1800" b="1" i="0" u="sng" strike="noStrike" cap="none" normalizeH="0" baseline="0" dirty="0" smtClean="0">
                <a:ln>
                  <a:noFill/>
                </a:ln>
                <a:solidFill>
                  <a:srgbClr val="FF0000"/>
                </a:solidFill>
                <a:effectLst/>
                <a:latin typeface="Arial" charset="0"/>
                <a:cs typeface="Arial" charset="0"/>
                <a:hlinkClick r:id="rId7" tooltip="Пекин"/>
              </a:rPr>
              <a:t>Пекин</a:t>
            </a:r>
            <a:r>
              <a:rPr kumimoji="0" lang="ru-RU" altLang="ja-JP" sz="1800" b="1" i="0" u="sng" strike="noStrike" cap="none" normalizeH="0" baseline="0" dirty="0" smtClean="0">
                <a:ln>
                  <a:noFill/>
                </a:ln>
                <a:solidFill>
                  <a:srgbClr val="FF0000"/>
                </a:solidFill>
                <a:effectLst/>
                <a:latin typeface="Arial" charset="0"/>
                <a:cs typeface="Arial" charset="0"/>
              </a:rPr>
              <a:t> (</a:t>
            </a:r>
            <a:r>
              <a:rPr kumimoji="0" lang="ru-RU" altLang="ja-JP" sz="1800" b="1" i="0" u="sng" strike="noStrike" cap="none" normalizeH="0" baseline="0" dirty="0" smtClean="0">
                <a:ln>
                  <a:noFill/>
                </a:ln>
                <a:solidFill>
                  <a:srgbClr val="FF0000"/>
                </a:solidFill>
                <a:effectLst/>
                <a:latin typeface="Arial" charset="0"/>
                <a:cs typeface="Arial" charset="0"/>
                <a:hlinkClick r:id="rId8" tooltip="Китайский язык"/>
              </a:rPr>
              <a:t>кит.</a:t>
            </a:r>
            <a:r>
              <a:rPr kumimoji="0" lang="ru-RU" altLang="ja-JP" sz="1800" b="1" i="0" u="sng" strike="noStrike" cap="none" normalizeH="0" baseline="0" dirty="0" smtClean="0">
                <a:ln>
                  <a:noFill/>
                </a:ln>
                <a:solidFill>
                  <a:srgbClr val="FF0000"/>
                </a:solidFill>
                <a:effectLst/>
                <a:latin typeface="Arial" charset="0"/>
                <a:cs typeface="Arial" charset="0"/>
              </a:rPr>
              <a:t> </a:t>
            </a:r>
            <a:r>
              <a:rPr kumimoji="0" lang="zh-CN" altLang="ru-RU" sz="1800" b="1" i="0" u="sng" strike="noStrike" cap="none" normalizeH="0" baseline="0" dirty="0" smtClean="0">
                <a:ln>
                  <a:noFill/>
                </a:ln>
                <a:solidFill>
                  <a:srgbClr val="FF0000"/>
                </a:solidFill>
                <a:effectLst/>
                <a:latin typeface="Arial" charset="0"/>
                <a:cs typeface="Arial" charset="0"/>
              </a:rPr>
              <a:t>北京</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9" tooltip="Китай"/>
              </a:rPr>
              <a:t>Китай</a:t>
            </a:r>
            <a:r>
              <a:rPr kumimoji="0" lang="ru-RU" altLang="zh-CN" sz="1800" b="1" i="0" u="sng" strike="noStrike" cap="none" normalizeH="0" baseline="0" dirty="0" smtClean="0">
                <a:ln>
                  <a:noFill/>
                </a:ln>
                <a:solidFill>
                  <a:srgbClr val="FF0000"/>
                </a:solidFill>
                <a:effectLst/>
                <a:latin typeface="Arial" charset="0"/>
                <a:cs typeface="Arial" charset="0"/>
              </a:rPr>
              <a:t> (25 февраля 1980)</a:t>
            </a:r>
            <a:r>
              <a:rPr kumimoji="0" lang="ru-RU" altLang="zh-CN" sz="1800" b="1" i="0" u="sng" strike="noStrike" cap="none" normalizeH="0" baseline="0" dirty="0" smtClean="0">
                <a:ln>
                  <a:noFill/>
                </a:ln>
                <a:solidFill>
                  <a:srgbClr val="FF0000"/>
                </a:solidFill>
                <a:effectLst/>
                <a:latin typeface="Arial" charset="0"/>
                <a:cs typeface="Arial" charset="0"/>
                <a:hlinkClick r:id="rId10" tooltip="Флаг Египта"/>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10" tooltip="Флаг Египта"/>
              </a:rPr>
              <a:t>  </a:t>
            </a:r>
            <a:r>
              <a:rPr kumimoji="0" lang="ru-RU" altLang="zh-CN" sz="7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1" tooltip="Каир"/>
              </a:rPr>
              <a:t>Каир</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2" tooltip="Арабский язык"/>
              </a:rPr>
              <a:t>араб.</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ar-SA" altLang="zh-CN" sz="1800" b="1" i="0" u="sng" strike="noStrike" cap="none" normalizeH="0" baseline="0" dirty="0" smtClean="0">
                <a:ln>
                  <a:noFill/>
                </a:ln>
                <a:solidFill>
                  <a:srgbClr val="FF0000"/>
                </a:solidFill>
                <a:effectLst/>
                <a:latin typeface="Arial" charset="0"/>
                <a:cs typeface="Arial" charset="0"/>
              </a:rPr>
              <a:t>القاهرة</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3" tooltip="Египет"/>
              </a:rPr>
              <a:t>Египет</a:t>
            </a:r>
            <a:r>
              <a:rPr kumimoji="0" lang="ru-RU" altLang="zh-CN" sz="1800" b="1" i="0" u="sng" strike="noStrike" cap="none" normalizeH="0" baseline="0" dirty="0" smtClean="0">
                <a:ln>
                  <a:noFill/>
                </a:ln>
                <a:solidFill>
                  <a:srgbClr val="FF0000"/>
                </a:solidFill>
                <a:effectLst/>
                <a:latin typeface="Arial" charset="0"/>
                <a:cs typeface="Arial" charset="0"/>
              </a:rPr>
              <a:t> (1982</a:t>
            </a:r>
            <a:r>
              <a:rPr kumimoji="0" lang="ru-RU" altLang="zh-CN" sz="1800" b="1" i="0" u="sng" strike="noStrike" cap="none" normalizeH="0" baseline="0" dirty="0" smtClean="0">
                <a:ln>
                  <a:noFill/>
                </a:ln>
                <a:solidFill>
                  <a:srgbClr val="FF0000"/>
                </a:solidFill>
                <a:effectLst/>
                <a:latin typeface="Arial" charset="0"/>
                <a:cs typeface="Arial" charset="0"/>
                <a:hlinkClick r:id="rId14" tooltip="Флаг Испани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14" tooltip="Флаг Испании"/>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5" tooltip="Мадрид"/>
              </a:rPr>
              <a:t>Мадрид</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6" tooltip="Испания"/>
              </a:rPr>
              <a:t>Испания</a:t>
            </a:r>
            <a:r>
              <a:rPr kumimoji="0" lang="ru-RU" altLang="zh-CN" sz="1800" b="1" i="0" u="sng" strike="noStrike" cap="none" normalizeH="0" baseline="0" dirty="0" smtClean="0">
                <a:ln>
                  <a:noFill/>
                </a:ln>
                <a:solidFill>
                  <a:srgbClr val="FF0000"/>
                </a:solidFill>
                <a:effectLst/>
                <a:latin typeface="Arial" charset="0"/>
                <a:cs typeface="Arial" charset="0"/>
              </a:rPr>
              <a:t> (1982)</a:t>
            </a:r>
            <a:r>
              <a:rPr kumimoji="0" lang="ru-RU" altLang="zh-CN" sz="1800" b="1" i="0" u="sng" strike="noStrike" cap="none" normalizeH="0" baseline="30000" dirty="0" smtClean="0">
                <a:ln>
                  <a:noFill/>
                </a:ln>
                <a:solidFill>
                  <a:srgbClr val="FF0000"/>
                </a:solidFill>
                <a:effectLst/>
                <a:latin typeface="Arial" charset="0"/>
                <a:cs typeface="Arial" charset="0"/>
                <a:hlinkClick r:id="rId17"/>
              </a:rPr>
              <a:t>[47</a:t>
            </a:r>
            <a:r>
              <a:rPr kumimoji="0" lang="ru-RU" altLang="zh-CN" sz="1800" b="1" i="0" u="sng" strike="noStrike" cap="none" normalizeH="0" baseline="30000" dirty="0" smtClean="0">
                <a:ln>
                  <a:noFill/>
                </a:ln>
                <a:solidFill>
                  <a:srgbClr val="FF0000"/>
                </a:solidFill>
                <a:effectLst/>
                <a:latin typeface="Arial" charset="0"/>
                <a:cs typeface="Arial" charset="0"/>
                <a:hlinkClick r:id="rId18" tooltip="Флаг Доминиканской Республики"/>
              </a:rPr>
              <a:t>]</a:t>
            </a:r>
            <a:r>
              <a:rPr kumimoji="0" lang="ru-RU" altLang="zh-CN" sz="1800" b="1" i="0" u="sng" strike="noStrike" cap="none" normalizeH="0" baseline="0" dirty="0" smtClean="0">
                <a:ln>
                  <a:noFill/>
                </a:ln>
                <a:solidFill>
                  <a:srgbClr val="FF0000"/>
                </a:solidFill>
                <a:effectLst/>
                <a:latin typeface="Arial" charset="0"/>
                <a:cs typeface="Arial" charset="0"/>
                <a:hlinkClick r:id="rId18" tooltip="Флаг Доминиканской Республик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18" tooltip="Флаг Доминиканской Республики"/>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19" tooltip="Санто-Доминго"/>
              </a:rPr>
              <a:t>Санто-Доминго</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0" tooltip="Доминиканская республика"/>
              </a:rPr>
              <a:t>Доминиканская республика</a:t>
            </a:r>
            <a:r>
              <a:rPr kumimoji="0" lang="ru-RU" altLang="zh-CN" sz="1800" b="1" i="0" u="sng" strike="noStrike" cap="none" normalizeH="0" baseline="0" dirty="0" smtClean="0">
                <a:ln>
                  <a:noFill/>
                </a:ln>
                <a:solidFill>
                  <a:srgbClr val="FF0000"/>
                </a:solidFill>
                <a:effectLst/>
                <a:latin typeface="Arial" charset="0"/>
                <a:cs typeface="Arial" charset="0"/>
              </a:rPr>
              <a:t> (1983</a:t>
            </a:r>
            <a:r>
              <a:rPr kumimoji="0" lang="ru-RU" altLang="zh-CN" sz="1800" b="1" i="0" u="sng" strike="noStrike" cap="none" normalizeH="0" baseline="0" dirty="0" smtClean="0">
                <a:ln>
                  <a:noFill/>
                </a:ln>
                <a:solidFill>
                  <a:srgbClr val="FF0000"/>
                </a:solidFill>
                <a:effectLst/>
                <a:latin typeface="Arial" charset="0"/>
                <a:cs typeface="Arial" charset="0"/>
                <a:hlinkClick r:id="rId21" tooltip="Флаг Венгри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21" tooltip="Флаг Венгрии"/>
              </a:rPr>
              <a:t>  </a:t>
            </a:r>
            <a:r>
              <a:rPr kumimoji="0" lang="ru-RU" altLang="zh-CN" sz="6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2" tooltip="Будапешт"/>
              </a:rPr>
              <a:t>Будапешт</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3" tooltip="Венгрия"/>
              </a:rPr>
              <a:t>Венгрия</a:t>
            </a:r>
            <a:r>
              <a:rPr kumimoji="0" lang="ru-RU" altLang="zh-CN" sz="1800" b="1" i="0" u="sng" strike="noStrike" cap="none" normalizeH="0" baseline="0" dirty="0" smtClean="0">
                <a:ln>
                  <a:noFill/>
                </a:ln>
                <a:solidFill>
                  <a:srgbClr val="FF0000"/>
                </a:solidFill>
                <a:effectLst/>
                <a:latin typeface="Arial" charset="0"/>
                <a:cs typeface="Arial" charset="0"/>
              </a:rPr>
              <a:t> (1992</a:t>
            </a:r>
            <a:r>
              <a:rPr kumimoji="0" lang="ru-RU" altLang="zh-CN" sz="1800" b="1" i="0" u="sng" strike="noStrike" cap="none" normalizeH="0" baseline="0" dirty="0" smtClean="0">
                <a:ln>
                  <a:noFill/>
                </a:ln>
                <a:solidFill>
                  <a:srgbClr val="FF0000"/>
                </a:solidFill>
                <a:effectLst/>
                <a:latin typeface="Arial" charset="0"/>
                <a:cs typeface="Arial" charset="0"/>
                <a:hlinkClick r:id="rId24" tooltip="Флаг Израиля"/>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24" tooltip="Флаг Израиля"/>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5" tooltip="Иерусалим"/>
              </a:rPr>
              <a:t>Иерусалим</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6" tooltip="Израиль"/>
              </a:rPr>
              <a:t>Израиль</a:t>
            </a:r>
            <a:r>
              <a:rPr kumimoji="0" lang="ru-RU" altLang="zh-CN" sz="1800" b="1" i="0" u="sng" strike="noStrike" cap="none" normalizeH="0" baseline="0" dirty="0" smtClean="0">
                <a:ln>
                  <a:noFill/>
                </a:ln>
                <a:solidFill>
                  <a:srgbClr val="FF0000"/>
                </a:solidFill>
                <a:effectLst/>
                <a:latin typeface="Arial" charset="0"/>
                <a:cs typeface="Arial" charset="0"/>
              </a:rPr>
              <a:t> (1993</a:t>
            </a:r>
            <a:r>
              <a:rPr kumimoji="0" lang="ru-RU" altLang="zh-CN" sz="1800" b="1" i="0" u="sng" strike="noStrike" cap="none" normalizeH="0" baseline="0" dirty="0" smtClean="0">
                <a:ln>
                  <a:noFill/>
                </a:ln>
                <a:solidFill>
                  <a:srgbClr val="FF0000"/>
                </a:solidFill>
                <a:effectLst/>
                <a:latin typeface="Arial" charset="0"/>
                <a:cs typeface="Arial" charset="0"/>
                <a:hlinkClick r:id="rId27" tooltip="Флаг Великобритани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27" tooltip="Флаг Великобритании"/>
              </a:rPr>
              <a:t>  </a:t>
            </a:r>
            <a:r>
              <a:rPr kumimoji="0" lang="ru-RU" altLang="zh-CN" sz="6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8" tooltip="Лондон"/>
              </a:rPr>
              <a:t>Лондон</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29" tooltip="Великобритания"/>
              </a:rPr>
              <a:t>Великобритания</a:t>
            </a:r>
            <a:r>
              <a:rPr kumimoji="0" lang="ru-RU" altLang="zh-CN" sz="1800" b="1" i="0" u="sng" strike="noStrike" cap="none" normalizeH="0" baseline="0" dirty="0" smtClean="0">
                <a:ln>
                  <a:noFill/>
                </a:ln>
                <a:solidFill>
                  <a:srgbClr val="FF0000"/>
                </a:solidFill>
                <a:effectLst/>
                <a:latin typeface="Arial" charset="0"/>
                <a:cs typeface="Arial" charset="0"/>
              </a:rPr>
              <a:t> (2001</a:t>
            </a:r>
            <a:r>
              <a:rPr kumimoji="0" lang="ru-RU" altLang="zh-CN" sz="1800" b="1" i="0" u="sng" strike="noStrike" cap="none" normalizeH="0" baseline="0" dirty="0" smtClean="0">
                <a:ln>
                  <a:noFill/>
                </a:ln>
                <a:solidFill>
                  <a:srgbClr val="FF0000"/>
                </a:solidFill>
                <a:effectLst/>
                <a:latin typeface="Arial" charset="0"/>
                <a:cs typeface="Arial" charset="0"/>
                <a:hlinkClick r:id="rId30" tooltip="Флаг ЮАР"/>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30" tooltip="Флаг ЮАР"/>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1" tooltip="Йоханнесбург"/>
              </a:rPr>
              <a:t>Йоханнесбург</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2" tooltip="ЮАР"/>
              </a:rPr>
              <a:t>ЮАР</a:t>
            </a:r>
            <a:r>
              <a:rPr kumimoji="0" lang="ru-RU" altLang="zh-CN" sz="1800" b="1" i="0" u="sng" strike="noStrike" cap="none" normalizeH="0" baseline="0" dirty="0" smtClean="0">
                <a:ln>
                  <a:noFill/>
                </a:ln>
                <a:solidFill>
                  <a:srgbClr val="FF0000"/>
                </a:solidFill>
                <a:effectLst/>
                <a:latin typeface="Arial" charset="0"/>
                <a:cs typeface="Arial" charset="0"/>
              </a:rPr>
              <a:t> (2003</a:t>
            </a:r>
            <a:r>
              <a:rPr kumimoji="0" lang="ru-RU" altLang="zh-CN" sz="1800" b="1" i="0" u="sng" strike="noStrike" cap="none" normalizeH="0" baseline="0" dirty="0" smtClean="0">
                <a:ln>
                  <a:noFill/>
                </a:ln>
                <a:solidFill>
                  <a:srgbClr val="FF0000"/>
                </a:solidFill>
                <a:effectLst/>
                <a:latin typeface="Arial" charset="0"/>
                <a:cs typeface="Arial" charset="0"/>
                <a:hlinkClick r:id="rId33" tooltip="Флаг Бразилии"/>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1800" b="1" i="0" u="sng" strike="noStrike" cap="none" normalizeH="0" baseline="0" dirty="0" smtClean="0">
                <a:ln>
                  <a:noFill/>
                </a:ln>
                <a:solidFill>
                  <a:srgbClr val="FF0000"/>
                </a:solidFill>
                <a:effectLst/>
                <a:latin typeface="Arial" charset="0"/>
                <a:cs typeface="Arial" charset="0"/>
                <a:hlinkClick r:id="rId33" tooltip="Флаг Бразилии"/>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4" tooltip="Бразилиа"/>
              </a:rPr>
              <a:t>Бразилиа</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5" tooltip="Бразилия"/>
              </a:rPr>
              <a:t>Бразилия</a:t>
            </a:r>
            <a:r>
              <a:rPr kumimoji="0" lang="ru-RU" altLang="zh-CN" sz="1800" b="1" i="0" u="sng" strike="noStrike" cap="none" normalizeH="0" baseline="0" dirty="0" smtClean="0">
                <a:ln>
                  <a:noFill/>
                </a:ln>
                <a:solidFill>
                  <a:srgbClr val="FF0000"/>
                </a:solidFill>
                <a:effectLst/>
                <a:latin typeface="Arial" charset="0"/>
                <a:cs typeface="Arial" charset="0"/>
              </a:rPr>
              <a:t> (2004)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000" b="1" i="0" u="sng" strike="noStrike" cap="none" normalizeH="0" baseline="0" dirty="0" smtClean="0">
                <a:ln>
                  <a:noFill/>
                </a:ln>
                <a:solidFill>
                  <a:srgbClr val="FF0000"/>
                </a:solidFill>
                <a:effectLst/>
                <a:latin typeface="Arial" charset="0"/>
                <a:cs typeface="Arial" charset="0"/>
              </a:rPr>
              <a:t>Города-партнёры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zh-CN" sz="800" b="1" i="0" u="sng" strike="noStrike" cap="none" normalizeH="0" baseline="0" dirty="0" smtClean="0">
                <a:ln>
                  <a:noFill/>
                </a:ln>
                <a:solidFill>
                  <a:srgbClr val="FF0000"/>
                </a:solidFill>
                <a:effectLst/>
                <a:latin typeface="Arial" charset="0"/>
                <a:cs typeface="Arial" charset="0"/>
                <a:hlinkClick r:id="rId36" tooltip="Флаг Италии"/>
              </a:rPr>
              <a:t>  </a:t>
            </a:r>
            <a:r>
              <a:rPr kumimoji="0" lang="ru-RU" altLang="zh-CN" sz="9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7" tooltip="Рим"/>
              </a:rPr>
              <a:t>Рим</a:t>
            </a:r>
            <a:r>
              <a:rPr kumimoji="0" lang="ru-RU" altLang="zh-CN" sz="1800" b="1" i="0" u="sng" strike="noStrike" cap="none" normalizeH="0" baseline="0" dirty="0" smtClean="0">
                <a:ln>
                  <a:noFill/>
                </a:ln>
                <a:solidFill>
                  <a:srgbClr val="FF0000"/>
                </a:solidFill>
                <a:effectLst/>
                <a:latin typeface="Arial" charset="0"/>
                <a:cs typeface="Arial" charset="0"/>
              </a:rPr>
              <a:t>, </a:t>
            </a:r>
            <a:r>
              <a:rPr kumimoji="0" lang="ru-RU" altLang="zh-CN" sz="1800" b="1" i="0" u="sng" strike="noStrike" cap="none" normalizeH="0" baseline="0" dirty="0" smtClean="0">
                <a:ln>
                  <a:noFill/>
                </a:ln>
                <a:solidFill>
                  <a:srgbClr val="FF0000"/>
                </a:solidFill>
                <a:effectLst/>
                <a:latin typeface="Arial" charset="0"/>
                <a:cs typeface="Arial" charset="0"/>
                <a:hlinkClick r:id="rId38" tooltip="Италия"/>
              </a:rPr>
              <a:t>Италия</a:t>
            </a:r>
            <a:r>
              <a:rPr kumimoji="0" lang="ru-RU" altLang="zh-CN" sz="1800" b="1" i="0" u="sng" strike="noStrike" cap="none" normalizeH="0" baseline="0" dirty="0" smtClean="0">
                <a:ln>
                  <a:noFill/>
                </a:ln>
                <a:solidFill>
                  <a:srgbClr val="FF0000"/>
                </a:solidFill>
                <a:effectLst/>
                <a:latin typeface="Arial" charset="0"/>
                <a:cs typeface="Arial" charset="0"/>
              </a:rPr>
              <a:t> (1992)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charset="0"/>
              <a:cs typeface="Arial" charset="0"/>
            </a:endParaRPr>
          </a:p>
        </p:txBody>
      </p:sp>
      <p:pic>
        <p:nvPicPr>
          <p:cNvPr id="40974" name="Picture 14" descr="Флаг Японии">
            <a:hlinkClick r:id="rId2" tooltip="Флаг Японии"/>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22660" y="1364797"/>
            <a:ext cx="594410" cy="405280"/>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Флаг Китайской Народной Республики">
            <a:hlinkClick r:id="rId6" tooltip="Флаг Китайской Народной Республики"/>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22660" y="1740780"/>
            <a:ext cx="594410" cy="386367"/>
          </a:xfrm>
          <a:prstGeom prst="rect">
            <a:avLst/>
          </a:prstGeom>
          <a:noFill/>
          <a:extLst>
            <a:ext uri="{909E8E84-426E-40DD-AFC4-6F175D3DCCD1}">
              <a14:hiddenFill xmlns:a14="http://schemas.microsoft.com/office/drawing/2010/main">
                <a:solidFill>
                  <a:srgbClr val="FFFFFF"/>
                </a:solidFill>
              </a14:hiddenFill>
            </a:ext>
          </a:extLst>
        </p:spPr>
      </p:pic>
      <p:pic>
        <p:nvPicPr>
          <p:cNvPr id="40976" name="Picture 16" descr="Флаг Египта">
            <a:hlinkClick r:id="rId10" tooltip="Флаг Египта"/>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24392" y="2127147"/>
            <a:ext cx="592678" cy="385241"/>
          </a:xfrm>
          <a:prstGeom prst="rect">
            <a:avLst/>
          </a:prstGeom>
          <a:noFill/>
          <a:extLst>
            <a:ext uri="{909E8E84-426E-40DD-AFC4-6F175D3DCCD1}">
              <a14:hiddenFill xmlns:a14="http://schemas.microsoft.com/office/drawing/2010/main">
                <a:solidFill>
                  <a:srgbClr val="FFFFFF"/>
                </a:solidFill>
              </a14:hiddenFill>
            </a:ext>
          </a:extLst>
        </p:spPr>
      </p:pic>
      <p:pic>
        <p:nvPicPr>
          <p:cNvPr id="40977" name="Picture 17" descr="Флаг Испании">
            <a:hlinkClick r:id="rId14" tooltip="Флаг Испании"/>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24392" y="2512388"/>
            <a:ext cx="595277" cy="405871"/>
          </a:xfrm>
          <a:prstGeom prst="rect">
            <a:avLst/>
          </a:prstGeom>
          <a:noFill/>
          <a:extLst>
            <a:ext uri="{909E8E84-426E-40DD-AFC4-6F175D3DCCD1}">
              <a14:hiddenFill xmlns:a14="http://schemas.microsoft.com/office/drawing/2010/main">
                <a:solidFill>
                  <a:srgbClr val="FFFFFF"/>
                </a:solidFill>
              </a14:hiddenFill>
            </a:ext>
          </a:extLst>
        </p:spPr>
      </p:pic>
      <p:pic>
        <p:nvPicPr>
          <p:cNvPr id="40978" name="Picture 18" descr="Флаг Доминиканской Республики">
            <a:hlinkClick r:id="rId18" tooltip="Флаг Доминиканской Республики"/>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24393" y="2924033"/>
            <a:ext cx="595277" cy="421812"/>
          </a:xfrm>
          <a:prstGeom prst="rect">
            <a:avLst/>
          </a:prstGeom>
          <a:noFill/>
          <a:extLst>
            <a:ext uri="{909E8E84-426E-40DD-AFC4-6F175D3DCCD1}">
              <a14:hiddenFill xmlns:a14="http://schemas.microsoft.com/office/drawing/2010/main">
                <a:solidFill>
                  <a:srgbClr val="FFFFFF"/>
                </a:solidFill>
              </a14:hiddenFill>
            </a:ext>
          </a:extLst>
        </p:spPr>
      </p:pic>
      <p:pic>
        <p:nvPicPr>
          <p:cNvPr id="40979" name="Picture 19" descr="Флаг Венгрии">
            <a:hlinkClick r:id="rId21" tooltip="Флаг Венгрии"/>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24392" y="3345845"/>
            <a:ext cx="595278" cy="297642"/>
          </a:xfrm>
          <a:prstGeom prst="rect">
            <a:avLst/>
          </a:prstGeom>
          <a:noFill/>
          <a:extLst>
            <a:ext uri="{909E8E84-426E-40DD-AFC4-6F175D3DCCD1}">
              <a14:hiddenFill xmlns:a14="http://schemas.microsoft.com/office/drawing/2010/main">
                <a:solidFill>
                  <a:srgbClr val="FFFFFF"/>
                </a:solidFill>
              </a14:hiddenFill>
            </a:ext>
          </a:extLst>
        </p:spPr>
      </p:pic>
      <p:pic>
        <p:nvPicPr>
          <p:cNvPr id="40980" name="Picture 20" descr="Флаг Израиля">
            <a:hlinkClick r:id="rId24" tooltip="Флаг Израиля"/>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24392" y="3643487"/>
            <a:ext cx="595278" cy="432929"/>
          </a:xfrm>
          <a:prstGeom prst="rect">
            <a:avLst/>
          </a:prstGeom>
          <a:noFill/>
          <a:extLst>
            <a:ext uri="{909E8E84-426E-40DD-AFC4-6F175D3DCCD1}">
              <a14:hiddenFill xmlns:a14="http://schemas.microsoft.com/office/drawing/2010/main">
                <a:solidFill>
                  <a:srgbClr val="FFFFFF"/>
                </a:solidFill>
              </a14:hiddenFill>
            </a:ext>
          </a:extLst>
        </p:spPr>
      </p:pic>
      <p:pic>
        <p:nvPicPr>
          <p:cNvPr id="40981" name="Picture 21" descr="Флаг Великобритании">
            <a:hlinkClick r:id="rId27" tooltip="Флаг Великобритании"/>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24392" y="4076416"/>
            <a:ext cx="595278" cy="297639"/>
          </a:xfrm>
          <a:prstGeom prst="rect">
            <a:avLst/>
          </a:prstGeom>
          <a:noFill/>
          <a:extLst>
            <a:ext uri="{909E8E84-426E-40DD-AFC4-6F175D3DCCD1}">
              <a14:hiddenFill xmlns:a14="http://schemas.microsoft.com/office/drawing/2010/main">
                <a:solidFill>
                  <a:srgbClr val="FFFFFF"/>
                </a:solidFill>
              </a14:hiddenFill>
            </a:ext>
          </a:extLst>
        </p:spPr>
      </p:pic>
      <p:pic>
        <p:nvPicPr>
          <p:cNvPr id="40982" name="Picture 22" descr="Флаг ЮАР">
            <a:hlinkClick r:id="rId30" tooltip="Флаг ЮАР"/>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24393" y="4374055"/>
            <a:ext cx="595277" cy="405871"/>
          </a:xfrm>
          <a:prstGeom prst="rect">
            <a:avLst/>
          </a:prstGeom>
          <a:noFill/>
          <a:extLst>
            <a:ext uri="{909E8E84-426E-40DD-AFC4-6F175D3DCCD1}">
              <a14:hiddenFill xmlns:a14="http://schemas.microsoft.com/office/drawing/2010/main">
                <a:solidFill>
                  <a:srgbClr val="FFFFFF"/>
                </a:solidFill>
              </a14:hiddenFill>
            </a:ext>
          </a:extLst>
        </p:spPr>
      </p:pic>
      <p:pic>
        <p:nvPicPr>
          <p:cNvPr id="40983" name="Picture 23" descr="Флаг Бразилии">
            <a:hlinkClick r:id="rId33" tooltip="Флаг Бразилии"/>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24392" y="4779926"/>
            <a:ext cx="595279" cy="405872"/>
          </a:xfrm>
          <a:prstGeom prst="rect">
            <a:avLst/>
          </a:prstGeom>
          <a:noFill/>
          <a:extLst>
            <a:ext uri="{909E8E84-426E-40DD-AFC4-6F175D3DCCD1}">
              <a14:hiddenFill xmlns:a14="http://schemas.microsoft.com/office/drawing/2010/main">
                <a:solidFill>
                  <a:srgbClr val="FFFFFF"/>
                </a:solidFill>
              </a14:hiddenFill>
            </a:ext>
          </a:extLst>
        </p:spPr>
      </p:pic>
      <p:pic>
        <p:nvPicPr>
          <p:cNvPr id="40984" name="Picture 24" descr="Флаг Италии">
            <a:hlinkClick r:id="rId36" tooltip="Флаг Италии"/>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24393" y="5185798"/>
            <a:ext cx="595279" cy="40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3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40974"/>
                                        </p:tgtEl>
                                      </p:cBhvr>
                                    </p:animEffect>
                                    <p:set>
                                      <p:cBhvr>
                                        <p:cTn id="10" dur="1" fill="hold">
                                          <p:stCondLst>
                                            <p:cond delay="1999"/>
                                          </p:stCondLst>
                                        </p:cTn>
                                        <p:tgtEl>
                                          <p:spTgt spid="40974"/>
                                        </p:tgtEl>
                                        <p:attrNameLst>
                                          <p:attrName>style.visibility</p:attrName>
                                        </p:attrNameLst>
                                      </p:cBhvr>
                                      <p:to>
                                        <p:strVal val="hidden"/>
                                      </p:to>
                                    </p:set>
                                  </p:childTnLst>
                                </p:cTn>
                              </p:par>
                              <p:par>
                                <p:cTn id="11" presetID="21" presetClass="exit" presetSubtype="1" fill="hold" nodeType="withEffect">
                                  <p:stCondLst>
                                    <p:cond delay="0"/>
                                  </p:stCondLst>
                                  <p:childTnLst>
                                    <p:animEffect transition="out" filter="wheel(1)">
                                      <p:cBhvr>
                                        <p:cTn id="12" dur="2000"/>
                                        <p:tgtEl>
                                          <p:spTgt spid="40975"/>
                                        </p:tgtEl>
                                      </p:cBhvr>
                                    </p:animEffect>
                                    <p:set>
                                      <p:cBhvr>
                                        <p:cTn id="13" dur="1" fill="hold">
                                          <p:stCondLst>
                                            <p:cond delay="1999"/>
                                          </p:stCondLst>
                                        </p:cTn>
                                        <p:tgtEl>
                                          <p:spTgt spid="40975"/>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000"/>
                                        <p:tgtEl>
                                          <p:spTgt spid="40976"/>
                                        </p:tgtEl>
                                      </p:cBhvr>
                                    </p:animEffect>
                                    <p:set>
                                      <p:cBhvr>
                                        <p:cTn id="16" dur="1" fill="hold">
                                          <p:stCondLst>
                                            <p:cond delay="1999"/>
                                          </p:stCondLst>
                                        </p:cTn>
                                        <p:tgtEl>
                                          <p:spTgt spid="40976"/>
                                        </p:tgtEl>
                                        <p:attrNameLst>
                                          <p:attrName>style.visibility</p:attrName>
                                        </p:attrNameLst>
                                      </p:cBhvr>
                                      <p:to>
                                        <p:strVal val="hidden"/>
                                      </p:to>
                                    </p:set>
                                  </p:childTnLst>
                                </p:cTn>
                              </p:par>
                              <p:par>
                                <p:cTn id="17" presetID="21" presetClass="exit" presetSubtype="1" fill="hold" nodeType="withEffect">
                                  <p:stCondLst>
                                    <p:cond delay="0"/>
                                  </p:stCondLst>
                                  <p:childTnLst>
                                    <p:animEffect transition="out" filter="wheel(1)">
                                      <p:cBhvr>
                                        <p:cTn id="18" dur="2000"/>
                                        <p:tgtEl>
                                          <p:spTgt spid="40977"/>
                                        </p:tgtEl>
                                      </p:cBhvr>
                                    </p:animEffect>
                                    <p:set>
                                      <p:cBhvr>
                                        <p:cTn id="19" dur="1" fill="hold">
                                          <p:stCondLst>
                                            <p:cond delay="1999"/>
                                          </p:stCondLst>
                                        </p:cTn>
                                        <p:tgtEl>
                                          <p:spTgt spid="40977"/>
                                        </p:tgtEl>
                                        <p:attrNameLst>
                                          <p:attrName>style.visibility</p:attrName>
                                        </p:attrNameLst>
                                      </p:cBhvr>
                                      <p:to>
                                        <p:strVal val="hidden"/>
                                      </p:to>
                                    </p:set>
                                  </p:childTnLst>
                                </p:cTn>
                              </p:par>
                              <p:par>
                                <p:cTn id="20" presetID="21" presetClass="exit" presetSubtype="1" fill="hold" nodeType="withEffect">
                                  <p:stCondLst>
                                    <p:cond delay="0"/>
                                  </p:stCondLst>
                                  <p:childTnLst>
                                    <p:animEffect transition="out" filter="wheel(1)">
                                      <p:cBhvr>
                                        <p:cTn id="21" dur="2000"/>
                                        <p:tgtEl>
                                          <p:spTgt spid="40978"/>
                                        </p:tgtEl>
                                      </p:cBhvr>
                                    </p:animEffect>
                                    <p:set>
                                      <p:cBhvr>
                                        <p:cTn id="22" dur="1" fill="hold">
                                          <p:stCondLst>
                                            <p:cond delay="1999"/>
                                          </p:stCondLst>
                                        </p:cTn>
                                        <p:tgtEl>
                                          <p:spTgt spid="40978"/>
                                        </p:tgtEl>
                                        <p:attrNameLst>
                                          <p:attrName>style.visibility</p:attrName>
                                        </p:attrNameLst>
                                      </p:cBhvr>
                                      <p:to>
                                        <p:strVal val="hidden"/>
                                      </p:to>
                                    </p:set>
                                  </p:childTnLst>
                                </p:cTn>
                              </p:par>
                              <p:par>
                                <p:cTn id="23" presetID="21" presetClass="exit" presetSubtype="1" fill="hold" nodeType="withEffect">
                                  <p:stCondLst>
                                    <p:cond delay="0"/>
                                  </p:stCondLst>
                                  <p:childTnLst>
                                    <p:animEffect transition="out" filter="wheel(1)">
                                      <p:cBhvr>
                                        <p:cTn id="24" dur="2000"/>
                                        <p:tgtEl>
                                          <p:spTgt spid="40979"/>
                                        </p:tgtEl>
                                      </p:cBhvr>
                                    </p:animEffect>
                                    <p:set>
                                      <p:cBhvr>
                                        <p:cTn id="25" dur="1" fill="hold">
                                          <p:stCondLst>
                                            <p:cond delay="1999"/>
                                          </p:stCondLst>
                                        </p:cTn>
                                        <p:tgtEl>
                                          <p:spTgt spid="40979"/>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40980"/>
                                        </p:tgtEl>
                                      </p:cBhvr>
                                    </p:animEffect>
                                    <p:set>
                                      <p:cBhvr>
                                        <p:cTn id="28" dur="1" fill="hold">
                                          <p:stCondLst>
                                            <p:cond delay="1999"/>
                                          </p:stCondLst>
                                        </p:cTn>
                                        <p:tgtEl>
                                          <p:spTgt spid="40980"/>
                                        </p:tgtEl>
                                        <p:attrNameLst>
                                          <p:attrName>style.visibility</p:attrName>
                                        </p:attrNameLst>
                                      </p:cBhvr>
                                      <p:to>
                                        <p:strVal val="hidden"/>
                                      </p:to>
                                    </p:set>
                                  </p:childTnLst>
                                </p:cTn>
                              </p:par>
                              <p:par>
                                <p:cTn id="29" presetID="21" presetClass="exit" presetSubtype="1" fill="hold" nodeType="withEffect">
                                  <p:stCondLst>
                                    <p:cond delay="0"/>
                                  </p:stCondLst>
                                  <p:childTnLst>
                                    <p:animEffect transition="out" filter="wheel(1)">
                                      <p:cBhvr>
                                        <p:cTn id="30" dur="2000"/>
                                        <p:tgtEl>
                                          <p:spTgt spid="40981"/>
                                        </p:tgtEl>
                                      </p:cBhvr>
                                    </p:animEffect>
                                    <p:set>
                                      <p:cBhvr>
                                        <p:cTn id="31" dur="1" fill="hold">
                                          <p:stCondLst>
                                            <p:cond delay="1999"/>
                                          </p:stCondLst>
                                        </p:cTn>
                                        <p:tgtEl>
                                          <p:spTgt spid="40981"/>
                                        </p:tgtEl>
                                        <p:attrNameLst>
                                          <p:attrName>style.visibility</p:attrName>
                                        </p:attrNameLst>
                                      </p:cBhvr>
                                      <p:to>
                                        <p:strVal val="hidden"/>
                                      </p:to>
                                    </p:set>
                                  </p:childTnLst>
                                </p:cTn>
                              </p:par>
                              <p:par>
                                <p:cTn id="32" presetID="21" presetClass="exit" presetSubtype="1" fill="hold" nodeType="withEffect">
                                  <p:stCondLst>
                                    <p:cond delay="0"/>
                                  </p:stCondLst>
                                  <p:childTnLst>
                                    <p:animEffect transition="out" filter="wheel(1)">
                                      <p:cBhvr>
                                        <p:cTn id="33" dur="2000"/>
                                        <p:tgtEl>
                                          <p:spTgt spid="40982"/>
                                        </p:tgtEl>
                                      </p:cBhvr>
                                    </p:animEffect>
                                    <p:set>
                                      <p:cBhvr>
                                        <p:cTn id="34" dur="1" fill="hold">
                                          <p:stCondLst>
                                            <p:cond delay="1999"/>
                                          </p:stCondLst>
                                        </p:cTn>
                                        <p:tgtEl>
                                          <p:spTgt spid="40982"/>
                                        </p:tgtEl>
                                        <p:attrNameLst>
                                          <p:attrName>style.visibility</p:attrName>
                                        </p:attrNameLst>
                                      </p:cBhvr>
                                      <p:to>
                                        <p:strVal val="hidden"/>
                                      </p:to>
                                    </p:set>
                                  </p:childTnLst>
                                </p:cTn>
                              </p:par>
                              <p:par>
                                <p:cTn id="35" presetID="21" presetClass="exit" presetSubtype="1" fill="hold" nodeType="withEffect">
                                  <p:stCondLst>
                                    <p:cond delay="0"/>
                                  </p:stCondLst>
                                  <p:childTnLst>
                                    <p:animEffect transition="out" filter="wheel(1)">
                                      <p:cBhvr>
                                        <p:cTn id="36" dur="2000"/>
                                        <p:tgtEl>
                                          <p:spTgt spid="40983"/>
                                        </p:tgtEl>
                                      </p:cBhvr>
                                    </p:animEffect>
                                    <p:set>
                                      <p:cBhvr>
                                        <p:cTn id="37" dur="1" fill="hold">
                                          <p:stCondLst>
                                            <p:cond delay="1999"/>
                                          </p:stCondLst>
                                        </p:cTn>
                                        <p:tgtEl>
                                          <p:spTgt spid="40983"/>
                                        </p:tgtEl>
                                        <p:attrNameLst>
                                          <p:attrName>style.visibility</p:attrName>
                                        </p:attrNameLst>
                                      </p:cBhvr>
                                      <p:to>
                                        <p:strVal val="hidden"/>
                                      </p:to>
                                    </p:set>
                                  </p:childTnLst>
                                </p:cTn>
                              </p:par>
                              <p:par>
                                <p:cTn id="38" presetID="21" presetClass="exit" presetSubtype="1" fill="hold" nodeType="withEffect">
                                  <p:stCondLst>
                                    <p:cond delay="0"/>
                                  </p:stCondLst>
                                  <p:childTnLst>
                                    <p:animEffect transition="out" filter="wheel(1)">
                                      <p:cBhvr>
                                        <p:cTn id="39" dur="2000"/>
                                        <p:tgtEl>
                                          <p:spTgt spid="40984"/>
                                        </p:tgtEl>
                                      </p:cBhvr>
                                    </p:animEffect>
                                    <p:set>
                                      <p:cBhvr>
                                        <p:cTn id="40" dur="1" fill="hold">
                                          <p:stCondLst>
                                            <p:cond delay="1999"/>
                                          </p:stCondLst>
                                        </p:cTn>
                                        <p:tgtEl>
                                          <p:spTgt spid="409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a:prstGeom prst="horizontalScroll">
            <a:avLst/>
          </a:prstGeom>
        </p:spPr>
        <p:style>
          <a:lnRef idx="2">
            <a:schemeClr val="dk1"/>
          </a:lnRef>
          <a:fillRef idx="1">
            <a:schemeClr val="lt1"/>
          </a:fillRef>
          <a:effectRef idx="0">
            <a:schemeClr val="dk1"/>
          </a:effectRef>
          <a:fontRef idx="minor">
            <a:schemeClr val="dk1"/>
          </a:fontRef>
        </p:style>
        <p:txBody>
          <a:bodyPr>
            <a:normAutofit/>
          </a:bodyPr>
          <a:lstStyle/>
          <a:p>
            <a:r>
              <a:rPr lang="ru-RU" sz="6600" cap="all" dirty="0">
                <a:ln w="9000" cmpd="sng">
                  <a:solidFill>
                    <a:schemeClr val="accent4">
                      <a:shade val="50000"/>
                      <a:satMod val="120000"/>
                    </a:scheme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rPr>
              <a:t>История</a:t>
            </a:r>
          </a:p>
        </p:txBody>
      </p:sp>
    </p:spTree>
    <p:extLst>
      <p:ext uri="{BB962C8B-B14F-4D97-AF65-F5344CB8AC3E}">
        <p14:creationId xmlns:p14="http://schemas.microsoft.com/office/powerpoint/2010/main" val="2741711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a:prstGeom prst="sun">
            <a:avLst/>
          </a:prstGeom>
          <a:solidFill>
            <a:srgbClr val="002060"/>
          </a:solidFill>
        </p:spPr>
        <p:style>
          <a:lnRef idx="2">
            <a:schemeClr val="accent2"/>
          </a:lnRef>
          <a:fillRef idx="1">
            <a:schemeClr val="lt1"/>
          </a:fillRef>
          <a:effectRef idx="0">
            <a:schemeClr val="accent2"/>
          </a:effectRef>
          <a:fontRef idx="minor">
            <a:schemeClr val="dk1"/>
          </a:fontRef>
        </p:style>
        <p:txBody>
          <a:bodyPr>
            <a:normAutofit/>
          </a:bodyPr>
          <a:lstStyle/>
          <a:p>
            <a:r>
              <a:rPr lang="ru-RU" dirty="0" smtClean="0">
                <a:solidFill>
                  <a:srgbClr val="FF0000"/>
                </a:solidFill>
              </a:rPr>
              <a:t>Спасибо за внимание!</a:t>
            </a:r>
            <a:endParaRPr lang="ru-RU" dirty="0">
              <a:solidFill>
                <a:srgbClr val="FF0000"/>
              </a:solidFill>
            </a:endParaRPr>
          </a:p>
        </p:txBody>
      </p:sp>
    </p:spTree>
    <p:extLst>
      <p:ext uri="{BB962C8B-B14F-4D97-AF65-F5344CB8AC3E}">
        <p14:creationId xmlns:p14="http://schemas.microsoft.com/office/powerpoint/2010/main" val="2510189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55000" lnSpcReduction="20000"/>
          </a:bodyPr>
          <a:lstStyle/>
          <a:p>
            <a:r>
              <a:rPr lang="ru-RU" b="1" dirty="0"/>
              <a:t>На территории, где ныне расположен Нью-Йорк, задолго до появления здесь европейцев жили индейские племена </a:t>
            </a:r>
            <a:r>
              <a:rPr lang="ru-RU" b="1" dirty="0" err="1"/>
              <a:t>Манахаттоу</a:t>
            </a:r>
            <a:r>
              <a:rPr lang="ru-RU" b="1" dirty="0"/>
              <a:t> и </a:t>
            </a:r>
            <a:r>
              <a:rPr lang="ru-RU" b="1" dirty="0" err="1"/>
              <a:t>Канарси</a:t>
            </a:r>
            <a:r>
              <a:rPr lang="ru-RU" b="1" dirty="0"/>
              <a:t>. Это подтверждают находки наконечников стрел и других артефактов в районах города, не застроенных зданиями, например, </a:t>
            </a:r>
            <a:r>
              <a:rPr lang="ru-RU" b="1" dirty="0" err="1"/>
              <a:t>Инвуд</a:t>
            </a:r>
            <a:r>
              <a:rPr lang="ru-RU" b="1" dirty="0"/>
              <a:t>-Хилл-парк и </a:t>
            </a:r>
            <a:r>
              <a:rPr lang="ru-RU" b="1" dirty="0" err="1"/>
              <a:t>Риверсайд</a:t>
            </a:r>
            <a:r>
              <a:rPr lang="ru-RU" b="1" dirty="0"/>
              <a:t>-парк. Европейские поселения появились здесь в 1624 году. В 1625 году на южной оконечности Манхэттена было основано голландское поселение Новый Амстердам (</a:t>
            </a:r>
            <a:r>
              <a:rPr lang="ru-RU" b="1" dirty="0" err="1"/>
              <a:t>нидерл</a:t>
            </a:r>
            <a:r>
              <a:rPr lang="ru-RU" b="1" dirty="0"/>
              <a:t>. </a:t>
            </a:r>
            <a:r>
              <a:rPr lang="ru-RU" b="1" dirty="0" err="1"/>
              <a:t>Nieuw</a:t>
            </a:r>
            <a:r>
              <a:rPr lang="ru-RU" b="1" dirty="0"/>
              <a:t> </a:t>
            </a:r>
            <a:r>
              <a:rPr lang="ru-RU" b="1" dirty="0" err="1"/>
              <a:t>Amsterdam</a:t>
            </a:r>
            <a:r>
              <a:rPr lang="ru-RU" b="1" dirty="0"/>
              <a:t>). В 1664 году город был захвачен англичанами, не встретившими сопротивления со стороны губернатора </a:t>
            </a:r>
            <a:r>
              <a:rPr lang="ru-RU" b="1" dirty="0" err="1"/>
              <a:t>Стёйвесанта</a:t>
            </a:r>
            <a:r>
              <a:rPr lang="ru-RU" b="1" dirty="0"/>
              <a:t>, после чего город был переименован в Нью-Йорк (англ. Новый Йорк), в честь инициатора захвата — герцога Йоркского. По результатам Второй англо-голландской войны в 1667 году голландцы официально передали Нью-Йорк англичанам в обмен на колонию Суринам.</a:t>
            </a:r>
          </a:p>
          <a:p>
            <a:endParaRPr lang="ru-RU" b="1" dirty="0"/>
          </a:p>
          <a:p>
            <a:r>
              <a:rPr lang="ru-RU" b="1" dirty="0"/>
              <a:t>В начале Войны за Независимость современная территория города являлась ареной важных сражений. В результате Бруклинской битвы в Бруклине начался большой пожар, в котором сгорела большая часть города. Нью-Йорк перешёл под контроль Великобритании, пока американцы вновь не завладели им в 1783 году. Этот день, получивший название «День Эвакуации», впоследствии отмечался в Нью-Йорке на протяжении многих лет.</a:t>
            </a:r>
          </a:p>
        </p:txBody>
      </p:sp>
      <p:pic>
        <p:nvPicPr>
          <p:cNvPr id="5122" name="Picture 2" descr="https://upload.wikimedia.org/wikipedia/commons/thumb/b/b3/BattleofLongisland.jpg/220px-BattleofLongis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3168352" cy="208823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1764" y="4281660"/>
            <a:ext cx="3491880" cy="923330"/>
          </a:xfrm>
          <a:prstGeom prst="rect">
            <a:avLst/>
          </a:prstGeom>
        </p:spPr>
        <p:txBody>
          <a:bodyPr wrap="square">
            <a:spAutoFit/>
          </a:bodyPr>
          <a:lstStyle/>
          <a:p>
            <a:r>
              <a:rPr lang="ru-RU" b="1" dirty="0" smtClean="0">
                <a:solidFill>
                  <a:srgbClr val="C00000"/>
                </a:solidFill>
              </a:rPr>
              <a:t>Битва за Лонг-Айленд, крупнейшее сражение Американской революции.</a:t>
            </a:r>
            <a:endParaRPr lang="ru-RU" b="1" dirty="0">
              <a:solidFill>
                <a:srgbClr val="C00000"/>
              </a:solidFill>
            </a:endParaRPr>
          </a:p>
        </p:txBody>
      </p:sp>
    </p:spTree>
    <p:extLst>
      <p:ext uri="{BB962C8B-B14F-4D97-AF65-F5344CB8AC3E}">
        <p14:creationId xmlns:p14="http://schemas.microsoft.com/office/powerpoint/2010/main" val="41258668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62500" lnSpcReduction="20000"/>
          </a:bodyPr>
          <a:lstStyle/>
          <a:p>
            <a:r>
              <a:rPr lang="ru-RU" b="1" dirty="0"/>
              <a:t>В течение XIX века население города стремительно росло благодаря притоку большого количества иммигрантов. В 1811 году был разработан дальновидный генеральный план развития города, по которому сеть улиц была расширена, охватив весь Манхэттен. К 1835 году Нью-Йорк обогнал по количеству населения Филадельфию, став самым большим городом Соединённых Штатов.</a:t>
            </a:r>
          </a:p>
          <a:p>
            <a:endParaRPr lang="ru-RU" b="1" dirty="0"/>
          </a:p>
          <a:p>
            <a:r>
              <a:rPr lang="ru-RU" b="1" dirty="0"/>
              <a:t>Во время Гражданской войны прочные торговые связи города с Югом, а также его растущее иммигрантское население привели к расколу между сторонниками Союза и сторонниками Конфедерации, который достиг высшего накала в мятежах из-за призыва — самых крупных гражданских беспорядках в американской истории.</a:t>
            </a:r>
          </a:p>
          <a:p>
            <a:endParaRPr lang="ru-RU" b="1" dirty="0"/>
          </a:p>
          <a:p>
            <a:r>
              <a:rPr lang="ru-RU" b="1" dirty="0"/>
              <a:t>После войны темп иммиграции из Европы возрос ещё сильнее, и Нью-Йорк превратился в первую остановку для миллионов людей, прибывающих в Соединённые Штаты в поисках новой, лучшей жизни.</a:t>
            </a:r>
          </a:p>
        </p:txBody>
      </p:sp>
      <p:pic>
        <p:nvPicPr>
          <p:cNvPr id="7170" name="Picture 2" descr="https://upload.wikimedia.org/wikipedia/commons/thumb/3/3a/Hippolyte_Sebron_-_Rue_De_New-York_En_1840.jpg/220px-Hippolyte_Sebron_-_Rue_De_New-York_En_1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3406"/>
            <a:ext cx="2880320" cy="196385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94483" y="4166049"/>
            <a:ext cx="2483116" cy="369332"/>
          </a:xfrm>
          <a:prstGeom prst="rect">
            <a:avLst/>
          </a:prstGeom>
        </p:spPr>
        <p:txBody>
          <a:bodyPr wrap="none">
            <a:spAutoFit/>
          </a:bodyPr>
          <a:lstStyle/>
          <a:p>
            <a:r>
              <a:rPr lang="ru-RU" b="1" dirty="0" smtClean="0">
                <a:solidFill>
                  <a:srgbClr val="C00000"/>
                </a:solidFill>
              </a:rPr>
              <a:t>Бродвей, около 1840 г.</a:t>
            </a:r>
            <a:endParaRPr lang="ru-RU" b="1" dirty="0">
              <a:solidFill>
                <a:srgbClr val="C00000"/>
              </a:solidFill>
            </a:endParaRPr>
          </a:p>
        </p:txBody>
      </p:sp>
    </p:spTree>
    <p:extLst>
      <p:ext uri="{BB962C8B-B14F-4D97-AF65-F5344CB8AC3E}">
        <p14:creationId xmlns:p14="http://schemas.microsoft.com/office/powerpoint/2010/main" val="10471451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25000" lnSpcReduction="20000"/>
          </a:bodyPr>
          <a:lstStyle/>
          <a:p>
            <a:r>
              <a:rPr lang="ru-RU" sz="7200" b="1" dirty="0"/>
              <a:t>В 1859 году в статье «Население, преступность и пауперизм», опубликованной в американской газете «Нью-Йорк </a:t>
            </a:r>
            <a:r>
              <a:rPr lang="ru-RU" sz="7200" b="1" dirty="0" err="1"/>
              <a:t>дейли</a:t>
            </a:r>
            <a:r>
              <a:rPr lang="ru-RU" sz="7200" b="1" dirty="0"/>
              <a:t> </a:t>
            </a:r>
            <a:r>
              <a:rPr lang="ru-RU" sz="7200" b="1" dirty="0" err="1"/>
              <a:t>трибюн</a:t>
            </a:r>
            <a:r>
              <a:rPr lang="ru-RU" sz="7200" b="1" dirty="0"/>
              <a:t>», Карл Маркс писал:</a:t>
            </a:r>
          </a:p>
          <a:p>
            <a:endParaRPr lang="ru-RU" sz="7200" b="1" dirty="0"/>
          </a:p>
          <a:p>
            <a:r>
              <a:rPr lang="ru-RU" sz="7200" b="1" dirty="0"/>
              <a:t>    Должно быть, есть что-то гнилое в самой сердцевине такой социальной системы, которая увеличивает свое богатство, но при этом не уменьшает нищету, и в которой преступность растет даже быстрее, чем численность населения.</a:t>
            </a:r>
          </a:p>
          <a:p>
            <a:endParaRPr lang="ru-RU" sz="7200" b="1" dirty="0"/>
          </a:p>
          <a:p>
            <a:r>
              <a:rPr lang="ru-RU" sz="7200" b="1" dirty="0"/>
              <a:t>Особенно резко высказалась газета «</a:t>
            </a:r>
            <a:r>
              <a:rPr lang="ru-RU" sz="7200" b="1" dirty="0" err="1"/>
              <a:t>Геральд</a:t>
            </a:r>
            <a:r>
              <a:rPr lang="ru-RU" sz="7200" b="1" dirty="0"/>
              <a:t> </a:t>
            </a:r>
            <a:r>
              <a:rPr lang="ru-RU" sz="7200" b="1" dirty="0" err="1"/>
              <a:t>Трибюн</a:t>
            </a:r>
            <a:r>
              <a:rPr lang="ru-RU" sz="7200" b="1" dirty="0"/>
              <a:t>» в отношении преступности в Нью-Йорке.</a:t>
            </a:r>
          </a:p>
          <a:p>
            <a:endParaRPr lang="ru-RU" sz="7200" b="1" dirty="0"/>
          </a:p>
          <a:p>
            <a:r>
              <a:rPr lang="ru-RU" sz="7200" b="1" dirty="0"/>
              <a:t>    В войне против преступности нация терпит самое тяжелое поражение. Статистика показывает, что число граждан, убитых и раненных преступниками, уже превосходит потери США в первой мировой войне, причем число это увеличивается с каждым днем.</a:t>
            </a:r>
          </a:p>
          <a:p>
            <a:endParaRPr lang="ru-RU" dirty="0"/>
          </a:p>
        </p:txBody>
      </p:sp>
      <p:pic>
        <p:nvPicPr>
          <p:cNvPr id="8194" name="Picture 2" descr="https://upload.wikimedia.org/wikipedia/commons/thumb/4/49/George_Schlegel_-_George_Degen_-_New_York_1873.jpg/220px-George_Schlegel_-_George_Degen_-_New_York_18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2" y="2276871"/>
            <a:ext cx="2808312" cy="20551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67932" y="4332046"/>
            <a:ext cx="2728824" cy="369332"/>
          </a:xfrm>
          <a:prstGeom prst="rect">
            <a:avLst/>
          </a:prstGeom>
        </p:spPr>
        <p:txBody>
          <a:bodyPr wrap="none">
            <a:spAutoFit/>
          </a:bodyPr>
          <a:lstStyle/>
          <a:p>
            <a:r>
              <a:rPr lang="ru-RU" b="1" dirty="0" smtClean="0">
                <a:solidFill>
                  <a:srgbClr val="C00000"/>
                </a:solidFill>
              </a:rPr>
              <a:t>Вид на Манхэттен, 1873.</a:t>
            </a:r>
            <a:endParaRPr lang="ru-RU" b="1" dirty="0">
              <a:solidFill>
                <a:srgbClr val="C00000"/>
              </a:solidFill>
            </a:endParaRPr>
          </a:p>
        </p:txBody>
      </p:sp>
    </p:spTree>
    <p:extLst>
      <p:ext uri="{BB962C8B-B14F-4D97-AF65-F5344CB8AC3E}">
        <p14:creationId xmlns:p14="http://schemas.microsoft.com/office/powerpoint/2010/main" val="262622537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Autofit/>
          </a:bodyPr>
          <a:lstStyle/>
          <a:p>
            <a:r>
              <a:rPr lang="ru-RU" sz="1400" b="1" dirty="0"/>
              <a:t>В 1898 году город Нью-Йорк приобрёл сегодняшние границы: прежде он состоял из Манхэттена и </a:t>
            </a:r>
            <a:r>
              <a:rPr lang="ru-RU" sz="1400" b="1" dirty="0" err="1"/>
              <a:t>Бронкса</a:t>
            </a:r>
            <a:r>
              <a:rPr lang="ru-RU" sz="1400" b="1" dirty="0"/>
              <a:t>, присоединённого к городу с севера, от округа </a:t>
            </a:r>
            <a:r>
              <a:rPr lang="ru-RU" sz="1400" b="1" dirty="0" err="1"/>
              <a:t>Уэстчестер</a:t>
            </a:r>
            <a:r>
              <a:rPr lang="ru-RU" sz="1400" b="1" dirty="0"/>
              <a:t> (западный </a:t>
            </a:r>
            <a:r>
              <a:rPr lang="ru-RU" sz="1400" b="1" dirty="0" err="1"/>
              <a:t>Бронкс</a:t>
            </a:r>
            <a:r>
              <a:rPr lang="ru-RU" sz="1400" b="1" dirty="0"/>
              <a:t> в 1874 году, остальная территория — в 1895 году). В 1898 году, согласно новому законопроекту, была создана новая муниципальная единица, первоначально названная Большой Нью-Йорк. Новый город был разделен на пять районов (</a:t>
            </a:r>
            <a:r>
              <a:rPr lang="ru-RU" sz="1400" b="1" dirty="0" err="1"/>
              <a:t>боро</a:t>
            </a:r>
            <a:r>
              <a:rPr lang="ru-RU" sz="1400" b="1" dirty="0"/>
              <a:t>). Районы Манхэттен и </a:t>
            </a:r>
            <a:r>
              <a:rPr lang="ru-RU" sz="1400" b="1" dirty="0" err="1"/>
              <a:t>Бронкс</a:t>
            </a:r>
            <a:r>
              <a:rPr lang="ru-RU" sz="1400" b="1" dirty="0"/>
              <a:t> расширили свои границы и отныне покрывали территорию первоначального города и всю остальную часть округа Нью-Йорк. Район Бруклин был основан из города Бруклин и нескольких муниципалитетов в восточной части округа </a:t>
            </a:r>
            <a:r>
              <a:rPr lang="ru-RU" sz="1400" b="1" dirty="0" err="1"/>
              <a:t>Кингс</a:t>
            </a:r>
            <a:r>
              <a:rPr lang="ru-RU" sz="1400" b="1" dirty="0"/>
              <a:t>. Район </a:t>
            </a:r>
            <a:r>
              <a:rPr lang="ru-RU" sz="1400" b="1" dirty="0" err="1"/>
              <a:t>Куинс</a:t>
            </a:r>
            <a:r>
              <a:rPr lang="ru-RU" sz="1400" b="1" dirty="0"/>
              <a:t> был основан в западной части округа </a:t>
            </a:r>
            <a:r>
              <a:rPr lang="ru-RU" sz="1400" b="1" dirty="0" err="1"/>
              <a:t>Куинс</a:t>
            </a:r>
            <a:r>
              <a:rPr lang="ru-RU" sz="1400" b="1" dirty="0"/>
              <a:t> и покрывал несколько небольших городков и поселков, включая Лонг-Айленд-Сити, </a:t>
            </a:r>
            <a:r>
              <a:rPr lang="ru-RU" sz="1400" b="1" dirty="0" err="1"/>
              <a:t>Асторию</a:t>
            </a:r>
            <a:r>
              <a:rPr lang="ru-RU" sz="1400" b="1" dirty="0"/>
              <a:t> и </a:t>
            </a:r>
            <a:r>
              <a:rPr lang="ru-RU" sz="1400" b="1" dirty="0" err="1"/>
              <a:t>Флашинг</a:t>
            </a:r>
            <a:r>
              <a:rPr lang="ru-RU" sz="1400" b="1" dirty="0"/>
              <a:t>. Район Статен-</a:t>
            </a:r>
            <a:r>
              <a:rPr lang="ru-RU" sz="1400" b="1" dirty="0" err="1"/>
              <a:t>Айленд</a:t>
            </a:r>
            <a:r>
              <a:rPr lang="ru-RU" sz="1400" b="1" dirty="0"/>
              <a:t> полностью вместил округ Ричмонд. Все бывшие городские органы управления внутри этих районов были упразднены. Год спустя территория округа </a:t>
            </a:r>
            <a:r>
              <a:rPr lang="ru-RU" sz="1400" b="1" dirty="0" err="1"/>
              <a:t>Куинс</a:t>
            </a:r>
            <a:r>
              <a:rPr lang="ru-RU" sz="1400" b="1" dirty="0"/>
              <a:t>, которая не попала в пределы района </a:t>
            </a:r>
            <a:r>
              <a:rPr lang="ru-RU" sz="1400" b="1" dirty="0" err="1"/>
              <a:t>Куинс</a:t>
            </a:r>
            <a:r>
              <a:rPr lang="ru-RU" sz="1400" b="1" dirty="0"/>
              <a:t>, была выделена в округ Нассо</a:t>
            </a:r>
            <a:r>
              <a:rPr lang="ru-RU" sz="1400" b="1" dirty="0" smtClean="0"/>
              <a:t>. </a:t>
            </a:r>
            <a:r>
              <a:rPr lang="ru-RU" sz="1400" b="1" dirty="0"/>
              <a:t>В 1914 году законодательные власти штата создали округ </a:t>
            </a:r>
            <a:r>
              <a:rPr lang="ru-RU" sz="1400" b="1" dirty="0" err="1"/>
              <a:t>Бронкс</a:t>
            </a:r>
            <a:r>
              <a:rPr lang="ru-RU" sz="1400" b="1" dirty="0"/>
              <a:t>, а округ Нью-Йорк сократился до размеров одного Манхэттена. Сегодня границы пяти районов Нью-Йорка в основном совпадают с границами соответствующих округов.</a:t>
            </a:r>
          </a:p>
        </p:txBody>
      </p:sp>
      <p:pic>
        <p:nvPicPr>
          <p:cNvPr id="9218" name="Picture 2" descr="https://upload.wikimedia.org/wikipedia/commons/thumb/6/6a/Brockhaus_and_Efron_Encyclopedic_Dictionary_b41_441-0.jpg/220px-Brockhaus_and_Efron_Encyclopedic_Dictionary_b41_4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2592288" cy="3511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5284188"/>
            <a:ext cx="3600400" cy="923330"/>
          </a:xfrm>
          <a:prstGeom prst="rect">
            <a:avLst/>
          </a:prstGeom>
        </p:spPr>
        <p:txBody>
          <a:bodyPr wrap="square">
            <a:spAutoFit/>
          </a:bodyPr>
          <a:lstStyle/>
          <a:p>
            <a:r>
              <a:rPr lang="ru-RU" b="1" dirty="0" smtClean="0">
                <a:solidFill>
                  <a:srgbClr val="C00000"/>
                </a:solidFill>
              </a:rPr>
              <a:t>Нью-Йорк 1895 г. Иллюстрация из Энциклопедии Брокгауза и </a:t>
            </a:r>
            <a:r>
              <a:rPr lang="ru-RU" b="1" dirty="0" err="1" smtClean="0">
                <a:solidFill>
                  <a:srgbClr val="C00000"/>
                </a:solidFill>
              </a:rPr>
              <a:t>Евфрона</a:t>
            </a:r>
            <a:r>
              <a:rPr lang="ru-RU" b="1" dirty="0" smtClean="0">
                <a:solidFill>
                  <a:srgbClr val="C00000"/>
                </a:solidFill>
              </a:rPr>
              <a:t>.</a:t>
            </a:r>
            <a:endParaRPr lang="ru-RU" b="1" dirty="0">
              <a:solidFill>
                <a:srgbClr val="C00000"/>
              </a:solidFill>
            </a:endParaRPr>
          </a:p>
        </p:txBody>
      </p:sp>
    </p:spTree>
    <p:extLst>
      <p:ext uri="{BB962C8B-B14F-4D97-AF65-F5344CB8AC3E}">
        <p14:creationId xmlns:p14="http://schemas.microsoft.com/office/powerpoint/2010/main" val="22396139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TotalTime>
  <Words>5563</Words>
  <Application>Microsoft Office PowerPoint</Application>
  <PresentationFormat>Экран (4:3)</PresentationFormat>
  <Paragraphs>324</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Апекс</vt:lpstr>
      <vt:lpstr>Нью-Йорк</vt:lpstr>
      <vt:lpstr>Нью-Йорк</vt:lpstr>
      <vt:lpstr>Флаг Нью-Йорка</vt:lpstr>
      <vt:lpstr>Печать Нью-Йорка</vt:lpstr>
      <vt:lpstr>История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Физико-географическая характеристика</vt:lpstr>
      <vt:lpstr>География</vt:lpstr>
      <vt:lpstr>Климат</vt:lpstr>
      <vt:lpstr>Население</vt:lpstr>
      <vt:lpstr>Презентация PowerPoint</vt:lpstr>
      <vt:lpstr>Презентация PowerPoint</vt:lpstr>
      <vt:lpstr>Презентация PowerPoint</vt:lpstr>
      <vt:lpstr>Презентация PowerPoint</vt:lpstr>
      <vt:lpstr>Религия</vt:lpstr>
      <vt:lpstr>Презентация PowerPoint</vt:lpstr>
      <vt:lpstr>Экономика</vt:lpstr>
      <vt:lpstr>Презентация PowerPoint</vt:lpstr>
      <vt:lpstr>Презентация PowerPoint</vt:lpstr>
      <vt:lpstr>Презентация PowerPoint</vt:lpstr>
      <vt:lpstr>Транспорт и инфраструктура</vt:lpstr>
      <vt:lpstr>Транспорт</vt:lpstr>
      <vt:lpstr>Метрополитен</vt:lpstr>
      <vt:lpstr>Канатная дорога</vt:lpstr>
      <vt:lpstr>Такси</vt:lpstr>
      <vt:lpstr>Пригородное железнодорожное сообщение</vt:lpstr>
      <vt:lpstr>Культура</vt:lpstr>
      <vt:lpstr>Презентация PowerPoint</vt:lpstr>
      <vt:lpstr>Архитектура</vt:lpstr>
      <vt:lpstr>Презентация PowerPoint</vt:lpstr>
      <vt:lpstr>Презентация PowerPoint</vt:lpstr>
      <vt:lpstr>Небоскрёбы</vt:lpstr>
      <vt:lpstr>Презентация PowerPoint</vt:lpstr>
      <vt:lpstr>Презентация PowerPoint</vt:lpstr>
      <vt:lpstr>Презентация PowerPoint</vt:lpstr>
      <vt:lpstr>Парки</vt:lpstr>
      <vt:lpstr>Спорт</vt:lpstr>
      <vt:lpstr>Презентация PowerPoint</vt:lpstr>
      <vt:lpstr>Преступность</vt:lpstr>
      <vt:lpstr>Презентация PowerPoint</vt:lpstr>
      <vt:lpstr>Города-побратимы</vt:lpstr>
      <vt:lpstr>Презентация PowerPoint</vt:lpstr>
      <vt:lpstr>Спасибо за внимание!</vt:lpstr>
    </vt:vector>
  </TitlesOfParts>
  <Company>SimartSOFT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Нью-Йорк</dc:title>
  <dc:creator>Юля</dc:creator>
  <cp:lastModifiedBy>Юля</cp:lastModifiedBy>
  <cp:revision>10</cp:revision>
  <dcterms:created xsi:type="dcterms:W3CDTF">2015-08-04T02:17:21Z</dcterms:created>
  <dcterms:modified xsi:type="dcterms:W3CDTF">2015-08-04T03:54:03Z</dcterms:modified>
</cp:coreProperties>
</file>