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7" r:id="rId8"/>
    <p:sldId id="262" r:id="rId9"/>
    <p:sldId id="265" r:id="rId10"/>
    <p:sldId id="264" r:id="rId11"/>
    <p:sldId id="263" r:id="rId12"/>
    <p:sldId id="268" r:id="rId13"/>
    <p:sldId id="270" r:id="rId14"/>
    <p:sldId id="267" r:id="rId15"/>
    <p:sldId id="269" r:id="rId16"/>
    <p:sldId id="271" r:id="rId17"/>
    <p:sldId id="274" r:id="rId18"/>
    <p:sldId id="273" r:id="rId19"/>
    <p:sldId id="272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A9D0A-8742-4BAF-B1BE-0744500B72A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3E76B-C027-44C4-BD20-4FD13FD5A049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308F91D0-4400-46B8-81C8-0572FCBE0340}" type="parTrans" cxnId="{0CDA5CC4-0637-4EEB-974A-A0C517787EA7}">
      <dgm:prSet/>
      <dgm:spPr/>
      <dgm:t>
        <a:bodyPr/>
        <a:lstStyle/>
        <a:p>
          <a:endParaRPr lang="ru-RU" sz="2400"/>
        </a:p>
      </dgm:t>
    </dgm:pt>
    <dgm:pt modelId="{45DC185D-13A0-4E7F-A9DD-0285524086AE}" type="sibTrans" cxnId="{0CDA5CC4-0637-4EEB-974A-A0C517787EA7}">
      <dgm:prSet/>
      <dgm:spPr/>
      <dgm:t>
        <a:bodyPr/>
        <a:lstStyle/>
        <a:p>
          <a:endParaRPr lang="ru-RU" sz="2400"/>
        </a:p>
      </dgm:t>
    </dgm:pt>
    <dgm:pt modelId="{321DD1BA-A4DD-4DEB-8209-04BAD93BD19C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400" b="1" dirty="0" smtClean="0"/>
            <a:t>Согласование целей и задач осуществления преемственности на дошкольном и начальном школьном уровне</a:t>
          </a:r>
          <a:endParaRPr lang="ru-RU" sz="2400" b="1" dirty="0"/>
        </a:p>
      </dgm:t>
    </dgm:pt>
    <dgm:pt modelId="{BA024865-52C1-4D23-8A71-4D92745B079F}" type="parTrans" cxnId="{E1785DA0-D2B9-4937-8A1E-6A895C1C3439}">
      <dgm:prSet/>
      <dgm:spPr/>
      <dgm:t>
        <a:bodyPr/>
        <a:lstStyle/>
        <a:p>
          <a:endParaRPr lang="ru-RU" sz="2400"/>
        </a:p>
      </dgm:t>
    </dgm:pt>
    <dgm:pt modelId="{F6444B60-30BF-46AA-8AB2-3096BC8BE35F}" type="sibTrans" cxnId="{E1785DA0-D2B9-4937-8A1E-6A895C1C3439}">
      <dgm:prSet/>
      <dgm:spPr/>
      <dgm:t>
        <a:bodyPr/>
        <a:lstStyle/>
        <a:p>
          <a:endParaRPr lang="ru-RU" sz="2400"/>
        </a:p>
      </dgm:t>
    </dgm:pt>
    <dgm:pt modelId="{3ED810C4-D9ED-4A5F-961E-3D2A325868FC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D1DD238B-448B-4B34-89AF-9F7513E3B67E}" type="parTrans" cxnId="{2D359CED-E52F-4B03-B31F-3D0036196801}">
      <dgm:prSet/>
      <dgm:spPr/>
      <dgm:t>
        <a:bodyPr/>
        <a:lstStyle/>
        <a:p>
          <a:endParaRPr lang="ru-RU" sz="2400"/>
        </a:p>
      </dgm:t>
    </dgm:pt>
    <dgm:pt modelId="{DDB40D85-13A7-4D60-8367-AA4AD4CD89F2}" type="sibTrans" cxnId="{2D359CED-E52F-4B03-B31F-3D0036196801}">
      <dgm:prSet/>
      <dgm:spPr/>
      <dgm:t>
        <a:bodyPr/>
        <a:lstStyle/>
        <a:p>
          <a:endParaRPr lang="ru-RU" sz="2400"/>
        </a:p>
      </dgm:t>
    </dgm:pt>
    <dgm:pt modelId="{6FCC3506-7FD3-4DFC-B488-0091432E1BDF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Учёт принципов отбора содержания непрерывного образования детей дошкольного и младшего школьного возраста и психолого-педагогических условий реализации непрерывного образования в соответствии с ФГОС и ФГТ</a:t>
          </a:r>
          <a:endParaRPr lang="ru-RU" sz="2400" b="1" dirty="0"/>
        </a:p>
      </dgm:t>
    </dgm:pt>
    <dgm:pt modelId="{3461AE54-02BE-4821-ABDE-69DC82BB9DE0}" type="parTrans" cxnId="{4741C6FC-AB6A-425E-923B-5FF91E4920E7}">
      <dgm:prSet/>
      <dgm:spPr/>
      <dgm:t>
        <a:bodyPr/>
        <a:lstStyle/>
        <a:p>
          <a:endParaRPr lang="ru-RU" sz="2400"/>
        </a:p>
      </dgm:t>
    </dgm:pt>
    <dgm:pt modelId="{76E9008A-2AAB-41C6-929F-9FC0C607CE2E}" type="sibTrans" cxnId="{4741C6FC-AB6A-425E-923B-5FF91E4920E7}">
      <dgm:prSet/>
      <dgm:spPr/>
      <dgm:t>
        <a:bodyPr/>
        <a:lstStyle/>
        <a:p>
          <a:endParaRPr lang="ru-RU" sz="2400"/>
        </a:p>
      </dgm:t>
    </dgm:pt>
    <dgm:pt modelId="{B9795059-B3E7-46A2-8E5D-8B7B09B55D75}">
      <dgm:prSet phldrT="[Текст]"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869627F9-1E77-4E78-9EF6-30BA66FFB30F}" type="parTrans" cxnId="{C175AF17-2E8E-4E3A-984F-FE4D19DEF646}">
      <dgm:prSet/>
      <dgm:spPr/>
      <dgm:t>
        <a:bodyPr/>
        <a:lstStyle/>
        <a:p>
          <a:endParaRPr lang="ru-RU" sz="2400"/>
        </a:p>
      </dgm:t>
    </dgm:pt>
    <dgm:pt modelId="{96905FA5-174A-4A05-AD49-72E27144C56A}" type="sibTrans" cxnId="{C175AF17-2E8E-4E3A-984F-FE4D19DEF646}">
      <dgm:prSet/>
      <dgm:spPr/>
      <dgm:t>
        <a:bodyPr/>
        <a:lstStyle/>
        <a:p>
          <a:endParaRPr lang="ru-RU" sz="2400"/>
        </a:p>
      </dgm:t>
    </dgm:pt>
    <dgm:pt modelId="{DE01E0A2-997B-401E-AE22-742FD6FBC8EC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Обогащение организационных форм и методов обучения, как в дошкольном учреждении, так и в начальной школе</a:t>
          </a:r>
          <a:endParaRPr lang="ru-RU" sz="2400" b="1" dirty="0"/>
        </a:p>
      </dgm:t>
    </dgm:pt>
    <dgm:pt modelId="{51EDC591-5E44-4572-B14A-E39C513BDAC5}" type="parTrans" cxnId="{F3F892A9-690F-4FEC-811C-FB7C42958EB7}">
      <dgm:prSet/>
      <dgm:spPr/>
      <dgm:t>
        <a:bodyPr/>
        <a:lstStyle/>
        <a:p>
          <a:endParaRPr lang="ru-RU" sz="2400"/>
        </a:p>
      </dgm:t>
    </dgm:pt>
    <dgm:pt modelId="{7BB5B42F-AB1E-44F0-AB41-21F56FE0AEEB}" type="sibTrans" cxnId="{F3F892A9-690F-4FEC-811C-FB7C42958EB7}">
      <dgm:prSet/>
      <dgm:spPr/>
      <dgm:t>
        <a:bodyPr/>
        <a:lstStyle/>
        <a:p>
          <a:endParaRPr lang="ru-RU" sz="2400"/>
        </a:p>
      </dgm:t>
    </dgm:pt>
    <dgm:pt modelId="{1161F2D7-E12F-43E8-BD07-F6130D01CC72}" type="pres">
      <dgm:prSet presAssocID="{2A0A9D0A-8742-4BAF-B1BE-0744500B72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0C852-12DF-4214-857A-FB9F3A42169A}" type="pres">
      <dgm:prSet presAssocID="{A803E76B-C027-44C4-BD20-4FD13FD5A049}" presName="composite" presStyleCnt="0"/>
      <dgm:spPr/>
    </dgm:pt>
    <dgm:pt modelId="{4498643D-F21C-40C1-AFED-3B69D95A2F6D}" type="pres">
      <dgm:prSet presAssocID="{A803E76B-C027-44C4-BD20-4FD13FD5A0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47F3C-E58E-4D97-B75B-FC37AFD73C00}" type="pres">
      <dgm:prSet presAssocID="{A803E76B-C027-44C4-BD20-4FD13FD5A049}" presName="descendantText" presStyleLbl="alignAcc1" presStyleIdx="0" presStyleCnt="3" custScaleY="16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C0272-C106-4021-87F8-08EF77687C77}" type="pres">
      <dgm:prSet presAssocID="{45DC185D-13A0-4E7F-A9DD-0285524086AE}" presName="sp" presStyleCnt="0"/>
      <dgm:spPr/>
    </dgm:pt>
    <dgm:pt modelId="{BA40650B-7A58-4646-801B-2B746E5C2D62}" type="pres">
      <dgm:prSet presAssocID="{3ED810C4-D9ED-4A5F-961E-3D2A325868FC}" presName="composite" presStyleCnt="0"/>
      <dgm:spPr/>
    </dgm:pt>
    <dgm:pt modelId="{F8C01E85-340A-47B7-A83D-6F0A0E05DAC9}" type="pres">
      <dgm:prSet presAssocID="{3ED810C4-D9ED-4A5F-961E-3D2A325868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F0D07-033D-412B-96C2-39823CE19044}" type="pres">
      <dgm:prSet presAssocID="{3ED810C4-D9ED-4A5F-961E-3D2A325868FC}" presName="descendantText" presStyleLbl="alignAcc1" presStyleIdx="1" presStyleCnt="3" custScaleY="198420" custLinFactNeighborX="50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B6EF0-F6F5-4C3F-8827-D5AEA2A2A4CD}" type="pres">
      <dgm:prSet presAssocID="{DDB40D85-13A7-4D60-8367-AA4AD4CD89F2}" presName="sp" presStyleCnt="0"/>
      <dgm:spPr/>
    </dgm:pt>
    <dgm:pt modelId="{03AD6810-C3BF-4220-875D-32CC2094ACB2}" type="pres">
      <dgm:prSet presAssocID="{B9795059-B3E7-46A2-8E5D-8B7B09B55D75}" presName="composite" presStyleCnt="0"/>
      <dgm:spPr/>
    </dgm:pt>
    <dgm:pt modelId="{F77902DF-406E-49A6-AEB4-BFB2A1A43A71}" type="pres">
      <dgm:prSet presAssocID="{B9795059-B3E7-46A2-8E5D-8B7B09B55D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78B26-9421-4D36-9D65-B38A2E0BC591}" type="pres">
      <dgm:prSet presAssocID="{B9795059-B3E7-46A2-8E5D-8B7B09B55D75}" presName="descendantText" presStyleLbl="alignAcc1" presStyleIdx="2" presStyleCnt="3" custScaleY="15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85DA0-D2B9-4937-8A1E-6A895C1C3439}" srcId="{A803E76B-C027-44C4-BD20-4FD13FD5A049}" destId="{321DD1BA-A4DD-4DEB-8209-04BAD93BD19C}" srcOrd="0" destOrd="0" parTransId="{BA024865-52C1-4D23-8A71-4D92745B079F}" sibTransId="{F6444B60-30BF-46AA-8AB2-3096BC8BE35F}"/>
    <dgm:cxn modelId="{6C08B5DE-F11D-4C0C-A12D-1C059A6831BB}" type="presOf" srcId="{A803E76B-C027-44C4-BD20-4FD13FD5A049}" destId="{4498643D-F21C-40C1-AFED-3B69D95A2F6D}" srcOrd="0" destOrd="0" presId="urn:microsoft.com/office/officeart/2005/8/layout/chevron2"/>
    <dgm:cxn modelId="{2290A257-6977-47ED-AF2B-F31513A98A01}" type="presOf" srcId="{B9795059-B3E7-46A2-8E5D-8B7B09B55D75}" destId="{F77902DF-406E-49A6-AEB4-BFB2A1A43A71}" srcOrd="0" destOrd="0" presId="urn:microsoft.com/office/officeart/2005/8/layout/chevron2"/>
    <dgm:cxn modelId="{C175AF17-2E8E-4E3A-984F-FE4D19DEF646}" srcId="{2A0A9D0A-8742-4BAF-B1BE-0744500B72A8}" destId="{B9795059-B3E7-46A2-8E5D-8B7B09B55D75}" srcOrd="2" destOrd="0" parTransId="{869627F9-1E77-4E78-9EF6-30BA66FFB30F}" sibTransId="{96905FA5-174A-4A05-AD49-72E27144C56A}"/>
    <dgm:cxn modelId="{2D359CED-E52F-4B03-B31F-3D0036196801}" srcId="{2A0A9D0A-8742-4BAF-B1BE-0744500B72A8}" destId="{3ED810C4-D9ED-4A5F-961E-3D2A325868FC}" srcOrd="1" destOrd="0" parTransId="{D1DD238B-448B-4B34-89AF-9F7513E3B67E}" sibTransId="{DDB40D85-13A7-4D60-8367-AA4AD4CD89F2}"/>
    <dgm:cxn modelId="{F4F8615F-02D4-49A0-930C-CC7881B53251}" type="presOf" srcId="{321DD1BA-A4DD-4DEB-8209-04BAD93BD19C}" destId="{B8A47F3C-E58E-4D97-B75B-FC37AFD73C00}" srcOrd="0" destOrd="0" presId="urn:microsoft.com/office/officeart/2005/8/layout/chevron2"/>
    <dgm:cxn modelId="{CED6294E-CF58-435F-BCB5-81F3DE4A6E58}" type="presOf" srcId="{2A0A9D0A-8742-4BAF-B1BE-0744500B72A8}" destId="{1161F2D7-E12F-43E8-BD07-F6130D01CC72}" srcOrd="0" destOrd="0" presId="urn:microsoft.com/office/officeart/2005/8/layout/chevron2"/>
    <dgm:cxn modelId="{D4B41467-3EE9-44A4-AFCA-FC57113616C1}" type="presOf" srcId="{DE01E0A2-997B-401E-AE22-742FD6FBC8EC}" destId="{F4678B26-9421-4D36-9D65-B38A2E0BC591}" srcOrd="0" destOrd="0" presId="urn:microsoft.com/office/officeart/2005/8/layout/chevron2"/>
    <dgm:cxn modelId="{7D77E30C-A704-4BAA-A7ED-B6FB41F2DD39}" type="presOf" srcId="{3ED810C4-D9ED-4A5F-961E-3D2A325868FC}" destId="{F8C01E85-340A-47B7-A83D-6F0A0E05DAC9}" srcOrd="0" destOrd="0" presId="urn:microsoft.com/office/officeart/2005/8/layout/chevron2"/>
    <dgm:cxn modelId="{5B5C8465-777D-4DFF-8563-D96BB417221E}" type="presOf" srcId="{6FCC3506-7FD3-4DFC-B488-0091432E1BDF}" destId="{E8CF0D07-033D-412B-96C2-39823CE19044}" srcOrd="0" destOrd="0" presId="urn:microsoft.com/office/officeart/2005/8/layout/chevron2"/>
    <dgm:cxn modelId="{4741C6FC-AB6A-425E-923B-5FF91E4920E7}" srcId="{3ED810C4-D9ED-4A5F-961E-3D2A325868FC}" destId="{6FCC3506-7FD3-4DFC-B488-0091432E1BDF}" srcOrd="0" destOrd="0" parTransId="{3461AE54-02BE-4821-ABDE-69DC82BB9DE0}" sibTransId="{76E9008A-2AAB-41C6-929F-9FC0C607CE2E}"/>
    <dgm:cxn modelId="{F3F892A9-690F-4FEC-811C-FB7C42958EB7}" srcId="{B9795059-B3E7-46A2-8E5D-8B7B09B55D75}" destId="{DE01E0A2-997B-401E-AE22-742FD6FBC8EC}" srcOrd="0" destOrd="0" parTransId="{51EDC591-5E44-4572-B14A-E39C513BDAC5}" sibTransId="{7BB5B42F-AB1E-44F0-AB41-21F56FE0AEEB}"/>
    <dgm:cxn modelId="{0CDA5CC4-0637-4EEB-974A-A0C517787EA7}" srcId="{2A0A9D0A-8742-4BAF-B1BE-0744500B72A8}" destId="{A803E76B-C027-44C4-BD20-4FD13FD5A049}" srcOrd="0" destOrd="0" parTransId="{308F91D0-4400-46B8-81C8-0572FCBE0340}" sibTransId="{45DC185D-13A0-4E7F-A9DD-0285524086AE}"/>
    <dgm:cxn modelId="{AD068249-9D43-44E5-A789-E583D9D14032}" type="presParOf" srcId="{1161F2D7-E12F-43E8-BD07-F6130D01CC72}" destId="{5D00C852-12DF-4214-857A-FB9F3A42169A}" srcOrd="0" destOrd="0" presId="urn:microsoft.com/office/officeart/2005/8/layout/chevron2"/>
    <dgm:cxn modelId="{E3E5BF4B-79C9-4A75-8F90-15C40467AA5A}" type="presParOf" srcId="{5D00C852-12DF-4214-857A-FB9F3A42169A}" destId="{4498643D-F21C-40C1-AFED-3B69D95A2F6D}" srcOrd="0" destOrd="0" presId="urn:microsoft.com/office/officeart/2005/8/layout/chevron2"/>
    <dgm:cxn modelId="{56DD96DB-9C9B-41CB-ADF1-E9E9BBF34AAC}" type="presParOf" srcId="{5D00C852-12DF-4214-857A-FB9F3A42169A}" destId="{B8A47F3C-E58E-4D97-B75B-FC37AFD73C00}" srcOrd="1" destOrd="0" presId="urn:microsoft.com/office/officeart/2005/8/layout/chevron2"/>
    <dgm:cxn modelId="{0792EEA0-9538-448D-8A68-597B63BADA9E}" type="presParOf" srcId="{1161F2D7-E12F-43E8-BD07-F6130D01CC72}" destId="{0D6C0272-C106-4021-87F8-08EF77687C77}" srcOrd="1" destOrd="0" presId="urn:microsoft.com/office/officeart/2005/8/layout/chevron2"/>
    <dgm:cxn modelId="{B9E0E7A6-0E73-4808-94C7-E490635DC403}" type="presParOf" srcId="{1161F2D7-E12F-43E8-BD07-F6130D01CC72}" destId="{BA40650B-7A58-4646-801B-2B746E5C2D62}" srcOrd="2" destOrd="0" presId="urn:microsoft.com/office/officeart/2005/8/layout/chevron2"/>
    <dgm:cxn modelId="{7964AF63-0EFE-4A8A-87F5-390F1ECF0C30}" type="presParOf" srcId="{BA40650B-7A58-4646-801B-2B746E5C2D62}" destId="{F8C01E85-340A-47B7-A83D-6F0A0E05DAC9}" srcOrd="0" destOrd="0" presId="urn:microsoft.com/office/officeart/2005/8/layout/chevron2"/>
    <dgm:cxn modelId="{DBFC70DE-F168-4097-B2F7-67167D5735DC}" type="presParOf" srcId="{BA40650B-7A58-4646-801B-2B746E5C2D62}" destId="{E8CF0D07-033D-412B-96C2-39823CE19044}" srcOrd="1" destOrd="0" presId="urn:microsoft.com/office/officeart/2005/8/layout/chevron2"/>
    <dgm:cxn modelId="{B84B3387-51AA-496E-8AE5-067EAAD17D99}" type="presParOf" srcId="{1161F2D7-E12F-43E8-BD07-F6130D01CC72}" destId="{148B6EF0-F6F5-4C3F-8827-D5AEA2A2A4CD}" srcOrd="3" destOrd="0" presId="urn:microsoft.com/office/officeart/2005/8/layout/chevron2"/>
    <dgm:cxn modelId="{8025F315-7945-4F89-8D74-B2B3C794D8FD}" type="presParOf" srcId="{1161F2D7-E12F-43E8-BD07-F6130D01CC72}" destId="{03AD6810-C3BF-4220-875D-32CC2094ACB2}" srcOrd="4" destOrd="0" presId="urn:microsoft.com/office/officeart/2005/8/layout/chevron2"/>
    <dgm:cxn modelId="{7EAB43D3-C06C-4850-A473-0D5A3D983D07}" type="presParOf" srcId="{03AD6810-C3BF-4220-875D-32CC2094ACB2}" destId="{F77902DF-406E-49A6-AEB4-BFB2A1A43A71}" srcOrd="0" destOrd="0" presId="urn:microsoft.com/office/officeart/2005/8/layout/chevron2"/>
    <dgm:cxn modelId="{5EB920B5-9DE4-4C00-B071-8BE675C563E9}" type="presParOf" srcId="{03AD6810-C3BF-4220-875D-32CC2094ACB2}" destId="{F4678B26-9421-4D36-9D65-B38A2E0BC59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EB8EE-06FD-4DBA-9BB9-4E1B2037A17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B9DCF-7860-46EA-B46F-EF54162DD304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цели образования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детей дошкольного и младшего школьного возраста: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DC912E-E53B-41C2-ABE8-C6FC2BD381B9}" type="parTrans" cxnId="{A1F3D335-62B7-4871-A820-FFBA218CF174}">
      <dgm:prSet/>
      <dgm:spPr/>
      <dgm:t>
        <a:bodyPr/>
        <a:lstStyle/>
        <a:p>
          <a:endParaRPr lang="ru-RU"/>
        </a:p>
      </dgm:t>
    </dgm:pt>
    <dgm:pt modelId="{3152A06B-E1EC-4506-8F79-96577F643C94}" type="sibTrans" cxnId="{A1F3D335-62B7-4871-A820-FFBA218CF174}">
      <dgm:prSet/>
      <dgm:spPr/>
      <dgm:t>
        <a:bodyPr/>
        <a:lstStyle/>
        <a:p>
          <a:endParaRPr lang="ru-RU"/>
        </a:p>
      </dgm:t>
    </dgm:pt>
    <dgm:pt modelId="{8B7FD9C5-7CCF-44B1-9659-1905A40B795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Воспитание нравственного человека</a:t>
          </a:r>
          <a:endParaRPr lang="ru-RU" sz="2000" b="1" dirty="0">
            <a:solidFill>
              <a:srgbClr val="FFC000"/>
            </a:solidFill>
          </a:endParaRPr>
        </a:p>
      </dgm:t>
    </dgm:pt>
    <dgm:pt modelId="{D6480F68-83E6-409D-9A50-599827F6F9FE}" type="parTrans" cxnId="{F9F20BD6-D917-4108-905A-2661831FD06F}">
      <dgm:prSet/>
      <dgm:spPr/>
      <dgm:t>
        <a:bodyPr/>
        <a:lstStyle/>
        <a:p>
          <a:endParaRPr lang="ru-RU"/>
        </a:p>
      </dgm:t>
    </dgm:pt>
    <dgm:pt modelId="{A740F4D4-87EC-44B2-A7FB-1E15A61222F2}" type="sibTrans" cxnId="{F9F20BD6-D917-4108-905A-2661831FD06F}">
      <dgm:prSet/>
      <dgm:spPr/>
      <dgm:t>
        <a:bodyPr/>
        <a:lstStyle/>
        <a:p>
          <a:endParaRPr lang="ru-RU"/>
        </a:p>
      </dgm:t>
    </dgm:pt>
    <dgm:pt modelId="{BE36692A-335B-4DA9-9C30-F60E9AB04F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Охрана и укрепление физического и психического здоровья детей</a:t>
          </a:r>
          <a:endParaRPr lang="ru-RU" sz="2000" b="1" dirty="0">
            <a:solidFill>
              <a:srgbClr val="FFC000"/>
            </a:solidFill>
          </a:endParaRPr>
        </a:p>
      </dgm:t>
    </dgm:pt>
    <dgm:pt modelId="{41FE3804-FD80-4937-91D0-A384AA9A7512}" type="parTrans" cxnId="{F3CB804F-5D3A-4376-866A-F148068B6808}">
      <dgm:prSet/>
      <dgm:spPr/>
      <dgm:t>
        <a:bodyPr/>
        <a:lstStyle/>
        <a:p>
          <a:endParaRPr lang="ru-RU"/>
        </a:p>
      </dgm:t>
    </dgm:pt>
    <dgm:pt modelId="{4AE2F1F2-1BD4-422A-92C8-BCFFD7747DD5}" type="sibTrans" cxnId="{F3CB804F-5D3A-4376-866A-F148068B6808}">
      <dgm:prSet/>
      <dgm:spPr/>
      <dgm:t>
        <a:bodyPr/>
        <a:lstStyle/>
        <a:p>
          <a:endParaRPr lang="ru-RU"/>
        </a:p>
      </dgm:t>
    </dgm:pt>
    <dgm:pt modelId="{CC342F75-165B-4378-829D-56FF7EC714A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C000"/>
              </a:solidFill>
            </a:rPr>
            <a:t>Оказание квалифицированной коррекции отклонений в физическом и психическом развитии воспитанников и обучающихся</a:t>
          </a:r>
          <a:endParaRPr lang="ru-RU" sz="1800" b="1" dirty="0">
            <a:solidFill>
              <a:srgbClr val="FFC000"/>
            </a:solidFill>
          </a:endParaRPr>
        </a:p>
      </dgm:t>
    </dgm:pt>
    <dgm:pt modelId="{7F97A611-DAF4-41CE-8072-93C1766F320C}" type="parTrans" cxnId="{7007E961-41A4-44EC-997D-17D8DBD4AB83}">
      <dgm:prSet/>
      <dgm:spPr/>
      <dgm:t>
        <a:bodyPr/>
        <a:lstStyle/>
        <a:p>
          <a:endParaRPr lang="ru-RU"/>
        </a:p>
      </dgm:t>
    </dgm:pt>
    <dgm:pt modelId="{35787999-D97F-4DE2-AA3C-8F2CE6D07A41}" type="sibTrans" cxnId="{7007E961-41A4-44EC-997D-17D8DBD4AB83}">
      <dgm:prSet/>
      <dgm:spPr/>
      <dgm:t>
        <a:bodyPr/>
        <a:lstStyle/>
        <a:p>
          <a:endParaRPr lang="ru-RU"/>
        </a:p>
      </dgm:t>
    </dgm:pt>
    <dgm:pt modelId="{877D7B83-2DD8-4736-A3D1-E43E0B054B9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C000"/>
              </a:solidFill>
            </a:rPr>
            <a:t>Сохранение и поддержка индивидуальности ребенка, физическое, психическое развитие детей</a:t>
          </a:r>
          <a:endParaRPr lang="ru-RU" sz="1800" b="1" dirty="0">
            <a:solidFill>
              <a:srgbClr val="FFC000"/>
            </a:solidFill>
          </a:endParaRPr>
        </a:p>
      </dgm:t>
    </dgm:pt>
    <dgm:pt modelId="{D3CC8265-64C6-4BFF-B2FE-64539E8EA30A}" type="parTrans" cxnId="{E66B09EE-06C2-4EB2-B8FD-6D6EF291AFA5}">
      <dgm:prSet/>
      <dgm:spPr/>
      <dgm:t>
        <a:bodyPr/>
        <a:lstStyle/>
        <a:p>
          <a:endParaRPr lang="ru-RU"/>
        </a:p>
      </dgm:t>
    </dgm:pt>
    <dgm:pt modelId="{7A22B296-654C-40F7-97B1-A0B1988469CD}" type="sibTrans" cxnId="{E66B09EE-06C2-4EB2-B8FD-6D6EF291AFA5}">
      <dgm:prSet/>
      <dgm:spPr/>
      <dgm:t>
        <a:bodyPr/>
        <a:lstStyle/>
        <a:p>
          <a:endParaRPr lang="ru-RU"/>
        </a:p>
      </dgm:t>
    </dgm:pt>
    <dgm:pt modelId="{103B2F79-4B49-4164-966C-50AE3336FE3E}" type="pres">
      <dgm:prSet presAssocID="{FABEB8EE-06FD-4DBA-9BB9-4E1B2037A1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9CFB5-DD8B-429A-A935-CF2096000B72}" type="pres">
      <dgm:prSet presAssocID="{718B9DCF-7860-46EA-B46F-EF54162DD304}" presName="centerShape" presStyleLbl="node0" presStyleIdx="0" presStyleCnt="1" custScaleX="131679" custScaleY="124190"/>
      <dgm:spPr/>
      <dgm:t>
        <a:bodyPr/>
        <a:lstStyle/>
        <a:p>
          <a:endParaRPr lang="ru-RU"/>
        </a:p>
      </dgm:t>
    </dgm:pt>
    <dgm:pt modelId="{A7CF7483-87DA-4B83-BE31-53AFC55D1DA6}" type="pres">
      <dgm:prSet presAssocID="{8B7FD9C5-7CCF-44B1-9659-1905A40B795D}" presName="node" presStyleLbl="node1" presStyleIdx="0" presStyleCnt="4" custScaleX="160585" custScaleY="110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3323D-58A1-483E-8CC1-09FA656A11FF}" type="pres">
      <dgm:prSet presAssocID="{8B7FD9C5-7CCF-44B1-9659-1905A40B795D}" presName="dummy" presStyleCnt="0"/>
      <dgm:spPr/>
    </dgm:pt>
    <dgm:pt modelId="{D932A2FD-24F4-446E-9ED0-B7CDFB3B68A2}" type="pres">
      <dgm:prSet presAssocID="{A740F4D4-87EC-44B2-A7FB-1E15A61222F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5DCE91D-FAE4-4B45-B566-AD0319B7D104}" type="pres">
      <dgm:prSet presAssocID="{BE36692A-335B-4DA9-9C30-F60E9AB04F88}" presName="node" presStyleLbl="node1" presStyleIdx="1" presStyleCnt="4" custScaleX="166033" custScaleY="184224" custRadScaleRad="126259" custRadScaleInc="30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C062-C4DF-4FF0-9E07-A2F5AC898F36}" type="pres">
      <dgm:prSet presAssocID="{BE36692A-335B-4DA9-9C30-F60E9AB04F88}" presName="dummy" presStyleCnt="0"/>
      <dgm:spPr/>
    </dgm:pt>
    <dgm:pt modelId="{1A0764DD-BF3E-43EA-A368-951F76402F4F}" type="pres">
      <dgm:prSet presAssocID="{4AE2F1F2-1BD4-422A-92C8-BCFFD7747DD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3A2EC91-4939-41D4-9FA2-FE0A0EA8A1CF}" type="pres">
      <dgm:prSet presAssocID="{CC342F75-165B-4378-829D-56FF7EC714A2}" presName="node" presStyleLbl="node1" presStyleIdx="2" presStyleCnt="4" custScaleX="266316" custScaleY="114351" custRadScaleRad="100518" custRadScaleInc="-4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4498A-2AAC-4BBE-AC68-0175DBDC7CBD}" type="pres">
      <dgm:prSet presAssocID="{CC342F75-165B-4378-829D-56FF7EC714A2}" presName="dummy" presStyleCnt="0"/>
      <dgm:spPr/>
    </dgm:pt>
    <dgm:pt modelId="{0D7D56F1-B982-44D6-B9D2-801A6636091E}" type="pres">
      <dgm:prSet presAssocID="{35787999-D97F-4DE2-AA3C-8F2CE6D07A4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EB9B11A-54A8-4BE2-BB1B-6C22122E2E0F}" type="pres">
      <dgm:prSet presAssocID="{877D7B83-2DD8-4736-A3D1-E43E0B054B90}" presName="node" presStyleLbl="node1" presStyleIdx="3" presStyleCnt="4" custScaleX="162747" custScaleY="182827" custRadScaleRad="124641" custRadScaleInc="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3FB6B-9840-4CE1-9161-ED1AEC99A8A1}" type="pres">
      <dgm:prSet presAssocID="{877D7B83-2DD8-4736-A3D1-E43E0B054B90}" presName="dummy" presStyleCnt="0"/>
      <dgm:spPr/>
    </dgm:pt>
    <dgm:pt modelId="{ABB2B5CF-5358-4661-AF05-A9C79A473614}" type="pres">
      <dgm:prSet presAssocID="{7A22B296-654C-40F7-97B1-A0B1988469C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A9D2472-7B83-4F3E-9483-6EA75135F92C}" type="presOf" srcId="{8B7FD9C5-7CCF-44B1-9659-1905A40B795D}" destId="{A7CF7483-87DA-4B83-BE31-53AFC55D1DA6}" srcOrd="0" destOrd="0" presId="urn:microsoft.com/office/officeart/2005/8/layout/radial6"/>
    <dgm:cxn modelId="{F3CB804F-5D3A-4376-866A-F148068B6808}" srcId="{718B9DCF-7860-46EA-B46F-EF54162DD304}" destId="{BE36692A-335B-4DA9-9C30-F60E9AB04F88}" srcOrd="1" destOrd="0" parTransId="{41FE3804-FD80-4937-91D0-A384AA9A7512}" sibTransId="{4AE2F1F2-1BD4-422A-92C8-BCFFD7747DD5}"/>
    <dgm:cxn modelId="{27A3F72D-27AC-4473-AC35-7876CA5449F3}" type="presOf" srcId="{FABEB8EE-06FD-4DBA-9BB9-4E1B2037A178}" destId="{103B2F79-4B49-4164-966C-50AE3336FE3E}" srcOrd="0" destOrd="0" presId="urn:microsoft.com/office/officeart/2005/8/layout/radial6"/>
    <dgm:cxn modelId="{B1E65280-C768-4BE6-AE26-A350DB6D25C7}" type="presOf" srcId="{35787999-D97F-4DE2-AA3C-8F2CE6D07A41}" destId="{0D7D56F1-B982-44D6-B9D2-801A6636091E}" srcOrd="0" destOrd="0" presId="urn:microsoft.com/office/officeart/2005/8/layout/radial6"/>
    <dgm:cxn modelId="{A1F3D335-62B7-4871-A820-FFBA218CF174}" srcId="{FABEB8EE-06FD-4DBA-9BB9-4E1B2037A178}" destId="{718B9DCF-7860-46EA-B46F-EF54162DD304}" srcOrd="0" destOrd="0" parTransId="{7ADC912E-E53B-41C2-ABE8-C6FC2BD381B9}" sibTransId="{3152A06B-E1EC-4506-8F79-96577F643C94}"/>
    <dgm:cxn modelId="{F9F20BD6-D917-4108-905A-2661831FD06F}" srcId="{718B9DCF-7860-46EA-B46F-EF54162DD304}" destId="{8B7FD9C5-7CCF-44B1-9659-1905A40B795D}" srcOrd="0" destOrd="0" parTransId="{D6480F68-83E6-409D-9A50-599827F6F9FE}" sibTransId="{A740F4D4-87EC-44B2-A7FB-1E15A61222F2}"/>
    <dgm:cxn modelId="{D63086AB-B4DE-4CE3-B33F-7335CBE06AEE}" type="presOf" srcId="{BE36692A-335B-4DA9-9C30-F60E9AB04F88}" destId="{95DCE91D-FAE4-4B45-B566-AD0319B7D104}" srcOrd="0" destOrd="0" presId="urn:microsoft.com/office/officeart/2005/8/layout/radial6"/>
    <dgm:cxn modelId="{27DC177D-489D-4FDF-9163-C41D32654D79}" type="presOf" srcId="{CC342F75-165B-4378-829D-56FF7EC714A2}" destId="{F3A2EC91-4939-41D4-9FA2-FE0A0EA8A1CF}" srcOrd="0" destOrd="0" presId="urn:microsoft.com/office/officeart/2005/8/layout/radial6"/>
    <dgm:cxn modelId="{449C9797-2664-43EC-9726-D9944E8BCB6B}" type="presOf" srcId="{A740F4D4-87EC-44B2-A7FB-1E15A61222F2}" destId="{D932A2FD-24F4-446E-9ED0-B7CDFB3B68A2}" srcOrd="0" destOrd="0" presId="urn:microsoft.com/office/officeart/2005/8/layout/radial6"/>
    <dgm:cxn modelId="{B5E0ABA0-56EF-4DFA-A04A-54E963882366}" type="presOf" srcId="{7A22B296-654C-40F7-97B1-A0B1988469CD}" destId="{ABB2B5CF-5358-4661-AF05-A9C79A473614}" srcOrd="0" destOrd="0" presId="urn:microsoft.com/office/officeart/2005/8/layout/radial6"/>
    <dgm:cxn modelId="{E66B09EE-06C2-4EB2-B8FD-6D6EF291AFA5}" srcId="{718B9DCF-7860-46EA-B46F-EF54162DD304}" destId="{877D7B83-2DD8-4736-A3D1-E43E0B054B90}" srcOrd="3" destOrd="0" parTransId="{D3CC8265-64C6-4BFF-B2FE-64539E8EA30A}" sibTransId="{7A22B296-654C-40F7-97B1-A0B1988469CD}"/>
    <dgm:cxn modelId="{141AEDC1-DABD-4402-B493-D80756208F90}" type="presOf" srcId="{877D7B83-2DD8-4736-A3D1-E43E0B054B90}" destId="{CEB9B11A-54A8-4BE2-BB1B-6C22122E2E0F}" srcOrd="0" destOrd="0" presId="urn:microsoft.com/office/officeart/2005/8/layout/radial6"/>
    <dgm:cxn modelId="{E214CB86-4E8F-4357-8D71-99FA0840305F}" type="presOf" srcId="{718B9DCF-7860-46EA-B46F-EF54162DD304}" destId="{1CC9CFB5-DD8B-429A-A935-CF2096000B72}" srcOrd="0" destOrd="0" presId="urn:microsoft.com/office/officeart/2005/8/layout/radial6"/>
    <dgm:cxn modelId="{5BC0EFEF-6DE2-43A5-B28D-B17A83CFE5DB}" type="presOf" srcId="{4AE2F1F2-1BD4-422A-92C8-BCFFD7747DD5}" destId="{1A0764DD-BF3E-43EA-A368-951F76402F4F}" srcOrd="0" destOrd="0" presId="urn:microsoft.com/office/officeart/2005/8/layout/radial6"/>
    <dgm:cxn modelId="{7007E961-41A4-44EC-997D-17D8DBD4AB83}" srcId="{718B9DCF-7860-46EA-B46F-EF54162DD304}" destId="{CC342F75-165B-4378-829D-56FF7EC714A2}" srcOrd="2" destOrd="0" parTransId="{7F97A611-DAF4-41CE-8072-93C1766F320C}" sibTransId="{35787999-D97F-4DE2-AA3C-8F2CE6D07A41}"/>
    <dgm:cxn modelId="{D8FD9C1F-DB9E-4C1C-8CB9-D5847307CCC0}" type="presParOf" srcId="{103B2F79-4B49-4164-966C-50AE3336FE3E}" destId="{1CC9CFB5-DD8B-429A-A935-CF2096000B72}" srcOrd="0" destOrd="0" presId="urn:microsoft.com/office/officeart/2005/8/layout/radial6"/>
    <dgm:cxn modelId="{55B8E89E-F79F-432C-8DCE-9671F5579CE7}" type="presParOf" srcId="{103B2F79-4B49-4164-966C-50AE3336FE3E}" destId="{A7CF7483-87DA-4B83-BE31-53AFC55D1DA6}" srcOrd="1" destOrd="0" presId="urn:microsoft.com/office/officeart/2005/8/layout/radial6"/>
    <dgm:cxn modelId="{4DF25787-39C3-4AEB-8EDD-A800B8E9C7EA}" type="presParOf" srcId="{103B2F79-4B49-4164-966C-50AE3336FE3E}" destId="{DA43323D-58A1-483E-8CC1-09FA656A11FF}" srcOrd="2" destOrd="0" presId="urn:microsoft.com/office/officeart/2005/8/layout/radial6"/>
    <dgm:cxn modelId="{A75F812A-3B96-4A6F-B5DC-F6A7EA879841}" type="presParOf" srcId="{103B2F79-4B49-4164-966C-50AE3336FE3E}" destId="{D932A2FD-24F4-446E-9ED0-B7CDFB3B68A2}" srcOrd="3" destOrd="0" presId="urn:microsoft.com/office/officeart/2005/8/layout/radial6"/>
    <dgm:cxn modelId="{13C45B53-48F4-4A6A-9ACD-6778233A4343}" type="presParOf" srcId="{103B2F79-4B49-4164-966C-50AE3336FE3E}" destId="{95DCE91D-FAE4-4B45-B566-AD0319B7D104}" srcOrd="4" destOrd="0" presId="urn:microsoft.com/office/officeart/2005/8/layout/radial6"/>
    <dgm:cxn modelId="{2381736E-6221-4E22-B568-7A7F776E346B}" type="presParOf" srcId="{103B2F79-4B49-4164-966C-50AE3336FE3E}" destId="{95D1C062-C4DF-4FF0-9E07-A2F5AC898F36}" srcOrd="5" destOrd="0" presId="urn:microsoft.com/office/officeart/2005/8/layout/radial6"/>
    <dgm:cxn modelId="{AD3DEF6E-6E97-4AA7-8749-77CE336C5516}" type="presParOf" srcId="{103B2F79-4B49-4164-966C-50AE3336FE3E}" destId="{1A0764DD-BF3E-43EA-A368-951F76402F4F}" srcOrd="6" destOrd="0" presId="urn:microsoft.com/office/officeart/2005/8/layout/radial6"/>
    <dgm:cxn modelId="{92178EA4-3071-425C-A1A3-4ECB5A3DF2C1}" type="presParOf" srcId="{103B2F79-4B49-4164-966C-50AE3336FE3E}" destId="{F3A2EC91-4939-41D4-9FA2-FE0A0EA8A1CF}" srcOrd="7" destOrd="0" presId="urn:microsoft.com/office/officeart/2005/8/layout/radial6"/>
    <dgm:cxn modelId="{26648B29-22C3-4E94-A481-8E2E6503D155}" type="presParOf" srcId="{103B2F79-4B49-4164-966C-50AE3336FE3E}" destId="{8DD4498A-2AAC-4BBE-AC68-0175DBDC7CBD}" srcOrd="8" destOrd="0" presId="urn:microsoft.com/office/officeart/2005/8/layout/radial6"/>
    <dgm:cxn modelId="{54B1B867-AC63-4EC0-BD03-51FA50719BC9}" type="presParOf" srcId="{103B2F79-4B49-4164-966C-50AE3336FE3E}" destId="{0D7D56F1-B982-44D6-B9D2-801A6636091E}" srcOrd="9" destOrd="0" presId="urn:microsoft.com/office/officeart/2005/8/layout/radial6"/>
    <dgm:cxn modelId="{556202D7-7260-4989-AFFB-74968E1803BD}" type="presParOf" srcId="{103B2F79-4B49-4164-966C-50AE3336FE3E}" destId="{CEB9B11A-54A8-4BE2-BB1B-6C22122E2E0F}" srcOrd="10" destOrd="0" presId="urn:microsoft.com/office/officeart/2005/8/layout/radial6"/>
    <dgm:cxn modelId="{137E873B-609F-484F-B47F-1C601C0ECF18}" type="presParOf" srcId="{103B2F79-4B49-4164-966C-50AE3336FE3E}" destId="{E343FB6B-9840-4CE1-9161-ED1AEC99A8A1}" srcOrd="11" destOrd="0" presId="urn:microsoft.com/office/officeart/2005/8/layout/radial6"/>
    <dgm:cxn modelId="{79E211B5-AE57-43BD-8649-5D451C846891}" type="presParOf" srcId="{103B2F79-4B49-4164-966C-50AE3336FE3E}" destId="{ABB2B5CF-5358-4661-AF05-A9C79A473614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853B5-C6B4-4601-882A-E42B7E97F66B}" type="doc">
      <dgm:prSet loTypeId="urn:microsoft.com/office/officeart/2005/8/layout/cycle3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B5587F-E869-4874-ACED-027D93D1D6A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Принцип развития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FEC771F4-FC0D-4D97-8874-8535762C28EA}" type="parTrans" cxnId="{76C468FC-F2BE-4F86-A1E0-21A4E0168E7F}">
      <dgm:prSet/>
      <dgm:spPr/>
      <dgm:t>
        <a:bodyPr/>
        <a:lstStyle/>
        <a:p>
          <a:endParaRPr lang="ru-RU"/>
        </a:p>
      </dgm:t>
    </dgm:pt>
    <dgm:pt modelId="{1DAC2DF4-D49E-4632-A216-FA4CF867A6C0}" type="sibTrans" cxnId="{76C468FC-F2BE-4F86-A1E0-21A4E0168E7F}">
      <dgm:prSet/>
      <dgm:spPr/>
      <dgm:t>
        <a:bodyPr/>
        <a:lstStyle/>
        <a:p>
          <a:endParaRPr lang="ru-RU"/>
        </a:p>
      </dgm:t>
    </dgm:pt>
    <dgm:pt modelId="{3099C819-C8B6-4278-94AC-A9B934A8C09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Принцип содержания образования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B9AB36B0-E065-43B2-A92B-EDC23851D9D6}" type="parTrans" cxnId="{D53A3BEF-D2E8-473C-9DA2-D103D6588B7D}">
      <dgm:prSet/>
      <dgm:spPr/>
      <dgm:t>
        <a:bodyPr/>
        <a:lstStyle/>
        <a:p>
          <a:endParaRPr lang="ru-RU"/>
        </a:p>
      </dgm:t>
    </dgm:pt>
    <dgm:pt modelId="{7E3D0FF7-A440-4349-B92B-E6F89B3533B8}" type="sibTrans" cxnId="{D53A3BEF-D2E8-473C-9DA2-D103D6588B7D}">
      <dgm:prSet/>
      <dgm:spPr/>
      <dgm:t>
        <a:bodyPr/>
        <a:lstStyle/>
        <a:p>
          <a:endParaRPr lang="ru-RU"/>
        </a:p>
      </dgm:t>
    </dgm:pt>
    <dgm:pt modelId="{AFC6D09E-EC77-4D42-9832-83EF6CE13FA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Принцип </a:t>
          </a:r>
          <a:r>
            <a:rPr lang="ru-RU" sz="2400" b="1" dirty="0" err="1" smtClean="0">
              <a:solidFill>
                <a:schemeClr val="tx2">
                  <a:lumMod val="50000"/>
                </a:schemeClr>
              </a:solidFill>
            </a:rPr>
            <a:t>культуросообразности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B1901CD0-A7BE-4527-A7F8-490016818383}" type="parTrans" cxnId="{243D28A0-FBF3-4B10-A446-F6FF315228F5}">
      <dgm:prSet/>
      <dgm:spPr/>
      <dgm:t>
        <a:bodyPr/>
        <a:lstStyle/>
        <a:p>
          <a:endParaRPr lang="ru-RU"/>
        </a:p>
      </dgm:t>
    </dgm:pt>
    <dgm:pt modelId="{D58C0EC7-DA2B-42F6-9BF0-D8378BFC65E9}" type="sibTrans" cxnId="{243D28A0-FBF3-4B10-A446-F6FF315228F5}">
      <dgm:prSet/>
      <dgm:spPr/>
      <dgm:t>
        <a:bodyPr/>
        <a:lstStyle/>
        <a:p>
          <a:endParaRPr lang="ru-RU"/>
        </a:p>
      </dgm:t>
    </dgm:pt>
    <dgm:pt modelId="{2408929A-527E-438B-BF63-5148348CFB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Принцип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</a:rPr>
            <a:t>гуманитаризации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B262EE17-ABD2-4CE6-AAA0-2C92DE9E7E80}" type="parTrans" cxnId="{F04D23EE-513B-4552-9746-CF53655CAD6B}">
      <dgm:prSet/>
      <dgm:spPr/>
      <dgm:t>
        <a:bodyPr/>
        <a:lstStyle/>
        <a:p>
          <a:endParaRPr lang="ru-RU"/>
        </a:p>
      </dgm:t>
    </dgm:pt>
    <dgm:pt modelId="{E1F1355C-F3B1-4FFF-B716-F65195DC677A}" type="sibTrans" cxnId="{F04D23EE-513B-4552-9746-CF53655CAD6B}">
      <dgm:prSet/>
      <dgm:spPr/>
      <dgm:t>
        <a:bodyPr/>
        <a:lstStyle/>
        <a:p>
          <a:endParaRPr lang="ru-RU"/>
        </a:p>
      </dgm:t>
    </dgm:pt>
    <dgm:pt modelId="{2836FCD4-30C0-4E97-807D-07F89C267E8E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Принцип целостности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DC4DF519-9FF2-4881-B30B-8A33B2A8817D}" type="parTrans" cxnId="{169807EA-DE0D-4251-8067-FA926F8CE1C3}">
      <dgm:prSet/>
      <dgm:spPr/>
      <dgm:t>
        <a:bodyPr/>
        <a:lstStyle/>
        <a:p>
          <a:endParaRPr lang="ru-RU"/>
        </a:p>
      </dgm:t>
    </dgm:pt>
    <dgm:pt modelId="{04F8F9F2-AA52-4698-A8B3-1BB3444751FE}" type="sibTrans" cxnId="{169807EA-DE0D-4251-8067-FA926F8CE1C3}">
      <dgm:prSet/>
      <dgm:spPr/>
      <dgm:t>
        <a:bodyPr/>
        <a:lstStyle/>
        <a:p>
          <a:endParaRPr lang="ru-RU"/>
        </a:p>
      </dgm:t>
    </dgm:pt>
    <dgm:pt modelId="{FCC96840-6396-4F8F-8EE1-49993104F731}" type="pres">
      <dgm:prSet presAssocID="{DC6853B5-C6B4-4601-882A-E42B7E97F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CF987F-3F20-4DD4-B405-DC4BC7184077}" type="pres">
      <dgm:prSet presAssocID="{DC6853B5-C6B4-4601-882A-E42B7E97F66B}" presName="cycle" presStyleCnt="0"/>
      <dgm:spPr/>
    </dgm:pt>
    <dgm:pt modelId="{FFF29203-34C4-4327-8CEA-0955809AE4EA}" type="pres">
      <dgm:prSet presAssocID="{15B5587F-E869-4874-ACED-027D93D1D6A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0B090-1955-486C-A0E7-12661CDCAB52}" type="pres">
      <dgm:prSet presAssocID="{1DAC2DF4-D49E-4632-A216-FA4CF867A6C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1E19E47-8C77-453F-8C9A-32EDFC2758D7}" type="pres">
      <dgm:prSet presAssocID="{2836FCD4-30C0-4E97-807D-07F89C267E8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30AC3-2663-403E-8BBC-D28C680CFF3E}" type="pres">
      <dgm:prSet presAssocID="{3099C819-C8B6-4278-94AC-A9B934A8C09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A2ED-F98A-48C8-A1EB-EA320202FEE3}" type="pres">
      <dgm:prSet presAssocID="{AFC6D09E-EC77-4D42-9832-83EF6CE13FA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AA43F-530B-4B65-8E3E-BDD1C06F5C56}" type="pres">
      <dgm:prSet presAssocID="{2408929A-527E-438B-BF63-5148348CFB3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6DB0D-1CCE-442B-89B5-8571DCA3526B}" type="presOf" srcId="{2408929A-527E-438B-BF63-5148348CFB31}" destId="{B4FAA43F-530B-4B65-8E3E-BDD1C06F5C56}" srcOrd="0" destOrd="0" presId="urn:microsoft.com/office/officeart/2005/8/layout/cycle3"/>
    <dgm:cxn modelId="{0B8D83E7-5001-41B6-9B06-41FB385CC336}" type="presOf" srcId="{3099C819-C8B6-4278-94AC-A9B934A8C092}" destId="{B8A30AC3-2663-403E-8BBC-D28C680CFF3E}" srcOrd="0" destOrd="0" presId="urn:microsoft.com/office/officeart/2005/8/layout/cycle3"/>
    <dgm:cxn modelId="{243D28A0-FBF3-4B10-A446-F6FF315228F5}" srcId="{DC6853B5-C6B4-4601-882A-E42B7E97F66B}" destId="{AFC6D09E-EC77-4D42-9832-83EF6CE13FAE}" srcOrd="3" destOrd="0" parTransId="{B1901CD0-A7BE-4527-A7F8-490016818383}" sibTransId="{D58C0EC7-DA2B-42F6-9BF0-D8378BFC65E9}"/>
    <dgm:cxn modelId="{169807EA-DE0D-4251-8067-FA926F8CE1C3}" srcId="{DC6853B5-C6B4-4601-882A-E42B7E97F66B}" destId="{2836FCD4-30C0-4E97-807D-07F89C267E8E}" srcOrd="1" destOrd="0" parTransId="{DC4DF519-9FF2-4881-B30B-8A33B2A8817D}" sibTransId="{04F8F9F2-AA52-4698-A8B3-1BB3444751FE}"/>
    <dgm:cxn modelId="{1CCD9376-BA4F-4B00-9813-0464A6C9AD44}" type="presOf" srcId="{15B5587F-E869-4874-ACED-027D93D1D6A5}" destId="{FFF29203-34C4-4327-8CEA-0955809AE4EA}" srcOrd="0" destOrd="0" presId="urn:microsoft.com/office/officeart/2005/8/layout/cycle3"/>
    <dgm:cxn modelId="{40CE2EE3-2835-41C1-B99B-B81AB9DF8BBF}" type="presOf" srcId="{DC6853B5-C6B4-4601-882A-E42B7E97F66B}" destId="{FCC96840-6396-4F8F-8EE1-49993104F731}" srcOrd="0" destOrd="0" presId="urn:microsoft.com/office/officeart/2005/8/layout/cycle3"/>
    <dgm:cxn modelId="{764448FF-A2A3-4173-B44A-CDA3BA3BD906}" type="presOf" srcId="{1DAC2DF4-D49E-4632-A216-FA4CF867A6C0}" destId="{2650B090-1955-486C-A0E7-12661CDCAB52}" srcOrd="0" destOrd="0" presId="urn:microsoft.com/office/officeart/2005/8/layout/cycle3"/>
    <dgm:cxn modelId="{CFA87134-8D0B-4F7E-8A70-ECF5A5EAB488}" type="presOf" srcId="{2836FCD4-30C0-4E97-807D-07F89C267E8E}" destId="{31E19E47-8C77-453F-8C9A-32EDFC2758D7}" srcOrd="0" destOrd="0" presId="urn:microsoft.com/office/officeart/2005/8/layout/cycle3"/>
    <dgm:cxn modelId="{76C468FC-F2BE-4F86-A1E0-21A4E0168E7F}" srcId="{DC6853B5-C6B4-4601-882A-E42B7E97F66B}" destId="{15B5587F-E869-4874-ACED-027D93D1D6A5}" srcOrd="0" destOrd="0" parTransId="{FEC771F4-FC0D-4D97-8874-8535762C28EA}" sibTransId="{1DAC2DF4-D49E-4632-A216-FA4CF867A6C0}"/>
    <dgm:cxn modelId="{F04D23EE-513B-4552-9746-CF53655CAD6B}" srcId="{DC6853B5-C6B4-4601-882A-E42B7E97F66B}" destId="{2408929A-527E-438B-BF63-5148348CFB31}" srcOrd="4" destOrd="0" parTransId="{B262EE17-ABD2-4CE6-AAA0-2C92DE9E7E80}" sibTransId="{E1F1355C-F3B1-4FFF-B716-F65195DC677A}"/>
    <dgm:cxn modelId="{D53A3BEF-D2E8-473C-9DA2-D103D6588B7D}" srcId="{DC6853B5-C6B4-4601-882A-E42B7E97F66B}" destId="{3099C819-C8B6-4278-94AC-A9B934A8C092}" srcOrd="2" destOrd="0" parTransId="{B9AB36B0-E065-43B2-A92B-EDC23851D9D6}" sibTransId="{7E3D0FF7-A440-4349-B92B-E6F89B3533B8}"/>
    <dgm:cxn modelId="{247F8ACD-4F46-4057-A3F1-A4D8209CBD41}" type="presOf" srcId="{AFC6D09E-EC77-4D42-9832-83EF6CE13FAE}" destId="{F678A2ED-F98A-48C8-A1EB-EA320202FEE3}" srcOrd="0" destOrd="0" presId="urn:microsoft.com/office/officeart/2005/8/layout/cycle3"/>
    <dgm:cxn modelId="{309BC95F-002A-494E-BB1E-FEAA5940CD0C}" type="presParOf" srcId="{FCC96840-6396-4F8F-8EE1-49993104F731}" destId="{D3CF987F-3F20-4DD4-B405-DC4BC7184077}" srcOrd="0" destOrd="0" presId="urn:microsoft.com/office/officeart/2005/8/layout/cycle3"/>
    <dgm:cxn modelId="{0886CB4C-7517-440E-ABA7-E8D655C07C10}" type="presParOf" srcId="{D3CF987F-3F20-4DD4-B405-DC4BC7184077}" destId="{FFF29203-34C4-4327-8CEA-0955809AE4EA}" srcOrd="0" destOrd="0" presId="urn:microsoft.com/office/officeart/2005/8/layout/cycle3"/>
    <dgm:cxn modelId="{E5BD56A8-A958-4187-9548-CEA6CD7AFC80}" type="presParOf" srcId="{D3CF987F-3F20-4DD4-B405-DC4BC7184077}" destId="{2650B090-1955-486C-A0E7-12661CDCAB52}" srcOrd="1" destOrd="0" presId="urn:microsoft.com/office/officeart/2005/8/layout/cycle3"/>
    <dgm:cxn modelId="{AE775538-AC83-4186-AEB5-1F92D3EF5A87}" type="presParOf" srcId="{D3CF987F-3F20-4DD4-B405-DC4BC7184077}" destId="{31E19E47-8C77-453F-8C9A-32EDFC2758D7}" srcOrd="2" destOrd="0" presId="urn:microsoft.com/office/officeart/2005/8/layout/cycle3"/>
    <dgm:cxn modelId="{824E9D84-1829-4BDA-9D78-F9A3243C8DCC}" type="presParOf" srcId="{D3CF987F-3F20-4DD4-B405-DC4BC7184077}" destId="{B8A30AC3-2663-403E-8BBC-D28C680CFF3E}" srcOrd="3" destOrd="0" presId="urn:microsoft.com/office/officeart/2005/8/layout/cycle3"/>
    <dgm:cxn modelId="{8BB2443D-DF42-4112-B7F4-5DB2F7D63C1C}" type="presParOf" srcId="{D3CF987F-3F20-4DD4-B405-DC4BC7184077}" destId="{F678A2ED-F98A-48C8-A1EB-EA320202FEE3}" srcOrd="4" destOrd="0" presId="urn:microsoft.com/office/officeart/2005/8/layout/cycle3"/>
    <dgm:cxn modelId="{D1E86F88-33D5-434C-8FA2-0617EC1EFD6E}" type="presParOf" srcId="{D3CF987F-3F20-4DD4-B405-DC4BC7184077}" destId="{B4FAA43F-530B-4B65-8E3E-BDD1C06F5C5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8643D-F21C-40C1-AFED-3B69D95A2F6D}">
      <dsp:nvSpPr>
        <dsp:cNvPr id="0" name=""/>
        <dsp:cNvSpPr/>
      </dsp:nvSpPr>
      <dsp:spPr>
        <a:xfrm rot="5400000">
          <a:off x="-230650" y="580813"/>
          <a:ext cx="1537667" cy="1076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5400000">
        <a:off x="-230650" y="580813"/>
        <a:ext cx="1537667" cy="1076367"/>
      </dsp:txXfrm>
    </dsp:sp>
    <dsp:sp modelId="{B8A47F3C-E58E-4D97-B75B-FC37AFD73C00}">
      <dsp:nvSpPr>
        <dsp:cNvPr id="0" name=""/>
        <dsp:cNvSpPr/>
      </dsp:nvSpPr>
      <dsp:spPr>
        <a:xfrm rot="5400000">
          <a:off x="4057657" y="-2932390"/>
          <a:ext cx="1602013" cy="75645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Согласование целей и задач осуществления преемственности на дошкольном и начальном школьном уровне</a:t>
          </a:r>
          <a:endParaRPr lang="ru-RU" sz="2400" b="1" kern="1200" dirty="0"/>
        </a:p>
      </dsp:txBody>
      <dsp:txXfrm rot="5400000">
        <a:off x="4057657" y="-2932390"/>
        <a:ext cx="1602013" cy="7564592"/>
      </dsp:txXfrm>
    </dsp:sp>
    <dsp:sp modelId="{F8C01E85-340A-47B7-A83D-6F0A0E05DAC9}">
      <dsp:nvSpPr>
        <dsp:cNvPr id="0" name=""/>
        <dsp:cNvSpPr/>
      </dsp:nvSpPr>
      <dsp:spPr>
        <a:xfrm rot="5400000">
          <a:off x="-230650" y="2459815"/>
          <a:ext cx="1537667" cy="1076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5400000">
        <a:off x="-230650" y="2459815"/>
        <a:ext cx="1537667" cy="1076367"/>
      </dsp:txXfrm>
    </dsp:sp>
    <dsp:sp modelId="{E8CF0D07-033D-412B-96C2-39823CE19044}">
      <dsp:nvSpPr>
        <dsp:cNvPr id="0" name=""/>
        <dsp:cNvSpPr/>
      </dsp:nvSpPr>
      <dsp:spPr>
        <a:xfrm rot="5400000">
          <a:off x="3867075" y="-1134527"/>
          <a:ext cx="1983176" cy="75645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Учёт принципов отбора содержания непрерывного образования детей дошкольного и младшего школьного возраста и психолого-педагогических условий реализации непрерывного образования в соответствии с ФГОС и ФГТ</a:t>
          </a:r>
          <a:endParaRPr lang="ru-RU" sz="2400" b="1" kern="1200" dirty="0"/>
        </a:p>
      </dsp:txBody>
      <dsp:txXfrm rot="5400000">
        <a:off x="3867075" y="-1134527"/>
        <a:ext cx="1983176" cy="7564592"/>
      </dsp:txXfrm>
    </dsp:sp>
    <dsp:sp modelId="{F77902DF-406E-49A6-AEB4-BFB2A1A43A71}">
      <dsp:nvSpPr>
        <dsp:cNvPr id="0" name=""/>
        <dsp:cNvSpPr/>
      </dsp:nvSpPr>
      <dsp:spPr>
        <a:xfrm rot="5400000">
          <a:off x="-230650" y="4116690"/>
          <a:ext cx="1537667" cy="1076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5400000">
        <a:off x="-230650" y="4116690"/>
        <a:ext cx="1537667" cy="1076367"/>
      </dsp:txXfrm>
    </dsp:sp>
    <dsp:sp modelId="{F4678B26-9421-4D36-9D65-B38A2E0BC591}">
      <dsp:nvSpPr>
        <dsp:cNvPr id="0" name=""/>
        <dsp:cNvSpPr/>
      </dsp:nvSpPr>
      <dsp:spPr>
        <a:xfrm rot="5400000">
          <a:off x="4089200" y="603486"/>
          <a:ext cx="1538925" cy="756459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Обогащение организационных форм и методов обучения, как в дошкольном учреждении, так и в начальной школе</a:t>
          </a:r>
          <a:endParaRPr lang="ru-RU" sz="2400" b="1" kern="1200" dirty="0"/>
        </a:p>
      </dsp:txBody>
      <dsp:txXfrm rot="5400000">
        <a:off x="4089200" y="603486"/>
        <a:ext cx="1538925" cy="75645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2B5CF-5358-4661-AF05-A9C79A473614}">
      <dsp:nvSpPr>
        <dsp:cNvPr id="0" name=""/>
        <dsp:cNvSpPr/>
      </dsp:nvSpPr>
      <dsp:spPr>
        <a:xfrm>
          <a:off x="1247955" y="654311"/>
          <a:ext cx="4989158" cy="4989158"/>
        </a:xfrm>
        <a:prstGeom prst="blockArc">
          <a:avLst>
            <a:gd name="adj1" fmla="val 10734177"/>
            <a:gd name="adj2" fmla="val 17056365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D56F1-B982-44D6-B9D2-801A6636091E}">
      <dsp:nvSpPr>
        <dsp:cNvPr id="0" name=""/>
        <dsp:cNvSpPr/>
      </dsp:nvSpPr>
      <dsp:spPr>
        <a:xfrm>
          <a:off x="1230646" y="994598"/>
          <a:ext cx="4989158" cy="4989158"/>
        </a:xfrm>
        <a:prstGeom prst="blockArc">
          <a:avLst>
            <a:gd name="adj1" fmla="val 3596563"/>
            <a:gd name="adj2" fmla="val 11215255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764DD-BF3E-43EA-A368-951F76402F4F}">
      <dsp:nvSpPr>
        <dsp:cNvPr id="0" name=""/>
        <dsp:cNvSpPr/>
      </dsp:nvSpPr>
      <dsp:spPr>
        <a:xfrm>
          <a:off x="2511584" y="667660"/>
          <a:ext cx="4989158" cy="4989158"/>
        </a:xfrm>
        <a:prstGeom prst="blockArc">
          <a:avLst>
            <a:gd name="adj1" fmla="val 780601"/>
            <a:gd name="adj2" fmla="val 5485264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2A2FD-24F4-446E-9ED0-B7CDFB3B68A2}">
      <dsp:nvSpPr>
        <dsp:cNvPr id="0" name=""/>
        <dsp:cNvSpPr/>
      </dsp:nvSpPr>
      <dsp:spPr>
        <a:xfrm>
          <a:off x="2519256" y="635455"/>
          <a:ext cx="4989158" cy="4989158"/>
        </a:xfrm>
        <a:prstGeom prst="blockArc">
          <a:avLst>
            <a:gd name="adj1" fmla="val 15241663"/>
            <a:gd name="adj2" fmla="val 827306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9CFB5-DD8B-429A-A935-CF2096000B72}">
      <dsp:nvSpPr>
        <dsp:cNvPr id="0" name=""/>
        <dsp:cNvSpPr/>
      </dsp:nvSpPr>
      <dsp:spPr>
        <a:xfrm>
          <a:off x="2833525" y="1800200"/>
          <a:ext cx="3019544" cy="2847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цели образования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детей дошкольного и младшего школьного возраста: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3525" y="1800200"/>
        <a:ext cx="3019544" cy="2847813"/>
      </dsp:txXfrm>
    </dsp:sp>
    <dsp:sp modelId="{A7CF7483-87DA-4B83-BE31-53AFC55D1DA6}">
      <dsp:nvSpPr>
        <dsp:cNvPr id="0" name=""/>
        <dsp:cNvSpPr/>
      </dsp:nvSpPr>
      <dsp:spPr>
        <a:xfrm>
          <a:off x="3054460" y="-97948"/>
          <a:ext cx="2577673" cy="177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C000"/>
              </a:solidFill>
            </a:rPr>
            <a:t>Воспитание нравственного человека</a:t>
          </a:r>
          <a:endParaRPr lang="ru-RU" sz="2000" b="1" kern="1200" dirty="0">
            <a:solidFill>
              <a:srgbClr val="FFC000"/>
            </a:solidFill>
          </a:endParaRPr>
        </a:p>
      </dsp:txBody>
      <dsp:txXfrm>
        <a:off x="3054460" y="-97948"/>
        <a:ext cx="2577673" cy="1770526"/>
      </dsp:txXfrm>
    </dsp:sp>
    <dsp:sp modelId="{95DCE91D-FAE4-4B45-B566-AD0319B7D104}">
      <dsp:nvSpPr>
        <dsp:cNvPr id="0" name=""/>
        <dsp:cNvSpPr/>
      </dsp:nvSpPr>
      <dsp:spPr>
        <a:xfrm>
          <a:off x="6047844" y="2232253"/>
          <a:ext cx="2665123" cy="2957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C000"/>
              </a:solidFill>
            </a:rPr>
            <a:t>Охрана и укрепление физического и психического здоровья детей</a:t>
          </a:r>
          <a:endParaRPr lang="ru-RU" sz="2000" b="1" kern="1200" dirty="0">
            <a:solidFill>
              <a:srgbClr val="FFC000"/>
            </a:solidFill>
          </a:endParaRPr>
        </a:p>
      </dsp:txBody>
      <dsp:txXfrm>
        <a:off x="6047844" y="2232253"/>
        <a:ext cx="2665123" cy="2957121"/>
      </dsp:txXfrm>
    </dsp:sp>
    <dsp:sp modelId="{F3A2EC91-4939-41D4-9FA2-FE0A0EA8A1CF}">
      <dsp:nvSpPr>
        <dsp:cNvPr id="0" name=""/>
        <dsp:cNvSpPr/>
      </dsp:nvSpPr>
      <dsp:spPr>
        <a:xfrm>
          <a:off x="2808310" y="4680515"/>
          <a:ext cx="4274843" cy="1835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</a:rPr>
            <a:t>Оказание квалифицированной коррекции отклонений в физическом и психическом развитии воспитанников и обучающихся</a:t>
          </a:r>
          <a:endParaRPr lang="ru-RU" sz="1800" b="1" kern="1200" dirty="0">
            <a:solidFill>
              <a:srgbClr val="FFC000"/>
            </a:solidFill>
          </a:endParaRPr>
        </a:p>
      </dsp:txBody>
      <dsp:txXfrm>
        <a:off x="2808310" y="4680515"/>
        <a:ext cx="4274843" cy="1835536"/>
      </dsp:txXfrm>
    </dsp:sp>
    <dsp:sp modelId="{CEB9B11A-54A8-4BE2-BB1B-6C22122E2E0F}">
      <dsp:nvSpPr>
        <dsp:cNvPr id="0" name=""/>
        <dsp:cNvSpPr/>
      </dsp:nvSpPr>
      <dsp:spPr>
        <a:xfrm>
          <a:off x="0" y="1728197"/>
          <a:ext cx="2612377" cy="2934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</a:rPr>
            <a:t>Сохранение и поддержка индивидуальности ребенка, физическое, психическое развитие детей</a:t>
          </a:r>
          <a:endParaRPr lang="ru-RU" sz="1800" b="1" kern="1200" dirty="0">
            <a:solidFill>
              <a:srgbClr val="FFC000"/>
            </a:solidFill>
          </a:endParaRPr>
        </a:p>
      </dsp:txBody>
      <dsp:txXfrm>
        <a:off x="0" y="1728197"/>
        <a:ext cx="2612377" cy="29346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50B090-1955-486C-A0E7-12661CDCAB52}">
      <dsp:nvSpPr>
        <dsp:cNvPr id="0" name=""/>
        <dsp:cNvSpPr/>
      </dsp:nvSpPr>
      <dsp:spPr>
        <a:xfrm>
          <a:off x="1748294" y="-31851"/>
          <a:ext cx="5144370" cy="5144370"/>
        </a:xfrm>
        <a:prstGeom prst="circularArrow">
          <a:avLst>
            <a:gd name="adj1" fmla="val 5544"/>
            <a:gd name="adj2" fmla="val 330680"/>
            <a:gd name="adj3" fmla="val 13759417"/>
            <a:gd name="adj4" fmla="val 1739601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29203-34C4-4327-8CEA-0955809AE4EA}">
      <dsp:nvSpPr>
        <dsp:cNvPr id="0" name=""/>
        <dsp:cNvSpPr/>
      </dsp:nvSpPr>
      <dsp:spPr>
        <a:xfrm>
          <a:off x="3107454" y="1499"/>
          <a:ext cx="2426050" cy="121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Принцип развития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107454" y="1499"/>
        <a:ext cx="2426050" cy="1213025"/>
      </dsp:txXfrm>
    </dsp:sp>
    <dsp:sp modelId="{31E19E47-8C77-453F-8C9A-32EDFC2758D7}">
      <dsp:nvSpPr>
        <dsp:cNvPr id="0" name=""/>
        <dsp:cNvSpPr/>
      </dsp:nvSpPr>
      <dsp:spPr>
        <a:xfrm>
          <a:off x="5193845" y="1517351"/>
          <a:ext cx="2426050" cy="121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Принцип целостности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93845" y="1517351"/>
        <a:ext cx="2426050" cy="1213025"/>
      </dsp:txXfrm>
    </dsp:sp>
    <dsp:sp modelId="{B8A30AC3-2663-403E-8BBC-D28C680CFF3E}">
      <dsp:nvSpPr>
        <dsp:cNvPr id="0" name=""/>
        <dsp:cNvSpPr/>
      </dsp:nvSpPr>
      <dsp:spPr>
        <a:xfrm>
          <a:off x="4396915" y="3970051"/>
          <a:ext cx="2426050" cy="121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Принцип содержания образования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96915" y="3970051"/>
        <a:ext cx="2426050" cy="1213025"/>
      </dsp:txXfrm>
    </dsp:sp>
    <dsp:sp modelId="{F678A2ED-F98A-48C8-A1EB-EA320202FEE3}">
      <dsp:nvSpPr>
        <dsp:cNvPr id="0" name=""/>
        <dsp:cNvSpPr/>
      </dsp:nvSpPr>
      <dsp:spPr>
        <a:xfrm>
          <a:off x="1817993" y="3970051"/>
          <a:ext cx="2426050" cy="121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Принцип </a:t>
          </a:r>
          <a:r>
            <a:rPr lang="ru-RU" sz="2400" b="1" kern="1200" dirty="0" err="1" smtClean="0">
              <a:solidFill>
                <a:schemeClr val="tx2">
                  <a:lumMod val="50000"/>
                </a:schemeClr>
              </a:solidFill>
            </a:rPr>
            <a:t>культуросообразности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17993" y="3970051"/>
        <a:ext cx="2426050" cy="1213025"/>
      </dsp:txXfrm>
    </dsp:sp>
    <dsp:sp modelId="{B4FAA43F-530B-4B65-8E3E-BDD1C06F5C56}">
      <dsp:nvSpPr>
        <dsp:cNvPr id="0" name=""/>
        <dsp:cNvSpPr/>
      </dsp:nvSpPr>
      <dsp:spPr>
        <a:xfrm>
          <a:off x="1021063" y="1517351"/>
          <a:ext cx="2426050" cy="121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Принцип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</a:rPr>
            <a:t>гуманитаризации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21063" y="1517351"/>
        <a:ext cx="2426050" cy="121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orionnvkz.ru/e107_images/Galer/CSPR/01.jpg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30175" cmpd="tri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Департамент образования города Москвы</a:t>
            </a:r>
            <a:br>
              <a:rPr lang="ru-RU" sz="2000" dirty="0" smtClean="0"/>
            </a:br>
            <a:r>
              <a:rPr lang="ru-RU" sz="2000" dirty="0" smtClean="0"/>
              <a:t>Северо-Восточное окружное управление образования</a:t>
            </a:r>
            <a:br>
              <a:rPr lang="ru-RU" sz="2000" dirty="0" smtClean="0"/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образовательное учреждение города Москвы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развития ребёнка – детский сад № 758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2494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Разработка Программы сотрудничества образовательных учреждений на этапе дошкольного и </a:t>
            </a:r>
            <a:r>
              <a:rPr lang="ru-RU" sz="2400" smtClean="0">
                <a:solidFill>
                  <a:schemeClr val="tx1"/>
                </a:solidFill>
              </a:rPr>
              <a:t>начального общего </a:t>
            </a:r>
            <a:r>
              <a:rPr lang="ru-RU" sz="2400" dirty="0" smtClean="0">
                <a:solidFill>
                  <a:schemeClr val="tx1"/>
                </a:solidFill>
              </a:rPr>
              <a:t>образования с учётом ФГОС и ФГТ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6312" t="7577" r="4127" b="8412"/>
          <a:stretch>
            <a:fillRect/>
          </a:stretch>
        </p:blipFill>
        <p:spPr bwMode="auto">
          <a:xfrm rot="21339235">
            <a:off x="1079663" y="3359613"/>
            <a:ext cx="2080828" cy="29309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Непрерывность дошкольного и начального образования предполагает решение следующих приоритетных задач: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511256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дошкольной ступени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1"/>
                </a:solidFill>
              </a:rPr>
              <a:t>приобщение детей к ценностям здорового образа жизни;</a:t>
            </a:r>
          </a:p>
          <a:p>
            <a:pPr lvl="0" algn="l">
              <a:spcBef>
                <a:spcPts val="600"/>
              </a:spcBef>
            </a:pPr>
            <a:endParaRPr lang="ru-RU" sz="3400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1"/>
                </a:solidFill>
              </a:rPr>
              <a:t>обеспечение эмоционального благополучия каждого ребенка, развитие его положительного самоощущения;</a:t>
            </a:r>
          </a:p>
          <a:p>
            <a:pPr lvl="0" algn="l">
              <a:spcBef>
                <a:spcPts val="600"/>
              </a:spcBef>
            </a:pPr>
            <a:endParaRPr lang="ru-RU" sz="3400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1"/>
                </a:solidFill>
              </a:rPr>
              <a:t>развитие, инициативности, любознательности, произвольности, способности к творческому самовыражению;</a:t>
            </a:r>
          </a:p>
          <a:p>
            <a:pPr lvl="0" algn="l">
              <a:spcBef>
                <a:spcPts val="600"/>
              </a:spcBef>
            </a:pPr>
            <a:endParaRPr lang="ru-RU" sz="3400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1"/>
                </a:solidFill>
              </a:rPr>
              <a:t>формирование различных знаний об окружающем мире, стимулирование коммуникативной, познавательной, игровой и др. активности детей в различных видах деятельности;</a:t>
            </a:r>
          </a:p>
          <a:p>
            <a:pPr lvl="0" algn="l">
              <a:spcBef>
                <a:spcPts val="600"/>
              </a:spcBef>
            </a:pPr>
            <a:endParaRPr lang="ru-RU" sz="3400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1"/>
                </a:solidFill>
              </a:rPr>
              <a:t>развитие компетентности в сфере отношений к миру, к людям, к себе; включение детей в различные формы сотрудничества (со взрослыми и детьми разного возраста).</a:t>
            </a:r>
          </a:p>
          <a:p>
            <a:pPr algn="l">
              <a:spcBef>
                <a:spcPts val="6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1521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соответствии со Стандартом </a:t>
            </a:r>
            <a:r>
              <a:rPr lang="ru-RU" sz="2800" b="1" i="1" u="sng" dirty="0" smtClean="0"/>
              <a:t>на ступени начальной школы</a:t>
            </a:r>
            <a:r>
              <a:rPr lang="ru-RU" sz="2800" b="1" dirty="0" smtClean="0"/>
              <a:t> осуществляется: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77500" lnSpcReduction="20000"/>
          </a:bodyPr>
          <a:lstStyle/>
          <a:p>
            <a:pPr lvl="1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становление основ гражданской идентичности и мировоззрения обучающихся;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формирование основ умения учиться и способности к организации своей деятельности - умение принимать, сохранять цели и следовать им в учебной деятельности, планировать свою деятельность, осуществлять ее контроль и оценку, взаимодействовать с педагогом и сверстниками в учебном процессе;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духовно-нравственное развитие и воспитание обучающихся, предусматривающее принятие ими моральных норм, нравственных установок, национальных ценностей;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осознанное принятие ценностей здорового образа жизни и регуляция своего поведения в соответствии с ними;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совершенствование достижений дошкольного развития, специальная помощь по развитию сформированных в дошкольном детстве качеств;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индивидуализация процесса обучения, особенно в случаях опережающего развития или отставания.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отбора содержания непрерывного образования детей дошкольного и младшего школьного возраста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48478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Психолого-педагогические условия реализации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непрерывного образования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На дошкольной ступени:</a:t>
            </a:r>
            <a:endParaRPr lang="ru-RU" b="1" dirty="0" smtClean="0">
              <a:solidFill>
                <a:srgbClr val="C00000"/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личностно-ориентированное взаимодействие взрослых с детьми;</a:t>
            </a: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формирование предпосылок учебной деятельности как важнейшего фактора развития ребенка</a:t>
            </a: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построение образовательного процесса с использованием адекватных возрасту форм работы с детьми, опора на игру при формировании учебной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0486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На ступени начальной школы:</a:t>
            </a:r>
            <a:endParaRPr lang="ru-RU" b="1" dirty="0" smtClean="0">
              <a:solidFill>
                <a:srgbClr val="C00000"/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опора на наличный уровень достижений дошкольного детства;</a:t>
            </a: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направленность процесса обучения на формирование умения учиться как важнейшего достижения этого возрастного периода развития;</a:t>
            </a: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сбалансированность репродуктивной (воспроизводящей готовый образец) и исследовательской, творческой деятельности, коллективных и индивидуальных форм активности.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Общие условия: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преемственной  предметно-развивающей образовательной среды, способствующей эмоционально-ценностному, социально-личностному, познавательному, эстетическому развитию ребенка и сохранению его индивидуальности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lvl="0" algn="l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учёт индивидуальных, возрастных, психологических и физиологических особенностей обучающихся, роли и значения видов деятельности и форм общения для определения целей образования и воспитания, и путей их достижения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lvl="0" algn="l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воспитательно-образовательный процесс должен быть подчинен становлению личности ребенка: развитию его компетентности, инициативности,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самостоятельности,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ответственности свободы и безопасности поведения, самосознания и самооценки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lvl="0" algn="l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разнообразие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организационных форм и учет индивидуальных особенностей каждого обучающегося (включая одаренных детей и детей с ограниченными возможностями здоровья), обеспечивающих рост творческого потенциала, познавательных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мотивов;</a:t>
            </a:r>
          </a:p>
          <a:p>
            <a:pPr lvl="0" algn="l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осуществление индивидуальной работы в случаях опережающего или более низкого темпа развития ребёнка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lvl="0" algn="l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доброжелательный деловой контакт между педагогическими коллективами образовательных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осуществления преемственности: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Работа с детьми: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экскурсии в школу;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посещение школьного музея, библиотеки;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знакомство и взаимодействие дошкольников с учителями и учениками начальной школы;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участие в  совместной образовательной деятельности, игровых программах, проектной деятельности;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выставки рисунков и поделок;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встречи и беседы с бывшими воспитанниками детского сада (ученики начальной и средней школы);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совместные праздники (День знаний, посвящение в первоклассники, выпускной в детском саду и др.) и спортивные соревнования дошкольников и первоклассников;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участие в театрализованной деятельности;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посещение дошкольниками адаптационного курса занятий, организованных при школе (занятия с психологом, логопедом, музыкальным руководителем и др. специалистами школы).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i="1" dirty="0" smtClean="0"/>
              <a:t>  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Взаимодействие педагогов: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совместные педагогические советы (ДОУ и школа);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семинары, мастер- классы;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круглые столы педагогов ДОУ и  учителей школы;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психологические и коммуникативные тренинги для воспитателей и учителей;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диагностики по определению готовности детей к школе;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взаимодействие медицинских работников, психологов ДОУ и школы;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открытые показы образовательной деятельности в ДОУ и открытых уроков в школе;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педагогические и психологические наблюдения.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Сотрудничество с родителями: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совместные родительские собрания с педагогами ДОУ и учителями школы;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круглые столы, дискуссионные встречи, педагогические «гостиные»;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родительские конференции, вечера вопросов и ответов;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консультации с педагогами ДОУ и школы;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встречи родителей с будущими учителями;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дни открытых дверей;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творческие мастерские;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анкетирование, тестирование родителей для изучения самочувствия семьи в преддверии школьной жизни ребенка и в период адаптации к школе;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образовательно-игровые тренинги и практикумы для родителей детей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предшкольного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возраста, деловые игры, практикумы;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семейные вечера,  тематические досуги;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визуальные средства общения (стендовый материал, выставки, почтовый ящик вопросов и ответов и др.);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заседания родительских клубов (занятия для родителей и для детско-родительских пар).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 smtClean="0">
                <a:solidFill>
                  <a:schemeClr val="tx2">
                    <a:lumMod val="50000"/>
                  </a:schemeClr>
                </a:solidFill>
              </a:rPr>
              <a:t>Ожидаемые результаты</a:t>
            </a:r>
            <a:endParaRPr lang="ru-RU" sz="4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Результатом реализации программы сотрудничества должно быть создание комфортной преемственной  предметно-развивающей образовательной среды:</a:t>
            </a:r>
          </a:p>
          <a:p>
            <a:pPr algn="l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обеспечивающей высокое качество образования, его доступность, открытость и привлекательность для обучающихся, воспитанников, их родителей (законных представителей) и всего общества, духовно-нравственное развитие и воспитание обучающихся и воспитанников;</a:t>
            </a:r>
          </a:p>
          <a:p>
            <a:pPr lvl="0" algn="l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гарантирующей охрану и укрепление физического,  психологического и социального здоровья обучающихся и воспитанников;</a:t>
            </a:r>
          </a:p>
          <a:p>
            <a:pPr lvl="0" algn="l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комфортной по отношению к обучающимся, воспитанникам (в том числе с ограниченными возможностями здоровья) и педагогическим работникам.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19442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Федеральных Государственных Требований  (ФГТ) к структуре дошкольной программы и принятие новых Федеральных Государственных Образовательных Стандартов (ФГОС) начального школьного образования – важный этап преемственности детского сада и школы.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098" name="Picture 2" descr="Картинка 1 из 112777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187624" y="2492896"/>
            <a:ext cx="2530380" cy="3933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http://nmc-kemerovo.ucoz.ru/Gerasimova/fgos_ooo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l="18144" r="18353"/>
          <a:stretch>
            <a:fillRect/>
          </a:stretch>
        </p:blipFill>
        <p:spPr bwMode="auto">
          <a:xfrm rot="800493">
            <a:off x="5500129" y="2442192"/>
            <a:ext cx="2521336" cy="397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24936" cy="633670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выпускника ДОУ в соответствии с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ФГТ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Физически развитый, овладевший основными 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l"/>
            <a:r>
              <a:rPr lang="ru-RU" dirty="0" smtClean="0">
                <a:solidFill>
                  <a:srgbClr val="7030A0"/>
                </a:solidFill>
              </a:rPr>
              <a:t>культурно-гигиеническими </a:t>
            </a:r>
            <a:r>
              <a:rPr lang="ru-RU" dirty="0" smtClean="0">
                <a:solidFill>
                  <a:srgbClr val="7030A0"/>
                </a:solidFill>
              </a:rPr>
              <a:t>навыками. У </a:t>
            </a:r>
            <a:r>
              <a:rPr lang="ru-RU" dirty="0" smtClean="0">
                <a:solidFill>
                  <a:srgbClr val="7030A0"/>
                </a:solidFill>
              </a:rPr>
              <a:t>ребенка</a:t>
            </a:r>
          </a:p>
          <a:p>
            <a:pPr lvl="0" algn="l"/>
            <a:r>
              <a:rPr lang="ru-RU" dirty="0" smtClean="0">
                <a:solidFill>
                  <a:srgbClr val="7030A0"/>
                </a:solidFill>
              </a:rPr>
              <a:t>сформированы </a:t>
            </a:r>
            <a:r>
              <a:rPr lang="ru-RU" dirty="0" smtClean="0">
                <a:solidFill>
                  <a:srgbClr val="7030A0"/>
                </a:solidFill>
              </a:rPr>
              <a:t>основные физические качества</a:t>
            </a:r>
            <a:r>
              <a:rPr lang="ru-RU" dirty="0" smtClean="0">
                <a:solidFill>
                  <a:srgbClr val="7030A0"/>
                </a:solidFill>
              </a:rPr>
              <a:t>…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Любознательный, активный, интересуется </a:t>
            </a:r>
            <a:r>
              <a:rPr lang="ru-RU" dirty="0" smtClean="0">
                <a:solidFill>
                  <a:srgbClr val="00B050"/>
                </a:solidFill>
              </a:rPr>
              <a:t>новым,</a:t>
            </a:r>
          </a:p>
          <a:p>
            <a:pPr lvl="0" algn="l"/>
            <a:r>
              <a:rPr lang="ru-RU" dirty="0" smtClean="0">
                <a:solidFill>
                  <a:srgbClr val="00B050"/>
                </a:solidFill>
              </a:rPr>
              <a:t>неизвестным </a:t>
            </a:r>
            <a:r>
              <a:rPr lang="ru-RU" dirty="0" smtClean="0">
                <a:solidFill>
                  <a:srgbClr val="00B050"/>
                </a:solidFill>
              </a:rPr>
              <a:t>в окружающем мире…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Эмоционально отзывчивый…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Овладевший средствами общения и способами взаимодействия с взрослыми и сверстниками...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Способный управлять своим поведением и планировать свои действия</a:t>
            </a:r>
            <a:r>
              <a:rPr lang="ru-RU" dirty="0" smtClean="0">
                <a:solidFill>
                  <a:srgbClr val="00B050"/>
                </a:solidFill>
              </a:rPr>
              <a:t>…</a:t>
            </a:r>
            <a:endParaRPr lang="ru-RU" dirty="0" smtClean="0">
              <a:solidFill>
                <a:srgbClr val="00B050"/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Способный решать интеллектуальные и личностные задачи (проблемы), адекватные возрасту</a:t>
            </a:r>
            <a:r>
              <a:rPr lang="ru-RU" dirty="0" smtClean="0">
                <a:solidFill>
                  <a:srgbClr val="C00000"/>
                </a:solidFill>
              </a:rPr>
              <a:t>… </a:t>
            </a:r>
            <a:endParaRPr lang="ru-RU" dirty="0" smtClean="0">
              <a:solidFill>
                <a:srgbClr val="C00000"/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Имеющий первичные представления о себе, семье, обществе, государстве, мире и природе…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Овладевший универсальными предпосылками учебной деятельности: умениями работать по правилу и образцу, слушать взрослого и выполнять его инструкции.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Овладевший необходимыми умениями и навыками. У ребенка сформированы умения и навыки, необходимые для осуществления различных видов детской деятельности.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100" name="Picture 4" descr="http://nastenka18.ucoz.ru/5gr/vypuskn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6632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выпускника начальной школы: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любящий свой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народ,</a:t>
            </a:r>
          </a:p>
          <a:p>
            <a:pPr lvl="0"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свой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край и свою Родину;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уважающий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принимающий</a:t>
            </a:r>
          </a:p>
          <a:p>
            <a:pPr lvl="0"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ценности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семьи и общества;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любознательный, активно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  <a:p>
            <a:pPr lvl="0"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заинтересованно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познающий мир;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владеющий основами умения учиться, способный к организации собственной деятельности;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готовый самостоятельно действовать и отвечать за свои поступки перед семьей и обществом;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доброжелательный, умеющий слушать и слышать собеседника, обосновывать свою позицию, высказывать свое мнение;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выполняющий правила здорового и безопасного для себя и окружающих образа жизни.</a:t>
            </a:r>
          </a:p>
          <a:p>
            <a:endParaRPr lang="ru-RU" dirty="0"/>
          </a:p>
        </p:txBody>
      </p:sp>
      <p:pic>
        <p:nvPicPr>
          <p:cNvPr id="3074" name="Picture 2" descr="http://www.dialcon.ru/uploads/Image/item/size/3098_237.gif"/>
          <p:cNvPicPr>
            <a:picLocks noChangeAspect="1" noChangeArrowheads="1"/>
          </p:cNvPicPr>
          <p:nvPr/>
        </p:nvPicPr>
        <p:blipFill>
          <a:blip r:embed="rId3" cstate="print"/>
          <a:srcRect l="9100" t="19874" r="10261" b="19647"/>
          <a:stretch>
            <a:fillRect/>
          </a:stretch>
        </p:blipFill>
        <p:spPr bwMode="auto">
          <a:xfrm>
            <a:off x="6372200" y="476672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84976" cy="864096"/>
          </a:xfrm>
        </p:spPr>
        <p:txBody>
          <a:bodyPr>
            <a:normAutofit fontScale="92500"/>
          </a:bodyPr>
          <a:lstStyle/>
          <a:p>
            <a:pPr algn="l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программы опирается на три направления: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501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Преамбула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актуальность проблемы преемственности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 важность периода от рождения до    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     поступления в школу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 подготовка детей к школе – как одна из 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     актуальных проблем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 значение преемственности между детским 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     садом и школой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Картинка 75 из 1084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1821441" cy="174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212976"/>
            <a:ext cx="6400800" cy="2736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Развиты ли у будущего школьника качества, необходимые для осуществления новой учебной деятельности, сформированы ли ее предпосылки?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Картинка 4 из 98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353" y="332656"/>
            <a:ext cx="2592287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352928" cy="26642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такое </a:t>
            </a:r>
            <a:r>
              <a:rPr lang="ru-RU" b="1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b="1" dirty="0" smtClean="0">
                <a:solidFill>
                  <a:schemeClr val="tx1"/>
                </a:solidFill>
              </a:rPr>
              <a:t> подход?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Обучать деятельности в воспитательном смысле – это значит делать учение мотивированным, учить ребенка самостоятельно ставить перед собой цель и находить пути, в том числе средства, ее достижения, помогать ребенку сформировать у себя умения контроля и самоконтроля, оценки и самооценки.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4896544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07504" y="836712"/>
            <a:ext cx="432249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40324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проекта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412776"/>
            <a:ext cx="40324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(поиск решения проблемы)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499992" y="2780928"/>
            <a:ext cx="45146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470025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400" dirty="0" smtClean="0"/>
              <a:t> реализовать единую линию развития ребенка на этапах дошкольного и начального школьного детства, придав педагогическому процессу целостный последовательный  и перспективный характер.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568952" cy="460851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задачами сотрудничества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ДОУ и школы являются: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установление единства стремлений и взглядов на воспитательный процесс между детским садом, семьей и школой;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выработка общих целей и воспитательных задач, путей достижения намеченных результатов;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создание условий для благоприятного взаимодействия всех участников воспитательно-образовательного процесса – воспитателей, учителей, детей и родителей;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всестороннее психолого-педагогическое просвещение родителей;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оказание психологической помощи в осознании собственных семейных и социальных ресурсов, способствующих преодолению проблем при поступлении ребенка в школу;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формирование в семьях позитивного отношения к активной общественной и социальной деятельности детей.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гоу 1767\Мои документы\Мои рисунки\belo_goluboe_siyanie-1400x1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16632"/>
            <a:ext cx="288166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http://i.telegraph.co.uk/multimedia/archive/01517/class_1517113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6632"/>
            <a:ext cx="2886334" cy="180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Картинка 51 из 748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581128"/>
            <a:ext cx="2835052" cy="213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869</Words>
  <Application>Microsoft Office PowerPoint</Application>
  <PresentationFormat>Экран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Департамент образования города Москвы Северо-Восточное окружное управление образования Государственное бюджетное образовательное учреждение города Москвы центр развития ребёнка – детский сад № 758 </vt:lpstr>
      <vt:lpstr>Слайд 2</vt:lpstr>
      <vt:lpstr>Слайд 3</vt:lpstr>
      <vt:lpstr>Слайд 4</vt:lpstr>
      <vt:lpstr>Слайд 5</vt:lpstr>
      <vt:lpstr>Слайд 6</vt:lpstr>
      <vt:lpstr>Слайд 7</vt:lpstr>
      <vt:lpstr> Цель: реализовать единую линию развития ребенка на этапах дошкольного и начального школьного детства, придав педагогическому процессу целостный последовательный  и перспективный характер.</vt:lpstr>
      <vt:lpstr>Слайд 9</vt:lpstr>
      <vt:lpstr>Непрерывность дошкольного и начального образования предполагает решение следующих приоритетных задач: </vt:lpstr>
      <vt:lpstr>В соответствии со Стандартом на ступени начальной школы осуществляется: </vt:lpstr>
      <vt:lpstr>Принципы отбора содержания непрерывного образования детей дошкольного и младшего школьного возраста</vt:lpstr>
      <vt:lpstr>Психолого-педагогические условия реализации непрерывного образования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Департамент образования города Москвы Северо-Восточное окружное управление образования Государственное бюджетное образовательное учреждение города Москвы центр развития ребёнка – детский сад № 758 </dc:title>
  <cp:lastModifiedBy>User34535</cp:lastModifiedBy>
  <cp:revision>46</cp:revision>
  <dcterms:modified xsi:type="dcterms:W3CDTF">2012-03-30T08:01:52Z</dcterms:modified>
</cp:coreProperties>
</file>