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88" r:id="rId2"/>
    <p:sldId id="265" r:id="rId3"/>
    <p:sldId id="266" r:id="rId4"/>
    <p:sldId id="267" r:id="rId5"/>
    <p:sldId id="287" r:id="rId6"/>
    <p:sldId id="260" r:id="rId7"/>
    <p:sldId id="268" r:id="rId8"/>
    <p:sldId id="269" r:id="rId9"/>
    <p:sldId id="262" r:id="rId10"/>
    <p:sldId id="258" r:id="rId11"/>
    <p:sldId id="256" r:id="rId12"/>
    <p:sldId id="270" r:id="rId13"/>
    <p:sldId id="271" r:id="rId14"/>
    <p:sldId id="263" r:id="rId15"/>
    <p:sldId id="261" r:id="rId16"/>
    <p:sldId id="272" r:id="rId17"/>
    <p:sldId id="273" r:id="rId18"/>
    <p:sldId id="280" r:id="rId19"/>
    <p:sldId id="284" r:id="rId20"/>
    <p:sldId id="278" r:id="rId21"/>
    <p:sldId id="282" r:id="rId22"/>
    <p:sldId id="277" r:id="rId23"/>
    <p:sldId id="279" r:id="rId24"/>
    <p:sldId id="257" r:id="rId25"/>
    <p:sldId id="283" r:id="rId26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FF5"/>
    <a:srgbClr val="F8A2EE"/>
    <a:srgbClr val="DEFCFE"/>
    <a:srgbClr val="B7FFD8"/>
    <a:srgbClr val="CBFBFD"/>
    <a:srgbClr val="FFE5FF"/>
    <a:srgbClr val="051DD1"/>
    <a:srgbClr val="3E261E"/>
    <a:srgbClr val="361B00"/>
    <a:srgbClr val="2F1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C0740-EA4C-4A5C-82CA-843BB03FD23F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D8CEA-785E-43B0-B33E-8E8A5DA38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8CEA-785E-43B0-B33E-8E8A5DA38C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8CEA-785E-43B0-B33E-8E8A5DA38C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8CEA-785E-43B0-B33E-8E8A5DA38C9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0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исунки\Копия Мои рисунки\школа\картинки на школьныю тему\Рисун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858" y="0"/>
            <a:ext cx="920885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3714752"/>
            <a:ext cx="2000264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Новая  тема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F:\рисунки\Копия Мои рисунки\школа\p5_misc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3" y="2214554"/>
            <a:ext cx="3643337" cy="4429156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500174"/>
            <a:ext cx="6147837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41F1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Теорема  Виета</a:t>
            </a:r>
            <a:endParaRPr lang="ru-RU" sz="9600" b="1" spc="50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rgbClr val="341F1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1714512" cy="50006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 61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285720" y="571480"/>
            <a:ext cx="1928826" cy="612648"/>
          </a:xfrm>
          <a:prstGeom prst="wedgeEllipseCallout">
            <a:avLst>
              <a:gd name="adj1" fmla="val 66946"/>
              <a:gd name="adj2" fmla="val 107728"/>
            </a:avLst>
          </a:prstGeom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3460" y="1714487"/>
            <a:ext cx="6612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2F1D17"/>
                </a:solidFill>
              </a:rPr>
              <a:t>    </a:t>
            </a:r>
            <a:r>
              <a:rPr lang="ru-RU" sz="3200" b="1" i="1" dirty="0" smtClean="0">
                <a:solidFill>
                  <a:srgbClr val="2F1D17"/>
                </a:solidFill>
              </a:rPr>
              <a:t>«Открыть»  теорему  Виета;</a:t>
            </a:r>
            <a:endParaRPr lang="ru-RU" sz="3200" b="1" i="1" dirty="0">
              <a:solidFill>
                <a:srgbClr val="2F1D1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133" y="2714619"/>
            <a:ext cx="624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3E261E"/>
                </a:solidFill>
              </a:rPr>
              <a:t>    Доказать  теорему  Виета;</a:t>
            </a:r>
            <a:endParaRPr lang="ru-RU" sz="3200" b="1" i="1" dirty="0">
              <a:solidFill>
                <a:srgbClr val="3E26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466" y="3706590"/>
            <a:ext cx="7400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361B00"/>
                </a:solidFill>
              </a:rPr>
              <a:t>   </a:t>
            </a:r>
            <a:r>
              <a:rPr lang="ru-RU" sz="3200" b="1" i="1" dirty="0" smtClean="0">
                <a:solidFill>
                  <a:srgbClr val="361B00"/>
                </a:solidFill>
              </a:rPr>
              <a:t>Научиться  применять  теорему </a:t>
            </a:r>
          </a:p>
          <a:p>
            <a:r>
              <a:rPr lang="ru-RU" sz="3200" b="1" i="1" dirty="0" smtClean="0">
                <a:solidFill>
                  <a:srgbClr val="361B00"/>
                </a:solidFill>
              </a:rPr>
              <a:t>      при  решении  приведённых </a:t>
            </a:r>
          </a:p>
          <a:p>
            <a:r>
              <a:rPr lang="ru-RU" sz="3200" b="1" i="1" dirty="0" smtClean="0">
                <a:solidFill>
                  <a:srgbClr val="361B00"/>
                </a:solidFill>
              </a:rPr>
              <a:t>      квадратных   уравнений.</a:t>
            </a:r>
            <a:endParaRPr lang="ru-RU" sz="3200" b="1" i="1" dirty="0">
              <a:solidFill>
                <a:srgbClr val="361B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215074" y="1428736"/>
            <a:ext cx="2643206" cy="5143536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3</a:t>
            </a:r>
          </a:p>
          <a:p>
            <a:pPr algn="ctr"/>
            <a:endParaRPr lang="ru-RU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=</a:t>
            </a:r>
          </a:p>
          <a:p>
            <a:endParaRPr lang="ru-RU" sz="3200" b="1" i="1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1428736"/>
            <a:ext cx="2643206" cy="514353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</a:p>
          <a:p>
            <a:pPr algn="ctr"/>
            <a:endParaRPr lang="ru-RU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=</a:t>
            </a:r>
          </a:p>
          <a:p>
            <a:endParaRPr lang="ru-RU" sz="3200" b="1" i="1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428736"/>
            <a:ext cx="2714644" cy="514353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algn="ctr"/>
            <a:endParaRPr lang="ru-RU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=</a:t>
            </a:r>
          </a:p>
          <a:p>
            <a:endParaRPr lang="ru-RU" sz="3200" b="1" i="1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57422" y="642918"/>
            <a:ext cx="485778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  уравнения:</a:t>
            </a: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7650" name="Picture 2" descr="E:\рисунки\Копия Мои рисунки\школа\18aa2fb4e9dffae706350c836ff2940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143008" cy="1142984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28901" y="2208423"/>
            <a:ext cx="2415552" cy="57763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- 9х + 14 = 0 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2153318"/>
            <a:ext cx="2477189" cy="57763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-15х + 36 =0 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3009" y="2153318"/>
            <a:ext cx="2477189" cy="57763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+ 7х - 18 =0 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28794" y="571480"/>
            <a:ext cx="564360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Заполните   таблицу:</a:t>
            </a: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41995"/>
              </p:ext>
            </p:extLst>
          </p:nvPr>
        </p:nvGraphicFramePr>
        <p:xfrm>
          <a:off x="285718" y="1357298"/>
          <a:ext cx="8572564" cy="4464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8170"/>
                <a:gridCol w="2151120"/>
                <a:gridCol w="1643074"/>
                <a:gridCol w="150020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Уравнение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Корни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err="1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х</a:t>
                      </a: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₁ + </a:t>
                      </a:r>
                      <a:r>
                        <a:rPr lang="ru-RU" sz="3200" b="1" i="1" dirty="0" err="1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х</a:t>
                      </a: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₂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err="1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х</a:t>
                      </a: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₁ · </a:t>
                      </a:r>
                      <a:r>
                        <a:rPr lang="ru-RU" sz="3200" b="1" i="1" dirty="0" err="1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х</a:t>
                      </a: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₂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63922"/>
                      </a:srgbClr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 </a:t>
                      </a:r>
                      <a:endParaRPr lang="ru-RU" sz="3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 </a:t>
                      </a:r>
                      <a:endParaRPr lang="ru-RU" sz="3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 </a:t>
                      </a:r>
                      <a:endParaRPr lang="ru-RU" sz="18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8685" y="4833257"/>
            <a:ext cx="2839660" cy="685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- 9х + 14 = 0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717032"/>
            <a:ext cx="3062714" cy="5776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- 15х + 36 = 0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8964" y="2434986"/>
            <a:ext cx="2839659" cy="5776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+ 7х - 18 = 0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71604" y="642918"/>
            <a:ext cx="564360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Заполните   таблицу:</a:t>
            </a: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14551"/>
              </p:ext>
            </p:extLst>
          </p:nvPr>
        </p:nvGraphicFramePr>
        <p:xfrm>
          <a:off x="285718" y="1357298"/>
          <a:ext cx="8572564" cy="4616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0138"/>
                <a:gridCol w="2439152"/>
                <a:gridCol w="1643074"/>
                <a:gridCol w="150020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Уравнение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Корни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err="1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х</a:t>
                      </a: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₁ + </a:t>
                      </a:r>
                      <a:r>
                        <a:rPr lang="ru-RU" sz="3200" b="1" i="1" dirty="0" err="1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х</a:t>
                      </a: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₂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err="1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х</a:t>
                      </a: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₁ · </a:t>
                      </a:r>
                      <a:r>
                        <a:rPr lang="ru-RU" sz="3200" b="1" i="1" dirty="0" err="1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х</a:t>
                      </a: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₂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- 9;    2</a:t>
                      </a:r>
                      <a:endParaRPr lang="ru-RU" sz="3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 anchor="b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- 7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- 18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</a:tr>
              <a:tr h="13216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a:t>3;   12 </a:t>
                      </a:r>
                      <a:endParaRPr lang="ru-RU" sz="3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2;   9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9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7FBDB">
                        <a:alpha val="6392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43636" y="2285992"/>
            <a:ext cx="857256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верх стрелка 17"/>
          <p:cNvSpPr/>
          <p:nvPr/>
        </p:nvSpPr>
        <p:spPr>
          <a:xfrm flipH="1">
            <a:off x="1142976" y="1785926"/>
            <a:ext cx="5500726" cy="714380"/>
          </a:xfrm>
          <a:prstGeom prst="curvedDownArrow">
            <a:avLst>
              <a:gd name="adj1" fmla="val 21218"/>
              <a:gd name="adj2" fmla="val 66659"/>
              <a:gd name="adj3" fmla="val 4925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643834" y="2357430"/>
            <a:ext cx="857256" cy="857256"/>
          </a:xfrm>
          <a:prstGeom prst="ellipse">
            <a:avLst/>
          </a:prstGeom>
          <a:noFill/>
          <a:ln w="57150"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верх стрелка 19"/>
          <p:cNvSpPr/>
          <p:nvPr/>
        </p:nvSpPr>
        <p:spPr>
          <a:xfrm flipH="1">
            <a:off x="2051720" y="1857364"/>
            <a:ext cx="6163618" cy="642942"/>
          </a:xfrm>
          <a:prstGeom prst="curvedDownArrow">
            <a:avLst>
              <a:gd name="adj1" fmla="val 21218"/>
              <a:gd name="adj2" fmla="val 66659"/>
              <a:gd name="adj3" fmla="val 47728"/>
            </a:avLst>
          </a:prstGeom>
          <a:solidFill>
            <a:srgbClr val="FFFF00"/>
          </a:solidFill>
          <a:ln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72198" y="3571876"/>
            <a:ext cx="857256" cy="8572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гнутая вверх стрелка 21"/>
          <p:cNvSpPr/>
          <p:nvPr/>
        </p:nvSpPr>
        <p:spPr>
          <a:xfrm flipH="1">
            <a:off x="1043608" y="3143248"/>
            <a:ext cx="5528656" cy="661990"/>
          </a:xfrm>
          <a:prstGeom prst="curvedDownArrow">
            <a:avLst>
              <a:gd name="adj1" fmla="val 21218"/>
              <a:gd name="adj2" fmla="val 66659"/>
              <a:gd name="adj3" fmla="val 4772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715272" y="3643314"/>
            <a:ext cx="857256" cy="857256"/>
          </a:xfrm>
          <a:prstGeom prst="ellipse">
            <a:avLst/>
          </a:prstGeom>
          <a:noFill/>
          <a:ln w="57150"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верх стрелка 23"/>
          <p:cNvSpPr/>
          <p:nvPr/>
        </p:nvSpPr>
        <p:spPr>
          <a:xfrm flipH="1">
            <a:off x="2051720" y="3143248"/>
            <a:ext cx="6235056" cy="661990"/>
          </a:xfrm>
          <a:prstGeom prst="curvedDownArrow">
            <a:avLst>
              <a:gd name="adj1" fmla="val 21218"/>
              <a:gd name="adj2" fmla="val 66659"/>
              <a:gd name="adj3" fmla="val 47728"/>
            </a:avLst>
          </a:prstGeom>
          <a:solidFill>
            <a:srgbClr val="FFFF00"/>
          </a:solidFill>
          <a:ln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072198" y="4843343"/>
            <a:ext cx="857256" cy="8572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гнутая вверх стрелка 25"/>
          <p:cNvSpPr/>
          <p:nvPr/>
        </p:nvSpPr>
        <p:spPr>
          <a:xfrm flipH="1">
            <a:off x="1043608" y="4500570"/>
            <a:ext cx="5528656" cy="642942"/>
          </a:xfrm>
          <a:prstGeom prst="curvedDownArrow">
            <a:avLst>
              <a:gd name="adj1" fmla="val 21218"/>
              <a:gd name="adj2" fmla="val 66659"/>
              <a:gd name="adj3" fmla="val 4772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715272" y="4883369"/>
            <a:ext cx="857256" cy="857256"/>
          </a:xfrm>
          <a:prstGeom prst="ellipse">
            <a:avLst/>
          </a:prstGeom>
          <a:noFill/>
          <a:ln w="57150"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гнутая вверх стрелка 27"/>
          <p:cNvSpPr/>
          <p:nvPr/>
        </p:nvSpPr>
        <p:spPr>
          <a:xfrm flipH="1">
            <a:off x="2051720" y="4500570"/>
            <a:ext cx="6235056" cy="642942"/>
          </a:xfrm>
          <a:prstGeom prst="curvedDownArrow">
            <a:avLst>
              <a:gd name="adj1" fmla="val 21218"/>
              <a:gd name="adj2" fmla="val 66659"/>
              <a:gd name="adj3" fmla="val 47728"/>
            </a:avLst>
          </a:prstGeom>
          <a:solidFill>
            <a:srgbClr val="FFFF00"/>
          </a:solidFill>
          <a:ln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0591" y="3805238"/>
            <a:ext cx="2839660" cy="5776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-15х + 36 = 0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6088" y="2425802"/>
            <a:ext cx="2839659" cy="5776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+ 7х - 18 = 0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4929198"/>
            <a:ext cx="2839660" cy="685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- 9х + 14 = 0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6446" y="714356"/>
            <a:ext cx="3071833" cy="5231072"/>
          </a:xfrm>
          <a:prstGeom prst="rect">
            <a:avLst/>
          </a:prstGeom>
          <a:solidFill>
            <a:srgbClr val="D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7" name="Picture 3" descr="C:\Documents and Settings\Administrator\Мои документы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3071834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23247" y="4786322"/>
            <a:ext cx="2686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Франсуа  Виет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(1540 – 1603 гг.)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59033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Виет – француз,  математик.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Автор  теоремы .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Использование  теоремы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Виета  позволит   вам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экономить  время, что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немаловажно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при   выполнении 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контрольных   работ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  сдачи   ГИА  и  ЕГЭ.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786446" y="714356"/>
            <a:ext cx="3071834" cy="5286412"/>
          </a:xfrm>
          <a:prstGeom prst="frame">
            <a:avLst>
              <a:gd name="adj1" fmla="val 263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2428860" y="2428868"/>
            <a:ext cx="6500858" cy="4000528"/>
          </a:xfrm>
          <a:prstGeom prst="bevel">
            <a:avLst>
              <a:gd name="adj" fmla="val 2189"/>
            </a:avLst>
          </a:prstGeom>
          <a:ln w="38100">
            <a:solidFill>
              <a:srgbClr val="49312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нта лицом вниз 6"/>
          <p:cNvSpPr/>
          <p:nvPr/>
        </p:nvSpPr>
        <p:spPr>
          <a:xfrm>
            <a:off x="2928926" y="642918"/>
            <a:ext cx="5572164" cy="1428760"/>
          </a:xfrm>
          <a:prstGeom prst="ribbon">
            <a:avLst>
              <a:gd name="adj1" fmla="val 33333"/>
              <a:gd name="adj2" fmla="val 65730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Стр. 169.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E:\рисунки\Копия Мои рисунки\школа\im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3643338" cy="3286148"/>
          </a:xfrm>
          <a:prstGeom prst="rect">
            <a:avLst/>
          </a:prstGeom>
          <a:noFill/>
        </p:spPr>
      </p:pic>
      <p:pic>
        <p:nvPicPr>
          <p:cNvPr id="28677" name="Picture 5" descr="E:\рисунки\Копия Мои рисунки\рисунки\книги\0357cbbc37537993b6caa431f1a40c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71546"/>
            <a:ext cx="1088913" cy="9429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20440" y="2571744"/>
            <a:ext cx="6313395" cy="360098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</a:rPr>
              <a:t>Теорема.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Сумма  корней  приведённого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квадратного  уравнения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равна  второму  коэффициенту,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взятому  с  противоположным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знаком,   а  произведение  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корней  равно  свободному  члену.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643438" y="857232"/>
            <a:ext cx="4214842" cy="5429288"/>
          </a:xfrm>
          <a:prstGeom prst="rect">
            <a:avLst/>
          </a:prstGeom>
          <a:solidFill>
            <a:srgbClr val="DEFCFE"/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2"/>
            <a:ext cx="4214842" cy="3173204"/>
          </a:xfrm>
          <a:prstGeom prst="rect">
            <a:avLst/>
          </a:prstGeom>
          <a:solidFill>
            <a:srgbClr val="FFE5FF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3783364" cy="769441"/>
          </a:xfrm>
          <a:prstGeom prst="rect">
            <a:avLst/>
          </a:prstGeom>
          <a:solidFill>
            <a:srgbClr val="F8A2EE"/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+ c =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071678"/>
            <a:ext cx="3714776" cy="12144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928662" y="2214554"/>
            <a:ext cx="2733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+ </a:t>
            </a:r>
            <a:r>
              <a:rPr lang="ru-RU" sz="40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40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 - в</a:t>
            </a:r>
          </a:p>
          <a:p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· </a:t>
            </a:r>
            <a:r>
              <a:rPr lang="ru-RU" sz="40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40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 = с</a:t>
            </a:r>
          </a:p>
          <a:p>
            <a:endParaRPr lang="ru-RU" sz="32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571472" y="2357430"/>
            <a:ext cx="285752" cy="121444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6682" y="3586886"/>
            <a:ext cx="2958598" cy="1071570"/>
          </a:xfrm>
          <a:prstGeom prst="rect">
            <a:avLst/>
          </a:prstGeom>
          <a:noFill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1962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0867" y="4858593"/>
            <a:ext cx="2958598" cy="1123846"/>
          </a:xfrm>
          <a:prstGeom prst="rect">
            <a:avLst/>
          </a:prstGeom>
          <a:noFill/>
        </p:spPr>
      </p:pic>
      <p:sp>
        <p:nvSpPr>
          <p:cNvPr id="19" name="Левая фигурная скобка 18"/>
          <p:cNvSpPr/>
          <p:nvPr/>
        </p:nvSpPr>
        <p:spPr>
          <a:xfrm>
            <a:off x="4929190" y="3839914"/>
            <a:ext cx="428628" cy="2037358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975581"/>
            <a:ext cx="3929090" cy="769441"/>
          </a:xfrm>
          <a:prstGeom prst="rect">
            <a:avLst/>
          </a:prstGeom>
          <a:solidFill>
            <a:srgbClr val="B1EFF5"/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sz="4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+ c =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:\рисунки\Копия Мои рисунки\заставки  фоновые\0783e4fbb370e6e946cbffa4c40ff23b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846253" y="716802"/>
            <a:ext cx="5451494" cy="507209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8" descr="5d93dbe570f5bd9f56551feca21e0c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870396" cy="862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60315E-7 C 0.16927 -8.60315E-7 0.30729 0.17391 0.30729 0.38784 C 0.30729 0.60153 0.16927 0.77613 1.11111E-6 0.77613 C -0.16945 0.77613 -0.30695 0.60153 -0.30695 0.38784 C -0.30695 0.17391 -0.16945 -8.60315E-7 1.11111E-6 -8.60315E-7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4385E-6 C -0.16945 4.64385E-6 -0.30678 0.17183 -0.30678 0.38297 C -0.30678 0.59389 -0.16945 0.76595 4.72222E-6 0.76595 C 0.16927 0.76595 0.30746 0.59389 0.30746 0.38297 C 0.30746 0.17183 0.16927 4.64385E-6 4.72222E-6 4.64385E-6 Z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рисунки\Копия Мои рисунки\заставки  фоновые\0783e4fbb370e6e946cbffa4c40ff23b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image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5763" y="1285860"/>
            <a:ext cx="1655763" cy="1655762"/>
          </a:xfrm>
          <a:prstGeom prst="rect">
            <a:avLst/>
          </a:prstGeom>
          <a:noFill/>
        </p:spPr>
      </p:pic>
      <p:pic>
        <p:nvPicPr>
          <p:cNvPr id="1027" name="Picture 3" descr="G:\рисунки\Копия Мои рисунки\пчёлы\Bee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80" y="3214686"/>
            <a:ext cx="2190764" cy="2000250"/>
          </a:xfrm>
          <a:prstGeom prst="rect">
            <a:avLst/>
          </a:prstGeom>
          <a:noFill/>
        </p:spPr>
      </p:pic>
      <p:pic>
        <p:nvPicPr>
          <p:cNvPr id="6" name="Picture 2" descr="G:\рисунки\Копия Мои рисунки\рисунки\животные\4b6c1625c4d627a458727aad33ba0a7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714744" y="1214422"/>
            <a:ext cx="2071702" cy="3741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1.19687 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35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1.2816 0.0009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60" y="582113"/>
            <a:ext cx="8929718" cy="762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Квадратным   уравнением  называется…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857488" y="3143248"/>
            <a:ext cx="3929090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 чем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5801" y="2500306"/>
            <a:ext cx="8640960" cy="50006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1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1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</a:t>
            </a:r>
            <a:r>
              <a:rPr kumimoji="0" lang="ru-RU" sz="1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1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любые  действительные числа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00100" y="1857364"/>
            <a:ext cx="7215238" cy="5715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уравнение    вида   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ax</a:t>
            </a:r>
            <a:r>
              <a:rPr kumimoji="0" lang="en-US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bx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c =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00166" y="3714752"/>
            <a:ext cx="6715172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 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натуральные  числа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71736" y="4429132"/>
            <a:ext cx="3571900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чем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≥ 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71736" y="1268760"/>
            <a:ext cx="4500594" cy="42862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где   </a:t>
            </a:r>
            <a:r>
              <a:rPr lang="en-US" sz="14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 – переменная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1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28662" y="5072074"/>
            <a:ext cx="7215238" cy="5715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7.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уравнение    вида   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ax</a:t>
            </a:r>
            <a:r>
              <a:rPr kumimoji="0" lang="en-US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bx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c =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71868" y="5857892"/>
            <a:ext cx="2071702" cy="64294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7, 1, 3, 4.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0174 -0.54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94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42976" y="571480"/>
            <a:ext cx="80010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Найдём корни квадратного   уравнения: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2" descr="E:\рисунки\Копия Мои рисунки\школа\18aa2fb4e9dffae706350c836ff2940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8" cy="1142984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28794" y="1071546"/>
            <a:ext cx="5329246" cy="679510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x</a:t>
            </a:r>
            <a:r>
              <a:rPr kumimoji="0" lang="ru-RU" sz="36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– 7x + 10 = 0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51D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714488"/>
            <a:ext cx="30003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+ </a:t>
            </a:r>
            <a:r>
              <a:rPr lang="ru-RU" sz="36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 7,</a:t>
            </a:r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· </a:t>
            </a:r>
            <a:r>
              <a:rPr lang="ru-RU" sz="36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 = 10,</a:t>
            </a:r>
          </a:p>
          <a:p>
            <a:endParaRPr lang="ru-RU" sz="3200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285852" y="1785926"/>
            <a:ext cx="285752" cy="121444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4776097" y="1785925"/>
            <a:ext cx="285752" cy="121444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90411" y="1714487"/>
            <a:ext cx="30003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 = 2,</a:t>
            </a:r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 = 5.</a:t>
            </a:r>
          </a:p>
          <a:p>
            <a:endParaRPr lang="ru-RU" sz="32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42976" y="3214686"/>
            <a:ext cx="271464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Ответ: 2; 5.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14480" y="3857628"/>
            <a:ext cx="5329246" cy="679510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х</a:t>
            </a:r>
            <a:r>
              <a:rPr kumimoji="0" lang="ru-RU" sz="36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+ 17x - 18 = 0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51D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572008"/>
            <a:ext cx="30003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+ </a:t>
            </a:r>
            <a:r>
              <a:rPr lang="ru-RU" sz="36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 -17,</a:t>
            </a:r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· </a:t>
            </a:r>
            <a:r>
              <a:rPr lang="ru-RU" sz="36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 = - 18,</a:t>
            </a:r>
          </a:p>
          <a:p>
            <a:endParaRPr lang="ru-RU" sz="3200" dirty="0"/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1142976" y="4643446"/>
            <a:ext cx="285752" cy="121444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929174" y="4643446"/>
            <a:ext cx="285752" cy="121444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143488" y="4572008"/>
            <a:ext cx="30003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 = 1,</a:t>
            </a:r>
          </a:p>
          <a:p>
            <a:r>
              <a:rPr lang="ru-RU" sz="36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х₂ = -18.</a:t>
            </a:r>
          </a:p>
          <a:p>
            <a:endParaRPr lang="ru-RU" sz="32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000100" y="6072206"/>
            <a:ext cx="371477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Ответ: - 18; 1.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19" name="Picture 35" descr="E:\рисунки\Копия Мои рисунки\картинки для презентаций\Рисунок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6526">
            <a:off x="266369" y="3377630"/>
            <a:ext cx="1217023" cy="12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2976" y="571480"/>
            <a:ext cx="80010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Найдите корни квадратного   уравнения: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2" descr="E:\рисунки\Копия Мои рисунки\школа\18aa2fb4e9dffae706350c836ff2940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8" cy="1142984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43042" y="1571612"/>
            <a:ext cx="4286280" cy="8223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algn="ctr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 x</a:t>
            </a:r>
            <a:r>
              <a:rPr kumimoji="0" lang="ru-RU" sz="36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– 17x - 18 = 0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51D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60718" y="2636912"/>
            <a:ext cx="4286280" cy="6795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algn="ctr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  x</a:t>
            </a:r>
            <a:r>
              <a:rPr kumimoji="0" lang="ru-RU" sz="36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+ 7x - 18 = 0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51D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71604" y="3688219"/>
            <a:ext cx="4286280" cy="6795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algn="ctr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  x</a:t>
            </a:r>
            <a:r>
              <a:rPr kumimoji="0" lang="ru-RU" sz="36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+ 9x + 18 = 0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51D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86512" y="1500174"/>
            <a:ext cx="1785950" cy="64294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-1;  18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51D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86512" y="2571744"/>
            <a:ext cx="1785950" cy="64294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- 9;  2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51D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286512" y="3643314"/>
            <a:ext cx="1785950" cy="64294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51DD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- 6; - 3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51D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t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28662" y="714356"/>
            <a:ext cx="8001056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Найдите корни квадратного   уравнения,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применив 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полученные   знания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2" descr="E:\рисунки\Копия Мои рисунки\школа\18aa2fb4e9dffae706350c836ff2940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8" cy="1142984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2339752" y="2276872"/>
            <a:ext cx="4357718" cy="2786082"/>
          </a:xfrm>
          <a:prstGeom prst="verticalScroll">
            <a:avLst>
              <a:gd name="adj" fmla="val 16236"/>
            </a:avLst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Работа  на  тренажёре: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  пять уравнений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Cj02825060000[1]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1"/>
          <a:stretch/>
        </p:blipFill>
        <p:spPr bwMode="auto">
          <a:xfrm>
            <a:off x="6383882" y="5157192"/>
            <a:ext cx="2533937" cy="147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214282" y="500042"/>
            <a:ext cx="4564435" cy="12091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Итог  урока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57356" y="1714488"/>
            <a:ext cx="5286412" cy="535531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- Что  нового  узнали ?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1538" y="2643182"/>
            <a:ext cx="7000924" cy="535531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 Преимущества  теоремы  Виета ?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85918" y="4286256"/>
            <a:ext cx="5500726" cy="535531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Целей 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 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достигли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0298" y="3500438"/>
            <a:ext cx="3714776" cy="535531"/>
          </a:xfrm>
          <a:prstGeom prst="rect">
            <a:avLst/>
          </a:prstGeom>
          <a:solidFill>
            <a:srgbClr val="F8A2EE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-   ??????????????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3652" y="4572007"/>
            <a:ext cx="2030893" cy="2090095"/>
          </a:xfrm>
          <a:prstGeom prst="ellipse">
            <a:avLst/>
          </a:prstGeom>
          <a:solidFill>
            <a:srgbClr val="3399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28596" y="4786322"/>
            <a:ext cx="1530981" cy="1651867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42910" y="5072074"/>
            <a:ext cx="1031068" cy="116059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928662" y="5357826"/>
            <a:ext cx="531156" cy="59788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 rot="-2746378">
            <a:off x="5137952" y="792827"/>
            <a:ext cx="1247939" cy="548111"/>
            <a:chOff x="1746" y="2055"/>
            <a:chExt cx="2334" cy="393"/>
          </a:xfrm>
        </p:grpSpPr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312" y="2055"/>
              <a:ext cx="666" cy="249"/>
            </a:xfrm>
            <a:custGeom>
              <a:avLst/>
              <a:gdLst>
                <a:gd name="T0" fmla="*/ 0 w 666"/>
                <a:gd name="T1" fmla="*/ 153 h 249"/>
                <a:gd name="T2" fmla="*/ 132 w 666"/>
                <a:gd name="T3" fmla="*/ 6 h 249"/>
                <a:gd name="T4" fmla="*/ 666 w 666"/>
                <a:gd name="T5" fmla="*/ 0 h 249"/>
                <a:gd name="T6" fmla="*/ 624 w 666"/>
                <a:gd name="T7" fmla="*/ 156 h 249"/>
                <a:gd name="T8" fmla="*/ 318 w 666"/>
                <a:gd name="T9" fmla="*/ 162 h 249"/>
                <a:gd name="T10" fmla="*/ 0 w 666"/>
                <a:gd name="T11" fmla="*/ 156 h 249"/>
                <a:gd name="T12" fmla="*/ 96 w 666"/>
                <a:gd name="T13" fmla="*/ 249 h 249"/>
                <a:gd name="T14" fmla="*/ 0 w 666"/>
                <a:gd name="T15" fmla="*/ 153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6"/>
                <a:gd name="T25" fmla="*/ 0 h 249"/>
                <a:gd name="T26" fmla="*/ 666 w 666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6" h="249">
                  <a:moveTo>
                    <a:pt x="0" y="153"/>
                  </a:moveTo>
                  <a:lnTo>
                    <a:pt x="132" y="6"/>
                  </a:lnTo>
                  <a:lnTo>
                    <a:pt x="666" y="0"/>
                  </a:lnTo>
                  <a:lnTo>
                    <a:pt x="624" y="156"/>
                  </a:lnTo>
                  <a:lnTo>
                    <a:pt x="318" y="162"/>
                  </a:lnTo>
                  <a:lnTo>
                    <a:pt x="0" y="156"/>
                  </a:lnTo>
                  <a:lnTo>
                    <a:pt x="96" y="24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11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312" y="2208"/>
              <a:ext cx="672" cy="240"/>
            </a:xfrm>
            <a:custGeom>
              <a:avLst/>
              <a:gdLst>
                <a:gd name="T0" fmla="*/ 0 w 672"/>
                <a:gd name="T1" fmla="*/ 0 h 240"/>
                <a:gd name="T2" fmla="*/ 96 w 672"/>
                <a:gd name="T3" fmla="*/ 240 h 240"/>
                <a:gd name="T4" fmla="*/ 672 w 672"/>
                <a:gd name="T5" fmla="*/ 240 h 240"/>
                <a:gd name="T6" fmla="*/ 672 w 672"/>
                <a:gd name="T7" fmla="*/ 96 h 240"/>
                <a:gd name="T8" fmla="*/ 96 w 672"/>
                <a:gd name="T9" fmla="*/ 96 h 240"/>
                <a:gd name="T10" fmla="*/ 0 w 67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240"/>
                <a:gd name="T20" fmla="*/ 672 w 67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240">
                  <a:moveTo>
                    <a:pt x="0" y="0"/>
                  </a:moveTo>
                  <a:lnTo>
                    <a:pt x="96" y="240"/>
                  </a:lnTo>
                  <a:lnTo>
                    <a:pt x="672" y="240"/>
                  </a:lnTo>
                  <a:lnTo>
                    <a:pt x="672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312" y="2208"/>
              <a:ext cx="768" cy="99"/>
            </a:xfrm>
            <a:custGeom>
              <a:avLst/>
              <a:gdLst>
                <a:gd name="T0" fmla="*/ 756 w 768"/>
                <a:gd name="T1" fmla="*/ 87 h 99"/>
                <a:gd name="T2" fmla="*/ 714 w 768"/>
                <a:gd name="T3" fmla="*/ 63 h 99"/>
                <a:gd name="T4" fmla="*/ 624 w 768"/>
                <a:gd name="T5" fmla="*/ 0 h 99"/>
                <a:gd name="T6" fmla="*/ 0 w 768"/>
                <a:gd name="T7" fmla="*/ 0 h 99"/>
                <a:gd name="T8" fmla="*/ 90 w 768"/>
                <a:gd name="T9" fmla="*/ 99 h 99"/>
                <a:gd name="T10" fmla="*/ 768 w 768"/>
                <a:gd name="T11" fmla="*/ 96 h 99"/>
                <a:gd name="T12" fmla="*/ 624 w 768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99"/>
                <a:gd name="T23" fmla="*/ 768 w 768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99">
                  <a:moveTo>
                    <a:pt x="756" y="87"/>
                  </a:moveTo>
                  <a:cubicBezTo>
                    <a:pt x="756" y="79"/>
                    <a:pt x="714" y="71"/>
                    <a:pt x="714" y="63"/>
                  </a:cubicBezTo>
                  <a:lnTo>
                    <a:pt x="624" y="0"/>
                  </a:lnTo>
                  <a:lnTo>
                    <a:pt x="0" y="0"/>
                  </a:lnTo>
                  <a:lnTo>
                    <a:pt x="90" y="99"/>
                  </a:lnTo>
                  <a:lnTo>
                    <a:pt x="768" y="96"/>
                  </a:lnTo>
                  <a:lnTo>
                    <a:pt x="624" y="0"/>
                  </a:lnTo>
                </a:path>
              </a:pathLst>
            </a:custGeom>
            <a:gradFill rotWithShape="1">
              <a:gsLst>
                <a:gs pos="0">
                  <a:srgbClr val="AC0000"/>
                </a:gs>
                <a:gs pos="100000">
                  <a:srgbClr val="5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2397" y="2110"/>
              <a:ext cx="927" cy="179"/>
            </a:xfrm>
            <a:custGeom>
              <a:avLst/>
              <a:gdLst>
                <a:gd name="T0" fmla="*/ 927 w 927"/>
                <a:gd name="T1" fmla="*/ 59 h 179"/>
                <a:gd name="T2" fmla="*/ 495 w 927"/>
                <a:gd name="T3" fmla="*/ 29 h 179"/>
                <a:gd name="T4" fmla="*/ 87 w 927"/>
                <a:gd name="T5" fmla="*/ 11 h 179"/>
                <a:gd name="T6" fmla="*/ 3 w 927"/>
                <a:gd name="T7" fmla="*/ 95 h 179"/>
                <a:gd name="T8" fmla="*/ 105 w 927"/>
                <a:gd name="T9" fmla="*/ 167 h 179"/>
                <a:gd name="T10" fmla="*/ 471 w 927"/>
                <a:gd name="T11" fmla="*/ 167 h 179"/>
                <a:gd name="T12" fmla="*/ 915 w 927"/>
                <a:gd name="T13" fmla="*/ 146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179"/>
                <a:gd name="T23" fmla="*/ 927 w 9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179">
                  <a:moveTo>
                    <a:pt x="927" y="59"/>
                  </a:moveTo>
                  <a:cubicBezTo>
                    <a:pt x="854" y="54"/>
                    <a:pt x="635" y="37"/>
                    <a:pt x="495" y="29"/>
                  </a:cubicBezTo>
                  <a:cubicBezTo>
                    <a:pt x="355" y="21"/>
                    <a:pt x="169" y="0"/>
                    <a:pt x="87" y="11"/>
                  </a:cubicBezTo>
                  <a:cubicBezTo>
                    <a:pt x="5" y="22"/>
                    <a:pt x="0" y="69"/>
                    <a:pt x="3" y="95"/>
                  </a:cubicBezTo>
                  <a:cubicBezTo>
                    <a:pt x="6" y="121"/>
                    <a:pt x="27" y="155"/>
                    <a:pt x="105" y="167"/>
                  </a:cubicBezTo>
                  <a:cubicBezTo>
                    <a:pt x="183" y="179"/>
                    <a:pt x="336" y="170"/>
                    <a:pt x="471" y="167"/>
                  </a:cubicBezTo>
                  <a:cubicBezTo>
                    <a:pt x="606" y="164"/>
                    <a:pt x="823" y="150"/>
                    <a:pt x="915" y="146"/>
                  </a:cubicBezTo>
                </a:path>
              </a:pathLst>
            </a:custGeom>
            <a:solidFill>
              <a:srgbClr val="F29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688" y="2121"/>
              <a:ext cx="1" cy="156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156 h 156"/>
                <a:gd name="T4" fmla="*/ 0 60000 65536"/>
                <a:gd name="T5" fmla="*/ 0 60000 65536"/>
                <a:gd name="T6" fmla="*/ 0 w 1"/>
                <a:gd name="T7" fmla="*/ 0 h 156"/>
                <a:gd name="T8" fmla="*/ 1 w 1"/>
                <a:gd name="T9" fmla="*/ 156 h 1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6">
                  <a:moveTo>
                    <a:pt x="0" y="0"/>
                  </a:moveTo>
                  <a:lnTo>
                    <a:pt x="0" y="1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1746" y="2157"/>
              <a:ext cx="654" cy="51"/>
            </a:xfrm>
            <a:custGeom>
              <a:avLst/>
              <a:gdLst>
                <a:gd name="T0" fmla="*/ 654 w 654"/>
                <a:gd name="T1" fmla="*/ 3 h 51"/>
                <a:gd name="T2" fmla="*/ 0 w 654"/>
                <a:gd name="T3" fmla="*/ 0 h 51"/>
                <a:gd name="T4" fmla="*/ 48 w 654"/>
                <a:gd name="T5" fmla="*/ 30 h 51"/>
                <a:gd name="T6" fmla="*/ 654 w 654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4"/>
                <a:gd name="T13" fmla="*/ 0 h 51"/>
                <a:gd name="T14" fmla="*/ 654 w 65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4" h="51">
                  <a:moveTo>
                    <a:pt x="654" y="3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654" y="51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0555 -0.0919 L -0.45313 0.6173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00" y="3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57356" y="571480"/>
            <a:ext cx="607223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solidFill>
                  <a:srgbClr val="051D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i="1" dirty="0" smtClean="0">
                <a:solidFill>
                  <a:srgbClr val="051D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 задание</a:t>
            </a:r>
            <a:endParaRPr lang="ru-RU" sz="4800" dirty="0">
              <a:solidFill>
                <a:srgbClr val="051DD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85884" y="1700808"/>
            <a:ext cx="6929486" cy="2917722"/>
          </a:xfrm>
          <a:prstGeom prst="rect">
            <a:avLst/>
          </a:prstGeom>
          <a:noFill/>
          <a:ln w="3810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endParaRPr lang="ru-RU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§ 29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доказательство  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теоремы) 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29.4 ( а, б),    29.6,    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29.9*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" name="Picture 3" descr="E:\рисунки\Копия Мои рисунки\школа\knigi-1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5842"/>
            <a:ext cx="2571768" cy="2843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5143536" cy="9286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41F1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Теорема  Виета</a:t>
            </a:r>
            <a:endParaRPr lang="ru-RU" sz="4800" b="1" spc="50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rgbClr val="341F1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57158" y="1142984"/>
            <a:ext cx="8429684" cy="5357850"/>
          </a:xfrm>
          <a:prstGeom prst="verticalScroll">
            <a:avLst>
              <a:gd name="adj" fmla="val 7409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 праву  достойна  в  стихах быть  воспета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  свойствах  корней  теорема  Виета.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 лучше,  скажи,  постоянства  такого ?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Умножишь  ты  корни - и  дробь  уж  готова: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 числителе  с,  в  знаменателе  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 сумма  корней  тоже  дроби  равна.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Хоть  с  минусом  дробь  эта,  да  не  беда –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 числителе  в,  в  знаменателе а !</a:t>
            </a:r>
          </a:p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74ee23b2c956cc722e96600845ccc4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929198"/>
            <a:ext cx="1552978" cy="133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6715172" cy="1143008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  <a:t>Коэффициенты </a:t>
            </a:r>
            <a:br>
              <a:rPr lang="ru-RU" b="1" i="1" dirty="0" smtClean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  <a:t>квадратного  </a:t>
            </a:r>
            <a:r>
              <a:rPr lang="ru-RU" b="1" i="1" dirty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  <a:t>уравнения.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2976" y="4714884"/>
            <a:ext cx="6786610" cy="13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– </a:t>
            </a:r>
            <a:r>
              <a:rPr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коэффициент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 или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свободный  член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уравнения 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928802"/>
            <a:ext cx="4442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4800" b="1" i="1" dirty="0" smtClean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1538" y="3929066"/>
            <a:ext cx="5500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–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  коэффициент.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14414" y="3000372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– </a:t>
            </a:r>
            <a:r>
              <a:rPr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(старший ) коэффициент.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7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858016" y="2428868"/>
            <a:ext cx="642942" cy="64294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90973"/>
              </p:ext>
            </p:extLst>
          </p:nvPr>
        </p:nvGraphicFramePr>
        <p:xfrm>
          <a:off x="214282" y="3071810"/>
          <a:ext cx="5643602" cy="1782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3206"/>
                <a:gridCol w="3000396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</a:rPr>
                        <a:t>Приведённые</a:t>
                      </a:r>
                    </a:p>
                    <a:p>
                      <a:endParaRPr lang="ru-RU" dirty="0"/>
                    </a:p>
                  </a:txBody>
                  <a:tcPr anchor="ctr">
                    <a:solidFill>
                      <a:srgbClr val="CB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latin typeface="Times New Roman" pitchFamily="18" charset="0"/>
                        </a:rPr>
                        <a:t>Неприведённые</a:t>
                      </a:r>
                    </a:p>
                    <a:p>
                      <a:endParaRPr lang="ru-RU" dirty="0"/>
                    </a:p>
                  </a:txBody>
                  <a:tcPr anchor="ctr">
                    <a:solidFill>
                      <a:srgbClr val="CBFBFD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BFB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BFBFD"/>
                    </a:solidFill>
                  </a:tcPr>
                </a:tc>
              </a:tr>
            </a:tbl>
          </a:graphicData>
        </a:graphic>
      </p:graphicFrame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357554" y="2500306"/>
            <a:ext cx="642942" cy="64294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1357290" y="2428868"/>
            <a:ext cx="857256" cy="71438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64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72132" y="1857364"/>
            <a:ext cx="2643206" cy="714380"/>
          </a:xfrm>
          <a:prstGeom prst="ellipse">
            <a:avLst/>
          </a:prstGeom>
          <a:solidFill>
            <a:srgbClr val="11FF7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dirty="0">
                <a:latin typeface="Times New Roman" pitchFamily="18" charset="0"/>
              </a:rPr>
              <a:t>Неполные</a:t>
            </a:r>
          </a:p>
        </p:txBody>
      </p:sp>
      <p:sp>
        <p:nvSpPr>
          <p:cNvPr id="15363" name="Oval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71604" y="1857364"/>
            <a:ext cx="2667000" cy="714380"/>
          </a:xfrm>
          <a:prstGeom prst="ellipse">
            <a:avLst/>
          </a:prstGeom>
          <a:solidFill>
            <a:srgbClr val="71DA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dirty="0">
                <a:latin typeface="Times New Roman" pitchFamily="18" charset="0"/>
              </a:rPr>
              <a:t>Полные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429256" y="1285860"/>
            <a:ext cx="1285884" cy="64294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2714612" y="1357298"/>
            <a:ext cx="1143008" cy="64294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475656" y="392884"/>
            <a:ext cx="6286544" cy="1464480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i="1" dirty="0" smtClean="0">
                <a:latin typeface="Times New Roman" pitchFamily="18" charset="0"/>
              </a:rPr>
              <a:t>Квадратные  уравнения</a:t>
            </a:r>
            <a:endParaRPr lang="ru-RU" sz="3600" b="1" i="1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i="1" dirty="0">
                <a:latin typeface="Times New Roman" pitchFamily="18" charset="0"/>
              </a:rPr>
              <a:t>бывают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68709"/>
              </p:ext>
            </p:extLst>
          </p:nvPr>
        </p:nvGraphicFramePr>
        <p:xfrm>
          <a:off x="6072198" y="3071810"/>
          <a:ext cx="2786082" cy="2714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</a:tblGrid>
              <a:tr h="872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7FFD8"/>
                    </a:solidFill>
                  </a:tcPr>
                </a:tc>
              </a:tr>
              <a:tr h="921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7FFD8"/>
                    </a:solidFill>
                  </a:tcPr>
                </a:tc>
              </a:tr>
              <a:tr h="921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7FF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5364" grpId="0" animBg="1"/>
      <p:bldP spid="15363" grpId="0" animBg="1"/>
      <p:bldP spid="15366" grpId="0" animBg="1"/>
      <p:bldP spid="153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ая выноска 17"/>
          <p:cNvSpPr/>
          <p:nvPr/>
        </p:nvSpPr>
        <p:spPr>
          <a:xfrm>
            <a:off x="229139" y="4797152"/>
            <a:ext cx="2786082" cy="1584176"/>
          </a:xfrm>
          <a:prstGeom prst="wedgeRectCallout">
            <a:avLst>
              <a:gd name="adj1" fmla="val -21927"/>
              <a:gd name="adj2" fmla="val 5000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239510" y="4817860"/>
            <a:ext cx="2781011" cy="1563468"/>
          </a:xfrm>
          <a:prstGeom prst="wedgeRectCallout">
            <a:avLst>
              <a:gd name="adj1" fmla="val -20833"/>
              <a:gd name="adj2" fmla="val 5000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358346" cy="1357322"/>
          </a:xfrm>
        </p:spPr>
        <p:txBody>
          <a:bodyPr anchor="t">
            <a:noAutofit/>
          </a:bodyPr>
          <a:lstStyle/>
          <a:p>
            <a:r>
              <a:rPr lang="ru-RU" sz="3600" b="1" i="1" dirty="0" smtClean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  <a:t>Алгоритм  решения</a:t>
            </a:r>
            <a:br>
              <a:rPr lang="ru-RU" b="1" i="1" dirty="0" smtClean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51DD1"/>
                </a:solidFill>
                <a:latin typeface="Times New Roman" pitchFamily="18" charset="0"/>
                <a:cs typeface="Times New Roman" pitchFamily="18" charset="0"/>
              </a:rPr>
              <a:t> квадратных   уравнений  по  формулам.</a:t>
            </a:r>
            <a:endParaRPr lang="ru-RU" b="1" i="1" dirty="0">
              <a:solidFill>
                <a:srgbClr val="051D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37482" y="1671625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  коэффициенты  а,  в,  с.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2910" y="2285992"/>
            <a:ext cx="6072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Вычислить  дискриминант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2317956"/>
            <a:ext cx="2485510" cy="642942"/>
          </a:xfrm>
          <a:prstGeom prst="rect">
            <a:avLst/>
          </a:prstGeom>
          <a:ln w="57150">
            <a:solidFill>
              <a:srgbClr val="051DD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42910" y="2928934"/>
            <a:ext cx="4289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Вычислить   корни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51520" y="3657445"/>
            <a:ext cx="2786082" cy="635651"/>
          </a:xfrm>
          <a:prstGeom prst="wedgeRectCallout">
            <a:avLst>
              <a:gd name="adj1" fmla="val -27980"/>
              <a:gd name="adj2" fmla="val 117720"/>
            </a:avLst>
          </a:prstGeom>
          <a:solidFill>
            <a:schemeClr val="bg1"/>
          </a:solidFill>
          <a:ln w="57150"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 О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8763000" y="3810000"/>
            <a:ext cx="1" cy="25401"/>
          </a:xfrm>
          <a:custGeom>
            <a:avLst/>
            <a:gdLst/>
            <a:ahLst/>
            <a:cxnLst/>
            <a:rect l="0" t="0" r="0" b="0"/>
            <a:pathLst>
              <a:path w="1" h="25401">
                <a:moveTo>
                  <a:pt x="0" y="0"/>
                </a:moveTo>
                <a:lnTo>
                  <a:pt x="0" y="0"/>
                </a:lnTo>
                <a:lnTo>
                  <a:pt x="0" y="25400"/>
                </a:lnTo>
              </a:path>
            </a:pathLst>
          </a:custGeom>
          <a:ln w="22860" cap="flat" cmpd="sng" algn="ctr">
            <a:solidFill>
              <a:srgbClr val="20202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28"/>
          <p:cNvGrpSpPr/>
          <p:nvPr/>
        </p:nvGrpSpPr>
        <p:grpSpPr>
          <a:xfrm>
            <a:off x="7137400" y="3835400"/>
            <a:ext cx="1651001" cy="139701"/>
            <a:chOff x="7137400" y="3835400"/>
            <a:chExt cx="1651001" cy="139701"/>
          </a:xfrm>
        </p:grpSpPr>
        <p:sp>
          <p:nvSpPr>
            <p:cNvPr id="30" name="Полилиния 29"/>
            <p:cNvSpPr/>
            <p:nvPr/>
          </p:nvSpPr>
          <p:spPr>
            <a:xfrm>
              <a:off x="8788400" y="38354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8763000" y="38354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8763000" y="38354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7137400" y="39751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ая выноска 20"/>
          <p:cNvSpPr/>
          <p:nvPr/>
        </p:nvSpPr>
        <p:spPr>
          <a:xfrm>
            <a:off x="6296035" y="4817860"/>
            <a:ext cx="2673793" cy="1563468"/>
          </a:xfrm>
          <a:prstGeom prst="wedgeRectCallout">
            <a:avLst>
              <a:gd name="adj1" fmla="val -20833"/>
              <a:gd name="adj2" fmla="val 5000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234440" y="3657445"/>
            <a:ext cx="2786082" cy="635651"/>
          </a:xfrm>
          <a:prstGeom prst="wedgeRectCallout">
            <a:avLst>
              <a:gd name="adj1" fmla="val -30325"/>
              <a:gd name="adj2" fmla="val 122858"/>
            </a:avLst>
          </a:prstGeom>
          <a:solidFill>
            <a:schemeClr val="bg1"/>
          </a:solidFill>
          <a:ln w="57150"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О</a:t>
            </a:r>
            <a:endParaRPr lang="ru-RU" dirty="0"/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6194436" y="3657445"/>
            <a:ext cx="2786082" cy="635651"/>
          </a:xfrm>
          <a:prstGeom prst="wedgeRectCallout">
            <a:avLst>
              <a:gd name="adj1" fmla="val -27980"/>
              <a:gd name="adj2" fmla="val 117720"/>
            </a:avLst>
          </a:prstGeom>
          <a:solidFill>
            <a:schemeClr val="bg1"/>
          </a:solidFill>
          <a:ln w="57150"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&gt; О</a:t>
            </a:r>
            <a:endParaRPr lang="ru-RU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644008" y="3000372"/>
            <a:ext cx="18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 если …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" grpId="0"/>
      <p:bldP spid="4" grpId="0"/>
      <p:bldP spid="13" grpId="0" animBg="1"/>
      <p:bldP spid="15" grpId="0"/>
      <p:bldP spid="16" grpId="0" animBg="1"/>
      <p:bldP spid="21" grpId="0" animBg="1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50006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14480" y="500042"/>
            <a:ext cx="7250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Найдите   корни   уравнения:</a:t>
            </a: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247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457325"/>
            <a:ext cx="1000133" cy="61435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500308"/>
            <a:ext cx="1000132" cy="57150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14724"/>
            <a:ext cx="1000132" cy="57150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8775700" y="383540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0" y="0"/>
                </a:moveTo>
                <a:lnTo>
                  <a:pt x="12700" y="0"/>
                </a:lnTo>
                <a:lnTo>
                  <a:pt x="12700" y="0"/>
                </a:lnTo>
              </a:path>
            </a:pathLst>
          </a:custGeom>
          <a:ln w="22860" cap="flat" cmpd="sng" algn="ctr">
            <a:solidFill>
              <a:srgbClr val="20202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олилиния 127"/>
          <p:cNvSpPr/>
          <p:nvPr/>
        </p:nvSpPr>
        <p:spPr>
          <a:xfrm>
            <a:off x="5283200" y="30988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22860" cap="flat" cmpd="sng" algn="ctr">
            <a:solidFill>
              <a:srgbClr val="8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7610" y="1428737"/>
            <a:ext cx="2501470" cy="64294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 =  64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07610" y="2464589"/>
            <a:ext cx="2501470" cy="64294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+ 3х =  0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26947" y="3479005"/>
            <a:ext cx="2501470" cy="64294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у² - 121 =  0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7610" y="4545978"/>
            <a:ext cx="2501470" cy="64294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5х²  =  0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86446" y="4545978"/>
            <a:ext cx="1000133" cy="64294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428860" y="4653136"/>
            <a:ext cx="4286280" cy="132343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=       ; в =       ; с =     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254" y="3124470"/>
            <a:ext cx="4286280" cy="132343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=       ; в =       ; с =     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3124470"/>
            <a:ext cx="4286280" cy="132343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=       ; в =       ; с =     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0595" y="1549292"/>
            <a:ext cx="4286280" cy="132343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=       ; в =       ; с =     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1499993"/>
            <a:ext cx="4286280" cy="132343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 =       ; в =       ; с =     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57422" y="500042"/>
            <a:ext cx="571504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Укажите  коэффициенты  квадратных  уравнений: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593751"/>
            <a:ext cx="3282331" cy="62080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943" y="3143709"/>
            <a:ext cx="3178991" cy="57150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2106" y="1577735"/>
            <a:ext cx="2923258" cy="57150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2106" y="3143709"/>
            <a:ext cx="2783232" cy="612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727034"/>
            <a:ext cx="2928958" cy="57150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2" name="Прямоугольник 21"/>
          <p:cNvSpPr/>
          <p:nvPr/>
        </p:nvSpPr>
        <p:spPr>
          <a:xfrm>
            <a:off x="214282" y="6072206"/>
            <a:ext cx="1357322" cy="571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тренажёр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214678" y="1428736"/>
            <a:ext cx="2857520" cy="514353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 ряд.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Д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=</a:t>
            </a:r>
          </a:p>
          <a:p>
            <a:endParaRPr lang="ru-RU" sz="3200" b="1" i="1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428736"/>
            <a:ext cx="2786082" cy="514353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ряд.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Д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=</a:t>
            </a:r>
          </a:p>
          <a:p>
            <a:endParaRPr lang="ru-RU" sz="3200" b="1" i="1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57422" y="642918"/>
            <a:ext cx="485778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  уравнения:</a:t>
            </a: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7650" name="Picture 2" descr="E:\рисунки\Копия Мои рисунки\школа\18aa2fb4e9dffae706350c836ff2940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143008" cy="1142984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480" y="1428736"/>
            <a:ext cx="2643238" cy="514353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ряд.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Д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₁ =</a:t>
            </a:r>
          </a:p>
          <a:p>
            <a:endParaRPr lang="ru-RU" sz="3200" b="1" i="1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 </a:t>
            </a:r>
            <a:r>
              <a:rPr lang="ru-RU" sz="3200" b="1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₂ =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061" y="2143116"/>
            <a:ext cx="2552730" cy="56637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3528" y="2104832"/>
            <a:ext cx="2592288" cy="642942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- 6х + 8 = 0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07943" y="2119607"/>
            <a:ext cx="2736304" cy="642942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х² - 2х - 15 = 0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571472" y="642918"/>
            <a:ext cx="7500990" cy="3143272"/>
          </a:xfrm>
          <a:prstGeom prst="cloudCallout">
            <a:avLst>
              <a:gd name="adj1" fmla="val -25346"/>
              <a:gd name="adj2" fmla="val 66657"/>
            </a:avLst>
          </a:prstGeom>
          <a:solidFill>
            <a:srgbClr val="AFEAFF"/>
          </a:solidFill>
          <a:ln w="38100">
            <a:solidFill>
              <a:srgbClr val="05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WordArt 1"/>
          <p:cNvSpPr>
            <a:spLocks noChangeArrowheads="1" noChangeShapeType="1" noTextEdit="1"/>
          </p:cNvSpPr>
          <p:nvPr/>
        </p:nvSpPr>
        <p:spPr bwMode="auto">
          <a:xfrm>
            <a:off x="1428728" y="1071546"/>
            <a:ext cx="5929354" cy="207170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А  как  Вы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это  делаете  ?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07" name="Picture 3" descr="E:\рисунки\Копия Мои рисунки\картинки для презентаций\для презентаций\Рисунок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929066"/>
            <a:ext cx="1928826" cy="2477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50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866</Words>
  <Application>Microsoft Office PowerPoint</Application>
  <PresentationFormat>Экран (4:3)</PresentationFormat>
  <Paragraphs>269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Презентация PowerPoint</vt:lpstr>
      <vt:lpstr>Квадратным   уравнением  называется…</vt:lpstr>
      <vt:lpstr>Коэффициенты  квадратного  уравнения.</vt:lpstr>
      <vt:lpstr>Презентация PowerPoint</vt:lpstr>
      <vt:lpstr>  Алгоритм  решения  квадратных   уравнений  по  формулам.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119</cp:revision>
  <dcterms:modified xsi:type="dcterms:W3CDTF">2012-02-13T08:30:51Z</dcterms:modified>
</cp:coreProperties>
</file>