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3" r:id="rId3"/>
    <p:sldId id="318" r:id="rId4"/>
    <p:sldId id="287" r:id="rId5"/>
    <p:sldId id="293" r:id="rId6"/>
    <p:sldId id="286" r:id="rId7"/>
    <p:sldId id="278" r:id="rId8"/>
    <p:sldId id="312" r:id="rId9"/>
    <p:sldId id="279" r:id="rId10"/>
    <p:sldId id="280" r:id="rId11"/>
    <p:sldId id="282" r:id="rId12"/>
    <p:sldId id="304" r:id="rId13"/>
    <p:sldId id="314" r:id="rId14"/>
    <p:sldId id="316" r:id="rId15"/>
    <p:sldId id="288" r:id="rId16"/>
    <p:sldId id="289" r:id="rId17"/>
    <p:sldId id="290" r:id="rId18"/>
    <p:sldId id="291" r:id="rId19"/>
    <p:sldId id="292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84" r:id="rId28"/>
    <p:sldId id="297" r:id="rId29"/>
    <p:sldId id="294" r:id="rId30"/>
    <p:sldId id="295" r:id="rId31"/>
    <p:sldId id="298" r:id="rId32"/>
    <p:sldId id="296" r:id="rId33"/>
    <p:sldId id="299" r:id="rId34"/>
    <p:sldId id="317" r:id="rId35"/>
    <p:sldId id="300" r:id="rId36"/>
    <p:sldId id="313" r:id="rId37"/>
    <p:sldId id="319" r:id="rId38"/>
    <p:sldId id="30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4" autoAdjust="0"/>
  </p:normalViewPr>
  <p:slideViewPr>
    <p:cSldViewPr>
      <p:cViewPr varScale="1">
        <p:scale>
          <a:sx n="71" d="100"/>
          <a:sy n="71" d="100"/>
        </p:scale>
        <p:origin x="-41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229490-1FBC-445B-9A0F-A74C6C6386BC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AD5E87-1F31-48D3-A10B-9B534BF85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09ED2-68F1-4002-BE81-814B7A1CB9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09ED2-68F1-4002-BE81-814B7A1CB9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09ED2-68F1-4002-BE81-814B7A1CB9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64B37-301E-4A10-849B-C894D3A99C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D475-2167-4059-8691-00CDC7866E3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6406-C893-44F9-A551-98FA01B0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864D-0BB5-4B6A-A593-672903607257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C8BD-7CB5-47F8-B554-B2655EB0E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1D62-77B3-4030-9137-54C735078CD4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B55C-5D39-4963-9FD2-8AAD548A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C23C-EBAC-439C-AEA2-6B17033E1FA5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867B-714B-4936-83E3-3A44753D3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0E83-3593-4B2F-BC3B-C17B0D3C3139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EFD3-A3C3-4CEE-905E-700B29177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846A-0FB4-47F8-B362-DCF7F1110364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8166-226A-485F-88E3-FE53FFE70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D779-36C1-427A-A818-C42596197C23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9B07-F9B3-41D4-B20D-EF3DF273D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6601-F8B8-4CB0-9B6D-AFBA108C45E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A93D-8515-4924-ADFE-DD1D2AF90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2280-8BDC-42CB-8786-7F12C263C19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9109-8BA2-4093-A7D4-77E3D0946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9F36-B3E0-4276-AB02-42BEAC49DA99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09733-3EFF-4C17-A10B-A656A6E23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F7F7-66E1-4749-A36B-865A24A537B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AF07-03A0-4274-AAC1-2398A1C17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10668-39E5-4FA1-A506-68119ED39843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14015D-C073-4497-928B-8C1C6EC71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p=18&amp;ed=1&amp;text=%D0%BA%D0%B0%D1%80%D0%BB%D1%81%D0%BE%D0%BD%20%D1%81%20%D0%B2%D0%B0%D1%80%D0%B5%D0%BD%D1%8C%D0%B5%D0%BC&amp;spsite=nkozlov.ru&amp;img_url=nkozlov.ru/upload/images/0909/0909141643470.jpg&amp;rpt=simag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arentsideas.com/wp-content/uploads/2009/05/kanikuly_v_prostokvashino_avi_image6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tropavl.kz/skoipkppk/page5/presch/5_9.shtml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  </a:t>
            </a:r>
            <a:r>
              <a:rPr lang="ru-RU" sz="4000" b="1" dirty="0" smtClean="0">
                <a:solidFill>
                  <a:srgbClr val="FFC000"/>
                </a:solidFill>
              </a:rPr>
              <a:t>Образовательная область «Познание»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/>
            </a:r>
            <a:br>
              <a:rPr lang="ru-RU" sz="2400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Мастер-класс на тему:  «Формирование предпосылок познавательных УУД».</a:t>
            </a:r>
          </a:p>
        </p:txBody>
      </p:sp>
      <p:pic>
        <p:nvPicPr>
          <p:cNvPr id="68610" name="Picture 2" descr="http://www.edu.cap.ru/home/5329/ia%20issledovatel/ia%20issledovatel%20kartin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413" y="3418620"/>
            <a:ext cx="2952763" cy="33227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29406"/>
            <a:ext cx="63367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«Изучение познавательной потребности ребёнка».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В.С.Юркевич, модификация и адаптация для детского сада Э.А.Барановой.)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таб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95" y="1099150"/>
            <a:ext cx="6213305" cy="557021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372200" y="1840380"/>
            <a:ext cx="2592288" cy="34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и интерпретация результатов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mbria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Интенсивность познавательной потребности определяется полученной суммой баллов: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27-35 баллов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потребность выражена сильно;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17-26 бал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 -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умеренно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меньше 17 баллов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слабо.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1" y="332656"/>
            <a:ext cx="74888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</a:rPr>
              <a:t>методика «Сказка» по определению доминирования познавательного или игрового мотива в </a:t>
            </a:r>
            <a:r>
              <a:rPr lang="ru-RU" b="1" dirty="0" err="1" smtClean="0">
                <a:latin typeface="Calibri" pitchFamily="34" charset="0"/>
              </a:rPr>
              <a:t>аффективно-потребностной</a:t>
            </a:r>
            <a:r>
              <a:rPr lang="ru-RU" b="1" dirty="0" smtClean="0">
                <a:latin typeface="Calibri" pitchFamily="34" charset="0"/>
              </a:rPr>
              <a:t> сфере ребенка. </a:t>
            </a:r>
            <a:endParaRPr lang="en-US" b="1" dirty="0" smtClean="0">
              <a:latin typeface="Calibri" pitchFamily="34" charset="0"/>
            </a:endParaRPr>
          </a:p>
          <a:p>
            <a:r>
              <a:rPr lang="ru-RU" b="1" dirty="0" smtClean="0">
                <a:latin typeface="Calibri" pitchFamily="34" charset="0"/>
              </a:rPr>
              <a:t>(Н.И. </a:t>
            </a:r>
            <a:r>
              <a:rPr lang="ru-RU" b="1" dirty="0" err="1" smtClean="0">
                <a:latin typeface="Calibri" pitchFamily="34" charset="0"/>
              </a:rPr>
              <a:t>Гуткина</a:t>
            </a:r>
            <a:r>
              <a:rPr lang="ru-RU" b="1" dirty="0" smtClean="0">
                <a:latin typeface="Calibri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9153" name="Picture 1" descr="P40801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17868"/>
            <a:ext cx="3024336" cy="2255905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270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6" name="Picture 4" descr="P408011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7248"/>
            <a:ext cx="3168352" cy="225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P1010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650" y="1564848"/>
            <a:ext cx="2665686" cy="22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P101005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77073"/>
            <a:ext cx="3027055" cy="22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86701" y="97468"/>
            <a:ext cx="7570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«Угадай, что в ящике» (Э. А. Баранова)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http://www.sizzix.com/images/products/zoom/655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3024336" cy="302433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51520" y="607328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Методика предназначена для изучения произвольной поисковой активности в форме вопросов.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Материал.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Черный ящичек, предмет простой конфигурации, довольно часто встречающийся детям в обыденной жизни (например, яблоко, картофель, головка репчатого лука, карандаш,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стирательная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резинка и т. п.).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427253"/>
            <a:ext cx="5328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Ход проведения. 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Перед ребенком находится черный ящичек с помещенным внутрь предметом.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Ребенка спрашивают: «Ты хочешь узнать, что лежит в ящике? Чтобы узнать, какой предмет находится в ящике, нужно задавать вопросы. Можно задавать вопросы, какие захочешь, я на них буду отвечать, и ты сможешь догадаться, что там лежит».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340768"/>
            <a:ext cx="77768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 smtClean="0"/>
              <a:t>Вопросы </a:t>
            </a:r>
            <a:r>
              <a:rPr lang="ru-RU" sz="2200" i="1" u="sng" dirty="0" smtClean="0"/>
              <a:t>продуктивные</a:t>
            </a:r>
            <a:r>
              <a:rPr lang="ru-RU" sz="2200" dirty="0" smtClean="0"/>
              <a:t> - подвид поискового вопроса, выраженный в вопросительной форме, направленный на получение сведений и требующий ответа.</a:t>
            </a:r>
          </a:p>
          <a:p>
            <a:r>
              <a:rPr lang="ru-RU" sz="2200" dirty="0" smtClean="0"/>
              <a:t>Сюда относятся вопросы:</a:t>
            </a:r>
          </a:p>
          <a:p>
            <a:pPr lvl="0"/>
            <a:r>
              <a:rPr lang="ru-RU" sz="2200" dirty="0" smtClean="0"/>
              <a:t> - выясняющие назначение, предназначение, функцию вещи </a:t>
            </a:r>
          </a:p>
          <a:p>
            <a:pPr lvl="0"/>
            <a:r>
              <a:rPr lang="ru-RU" sz="2200" dirty="0" smtClean="0"/>
              <a:t>(зачем? для чего? кому необходима?);</a:t>
            </a:r>
          </a:p>
          <a:p>
            <a:pPr lvl="0"/>
            <a:r>
              <a:rPr lang="ru-RU" sz="2200" dirty="0" smtClean="0"/>
              <a:t>- нацеленные на установление объектов (что это?);</a:t>
            </a:r>
          </a:p>
          <a:p>
            <a:pPr lvl="0"/>
            <a:r>
              <a:rPr lang="ru-RU" sz="2200" dirty="0" smtClean="0"/>
              <a:t>- направленные на выяснение возможных характеристик</a:t>
            </a:r>
            <a:br>
              <a:rPr lang="ru-RU" sz="2200" dirty="0" smtClean="0"/>
            </a:br>
            <a:r>
              <a:rPr lang="ru-RU" sz="2200" dirty="0" smtClean="0"/>
              <a:t>объекта - свойств, признаков, местоположения и т. п. (какой? сколько? где?);</a:t>
            </a:r>
          </a:p>
          <a:p>
            <a:pPr lvl="0">
              <a:buFontTx/>
              <a:buChar char="-"/>
            </a:pPr>
            <a:r>
              <a:rPr lang="ru-RU" sz="2200" dirty="0" smtClean="0"/>
              <a:t>ориентированные на установление взаимосвязей с другими объектами, выявление строения, структуры объекта </a:t>
            </a:r>
          </a:p>
          <a:p>
            <a:pPr lvl="0"/>
            <a:r>
              <a:rPr lang="ru-RU" sz="2200" dirty="0" smtClean="0"/>
              <a:t>(почему? как? с чем связан? из каких частей состоит?).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476672"/>
            <a:ext cx="4135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/>
              <a:t>Типы вопросов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476672"/>
            <a:ext cx="4135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/>
              <a:t>Типы вопросов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49236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u="sng" dirty="0" smtClean="0"/>
              <a:t>Вопросы идентификационные </a:t>
            </a:r>
            <a:r>
              <a:rPr lang="ru-RU" sz="2200" i="1" dirty="0" smtClean="0"/>
              <a:t>- </a:t>
            </a:r>
            <a:r>
              <a:rPr lang="ru-RU" sz="2200" dirty="0" smtClean="0"/>
              <a:t>подвид поисковых вопросов, выраженный в форме конкретного предположения вопросительного характера, направленный на идентификацию объекта и его характеристик.</a:t>
            </a:r>
          </a:p>
          <a:p>
            <a:endParaRPr lang="ru-RU" sz="2200" dirty="0" smtClean="0"/>
          </a:p>
          <a:p>
            <a:r>
              <a:rPr lang="ru-RU" sz="2200" dirty="0" smtClean="0"/>
              <a:t>Включают в себя предположения, высказанные в вопросительной форме:</a:t>
            </a:r>
          </a:p>
          <a:p>
            <a:pPr lvl="0"/>
            <a:r>
              <a:rPr lang="ru-RU" sz="2200" dirty="0" smtClean="0"/>
              <a:t>- представляющие собой выдвижение конкретных версий по поводу самого объекта (это то?);</a:t>
            </a:r>
          </a:p>
          <a:p>
            <a:pPr lvl="0">
              <a:buFontTx/>
              <a:buChar char="-"/>
            </a:pPr>
            <a:r>
              <a:rPr lang="ru-RU" sz="2200" dirty="0" smtClean="0"/>
              <a:t> предполагающие выдвижение предположений относительно свойств и характеристик неизвестного объекта (это такого цвета? это такой формы? это растет там? и т. п.).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</a:rPr>
              <a:t>Задачи познавательно-исследовательской деятельности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i="1" dirty="0" smtClean="0">
                <a:solidFill>
                  <a:srgbClr val="FFC000"/>
                </a:solidFill>
              </a:rPr>
              <a:t>(специфичны для каждого возраста)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В младшем дошкольном возрасте – это: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750" y="2492375"/>
            <a:ext cx="8229600" cy="7207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</a:rPr>
              <a:t>- Вхождение в проблемную игровую ситуацию (ведущая роль педагога)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188" y="3500438"/>
            <a:ext cx="8229600" cy="9366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</a:rPr>
              <a:t>- Активизация желания искать пути разрешения проблемной ситуации (вместе с педагогом)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84213" y="4652963"/>
            <a:ext cx="8229600" cy="1223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dirty="0">
                <a:latin typeface="+mn-lt"/>
              </a:rPr>
              <a:t>Формирование начальных предпосылок исследовательской деятельности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(практические опыты)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8199" name="Содержимое 2"/>
          <p:cNvSpPr txBox="1">
            <a:spLocks/>
          </p:cNvSpPr>
          <p:nvPr/>
        </p:nvSpPr>
        <p:spPr bwMode="auto">
          <a:xfrm>
            <a:off x="611188" y="4724400"/>
            <a:ext cx="8229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C000"/>
                </a:solidFill>
              </a:rPr>
              <a:t>Задачи познавательно-исследовательской деятельности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endParaRPr lang="ru-RU" sz="2800" i="1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936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/>
              <a:t>В старшем дошкольном возрасте – это: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39750" y="1773238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3200"/>
              <a:t>- </a:t>
            </a:r>
            <a:r>
              <a:rPr lang="ru-RU" sz="2400"/>
              <a:t>Формирование предпосылок поисковой деятельности, интеллектуальной инициативы.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188" y="2708275"/>
            <a:ext cx="8229600" cy="10080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</a:rPr>
              <a:t>- </a:t>
            </a:r>
            <a:r>
              <a:rPr lang="ru-RU" sz="2800" dirty="0">
                <a:latin typeface="+mn-lt"/>
              </a:rPr>
              <a:t>Развитие умения определять возможные методы решения проблемы с помощью взрослого, а затем и самостоятельно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84213" y="3789363"/>
            <a:ext cx="8229600" cy="1152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latin typeface="+mn-lt"/>
              </a:rPr>
              <a:t>Формирование умения применять данные методы, способствующие решению поставленной задачи,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     с использованием различных вариантов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9223" name="Содержимое 2"/>
          <p:cNvSpPr txBox="1">
            <a:spLocks/>
          </p:cNvSpPr>
          <p:nvPr/>
        </p:nvSpPr>
        <p:spPr bwMode="auto">
          <a:xfrm>
            <a:off x="611188" y="4724400"/>
            <a:ext cx="8229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84213" y="5013325"/>
            <a:ext cx="8229600" cy="13684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800" dirty="0">
                <a:latin typeface="+mn-lt"/>
              </a:rPr>
              <a:t>Развитие желания пользоваться специальной терминологией, ведение конструктивной беседы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dirty="0">
                <a:latin typeface="+mn-lt"/>
              </a:rPr>
              <a:t>    в процессе совместной исследовательской деятельности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59769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C000"/>
                </a:solidFill>
              </a:rPr>
              <a:t>Задачи </a:t>
            </a:r>
            <a:r>
              <a:rPr lang="en-US" sz="5400" b="1" smtClean="0">
                <a:solidFill>
                  <a:srgbClr val="FFC000"/>
                </a:solidFill>
              </a:rPr>
              <a:t> </a:t>
            </a:r>
            <a:r>
              <a:rPr lang="ru-RU" sz="5400" b="1" smtClean="0">
                <a:solidFill>
                  <a:srgbClr val="FFC000"/>
                </a:solidFill>
              </a:rPr>
              <a:t>обучения </a:t>
            </a:r>
            <a:br>
              <a:rPr lang="ru-RU" sz="5400" b="1" smtClean="0">
                <a:solidFill>
                  <a:srgbClr val="FFC000"/>
                </a:solidFill>
              </a:rPr>
            </a:br>
            <a:r>
              <a:rPr lang="ru-RU" sz="5400" b="1" smtClean="0">
                <a:solidFill>
                  <a:srgbClr val="FFC000"/>
                </a:solidFill>
              </a:rPr>
              <a:t>по возрастам</a:t>
            </a:r>
            <a:br>
              <a:rPr lang="ru-RU" sz="5400" b="1" smtClean="0">
                <a:solidFill>
                  <a:srgbClr val="FFC000"/>
                </a:solidFill>
              </a:rPr>
            </a:br>
            <a:r>
              <a:rPr lang="ru-RU" sz="5400" b="1" smtClean="0">
                <a:solidFill>
                  <a:srgbClr val="FFC000"/>
                </a:solidFill>
              </a:rPr>
              <a:t/>
            </a:r>
            <a:br>
              <a:rPr lang="ru-RU" sz="5400" b="1" smtClean="0">
                <a:solidFill>
                  <a:srgbClr val="FFC000"/>
                </a:solidFill>
              </a:rPr>
            </a:br>
            <a:endParaRPr lang="ru-RU" sz="5400" b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C000"/>
                </a:solidFill>
              </a:rPr>
              <a:t>Младший дошкольный возраст</a:t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r>
              <a:rPr lang="ru-RU" sz="2800" b="1" smtClean="0">
                <a:solidFill>
                  <a:srgbClr val="FFC000"/>
                </a:solidFill>
              </a:rPr>
              <a:t/>
            </a:r>
            <a:br>
              <a:rPr lang="ru-RU" sz="2800" b="1" smtClean="0">
                <a:solidFill>
                  <a:srgbClr val="FFC000"/>
                </a:solidFill>
              </a:rPr>
            </a:br>
            <a:endParaRPr lang="ru-RU" sz="2800" b="1" smtClean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125538"/>
          <a:ext cx="8712969" cy="531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11081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Задачи обучения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Совершенствование</a:t>
                      </a:r>
                      <a:r>
                        <a:rPr lang="ru-RU" sz="1600" baseline="0" dirty="0" smtClean="0"/>
                        <a:t> психических процессов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Формирование исследовательских умений и навыков</a:t>
                      </a:r>
                      <a:endParaRPr lang="ru-RU" dirty="0"/>
                    </a:p>
                  </a:txBody>
                  <a:tcPr/>
                </a:tc>
              </a:tr>
              <a:tr h="44939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1. Пробуждать интерес к предлагаемой </a:t>
                      </a:r>
                      <a:r>
                        <a:rPr lang="ru-RU" dirty="0" err="1" smtClean="0"/>
                        <a:t>деятель-ности</a:t>
                      </a:r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2. Приобщать детей к процессу познания.</a:t>
                      </a:r>
                    </a:p>
                    <a:p>
                      <a:pPr algn="l"/>
                      <a:r>
                        <a:rPr lang="ru-RU" dirty="0" smtClean="0"/>
                        <a:t>3. Формировать </a:t>
                      </a:r>
                      <a:r>
                        <a:rPr lang="ru-RU" dirty="0" err="1" smtClean="0"/>
                        <a:t>различ-ные</a:t>
                      </a:r>
                      <a:r>
                        <a:rPr lang="ru-RU" dirty="0" smtClean="0"/>
                        <a:t> представления</a:t>
                      </a:r>
                    </a:p>
                    <a:p>
                      <a:pPr algn="l"/>
                      <a:r>
                        <a:rPr lang="ru-RU" dirty="0" smtClean="0"/>
                        <a:t>4. Привлекать детей к воспроизведению </a:t>
                      </a:r>
                      <a:r>
                        <a:rPr lang="ru-RU" dirty="0" err="1" smtClean="0"/>
                        <a:t>обра-зов</a:t>
                      </a:r>
                      <a:r>
                        <a:rPr lang="ru-RU" dirty="0" smtClean="0"/>
                        <a:t>, используя различные варианты.</a:t>
                      </a:r>
                    </a:p>
                    <a:p>
                      <a:pPr algn="l"/>
                      <a:r>
                        <a:rPr lang="ru-RU" dirty="0" smtClean="0"/>
                        <a:t>5. Побуждать детей к совместной поисковой деятельности, </a:t>
                      </a:r>
                      <a:r>
                        <a:rPr lang="ru-RU" dirty="0" err="1" smtClean="0"/>
                        <a:t>экспери-ментированию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Формирование эмоциональной заинтересованности.</a:t>
                      </a:r>
                    </a:p>
                    <a:p>
                      <a:r>
                        <a:rPr lang="ru-RU" dirty="0" smtClean="0"/>
                        <a:t>2. Знакомство с предметами и действиями с ними.</a:t>
                      </a:r>
                    </a:p>
                    <a:p>
                      <a:r>
                        <a:rPr lang="ru-RU" dirty="0" smtClean="0"/>
                        <a:t>3. Развитие мышления и воображения.</a:t>
                      </a:r>
                    </a:p>
                    <a:p>
                      <a:r>
                        <a:rPr lang="ru-RU" dirty="0" smtClean="0"/>
                        <a:t>4. Речевое развитие.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Осознание поставленной цели.</a:t>
                      </a:r>
                    </a:p>
                    <a:p>
                      <a:r>
                        <a:rPr lang="ru-RU" dirty="0" smtClean="0"/>
                        <a:t>2. Овладение различными способами решения поставленных задач.</a:t>
                      </a:r>
                    </a:p>
                    <a:p>
                      <a:r>
                        <a:rPr lang="ru-RU" dirty="0" smtClean="0"/>
                        <a:t>3. Способность предвосхитить результат, основываясь на своем прошлом опыте.</a:t>
                      </a:r>
                    </a:p>
                    <a:p>
                      <a:r>
                        <a:rPr lang="ru-RU" dirty="0" smtClean="0"/>
                        <a:t>4. Поиск различных средств достижения цели.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65833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Старший дошкольный возраст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836613"/>
          <a:ext cx="878497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6509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Задачи обучения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Формирование предпосылок учебной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Формирование исследовательских умений и навыков</a:t>
                      </a:r>
                    </a:p>
                  </a:txBody>
                  <a:tcPr/>
                </a:tc>
              </a:tr>
              <a:tr h="65098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Развивать</a:t>
                      </a:r>
                      <a:r>
                        <a:rPr lang="ru-RU" sz="1600" baseline="0" dirty="0" smtClean="0"/>
                        <a:t> поисковую деятельность, интеллектуальную инициативу.</a:t>
                      </a:r>
                    </a:p>
                    <a:p>
                      <a:r>
                        <a:rPr lang="ru-RU" sz="1600" baseline="0" dirty="0" smtClean="0"/>
                        <a:t>2. Развивать специальные способы организации: экспериментирование и моделирование.</a:t>
                      </a:r>
                    </a:p>
                    <a:p>
                      <a:r>
                        <a:rPr lang="ru-RU" sz="1600" baseline="0" dirty="0" smtClean="0"/>
                        <a:t>3. Формировать обобщенные способы умственной работы и средства построения собственной деятельности.</a:t>
                      </a:r>
                    </a:p>
                    <a:p>
                      <a:r>
                        <a:rPr lang="ru-RU" sz="1600" baseline="0" dirty="0" smtClean="0"/>
                        <a:t>4. Развивать способность к прогнозированию будущих изменений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Развивать произвольность</a:t>
                      </a:r>
                      <a:r>
                        <a:rPr lang="ru-RU" baseline="0" dirty="0" smtClean="0"/>
                        <a:t> в поведении и продуктивной деятельности.</a:t>
                      </a:r>
                    </a:p>
                    <a:p>
                      <a:r>
                        <a:rPr lang="ru-RU" dirty="0" smtClean="0"/>
                        <a:t>2. Развивать</a:t>
                      </a:r>
                      <a:r>
                        <a:rPr lang="ru-RU" baseline="0" dirty="0" smtClean="0"/>
                        <a:t> потребность в создании собственной картины мира.</a:t>
                      </a:r>
                    </a:p>
                    <a:p>
                      <a:r>
                        <a:rPr lang="ru-RU" baseline="0" dirty="0" smtClean="0"/>
                        <a:t>3. Развивать навыки коммуникативного общения.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Формировать умение выявить проблему.</a:t>
                      </a:r>
                    </a:p>
                    <a:p>
                      <a:r>
                        <a:rPr lang="ru-RU" dirty="0" smtClean="0"/>
                        <a:t>2. Развивать</a:t>
                      </a:r>
                      <a:r>
                        <a:rPr lang="ru-RU" baseline="0" dirty="0" smtClean="0"/>
                        <a:t> умение самостоятельно искать нужное решение.</a:t>
                      </a:r>
                    </a:p>
                    <a:p>
                      <a:r>
                        <a:rPr lang="ru-RU" baseline="0" dirty="0" smtClean="0"/>
                        <a:t>3. Учить выбирать из имеющихся способов наиболее адекватный и продуктивно его использовать.</a:t>
                      </a:r>
                    </a:p>
                    <a:p>
                      <a:r>
                        <a:rPr lang="ru-RU" baseline="0" dirty="0" smtClean="0"/>
                        <a:t>4. Учить самостоятельно анализировать полученные результаты.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4000" b="1" dirty="0" smtClean="0">
                <a:solidFill>
                  <a:srgbClr val="FFC000"/>
                </a:solidFill>
              </a:rPr>
              <a:t>Образовательная область «Познание»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Психологические аспекты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(мастер-класс)</a:t>
            </a:r>
          </a:p>
        </p:txBody>
      </p:sp>
      <p:pic>
        <p:nvPicPr>
          <p:cNvPr id="6" name="Содержимое 5" descr="deti_w200_h16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3500438"/>
            <a:ext cx="3384550" cy="2792412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3800" y="5084763"/>
            <a:ext cx="370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Составитель: </a:t>
            </a:r>
          </a:p>
          <a:p>
            <a:r>
              <a:rPr lang="ru-RU" sz="1400" dirty="0" smtClean="0"/>
              <a:t>педагог-психолог </a:t>
            </a:r>
          </a:p>
          <a:p>
            <a:r>
              <a:rPr lang="ru-RU" sz="1400" dirty="0" err="1" smtClean="0"/>
              <a:t>Терлякова</a:t>
            </a:r>
            <a:r>
              <a:rPr lang="ru-RU" sz="1400" dirty="0" smtClean="0"/>
              <a:t> Екатерина Владимировна </a:t>
            </a:r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052736"/>
            <a:ext cx="828092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dirty="0" smtClean="0"/>
              <a:t>Наиболее эффективными средствами развития познавательного интереса, как известно, являются проблемно-поисковые ситуации, экспериментально-исследовательская, продуктивная конструкторская деятельность.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28092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/>
              <a:t>Проблемные игровые ситуации</a:t>
            </a:r>
            <a:endParaRPr lang="ru-RU" sz="88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6452"/>
            <a:ext cx="2016224" cy="30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28092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7200" dirty="0" smtClean="0"/>
              <a:t>Виды игровых логических задач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105542"/>
            <a:ext cx="791056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ru-RU" sz="4400" dirty="0" smtClean="0"/>
              <a:t>Классификация</a:t>
            </a:r>
          </a:p>
          <a:p>
            <a:pPr marL="742950" indent="-742950">
              <a:buAutoNum type="arabicPeriod"/>
            </a:pPr>
            <a:r>
              <a:rPr lang="ru-RU" sz="4400" dirty="0" err="1" smtClean="0"/>
              <a:t>Сериация</a:t>
            </a:r>
            <a:endParaRPr lang="ru-RU" sz="4400" dirty="0" smtClean="0"/>
          </a:p>
          <a:p>
            <a:pPr marL="742950" indent="-742950">
              <a:buAutoNum type="arabicPeriod"/>
            </a:pPr>
            <a:r>
              <a:rPr lang="ru-RU" sz="4400" dirty="0" smtClean="0"/>
              <a:t>Выводы и умозаключения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51520" y="-41330"/>
            <a:ext cx="84969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КЛАССИФИКАЦИЯ — объединение объектов и явлений на основе их сходства. Сходство бывает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форме, цвету, размеру, назначению (посуда, обувь, игрушки),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понятийному признаку (многоугольники, числа, геометрические фигуры, растения, животные) и т.д.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Классификация различается по степени сложности процедуры: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одному признаку (все квадратные);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2—3 признакам (синие большие треугольники);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основе отсутствия (исключения) признака (не красные, не круглые).</a:t>
            </a:r>
            <a:endParaRPr kumimoji="0" lang="ru-RU" sz="3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95536" y="113719"/>
            <a:ext cx="813690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СЕРИАЦИЯ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составление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сериационных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рядов по различным признакам: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цвет (от самого бледного до самого яркого);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размер (от самого узкого до самого широкого);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форма (от самого многоугольного до самого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малоугольного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фактура (от самого шершавого до самого гладкого);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количество (от карточки с наименьшим количеством кружков до карточки с наибольшим количеством).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Сериация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различается по степени сложности процедуры: по одному признаку, по двум признакам (от самого низкого и тонкого до самого высокого и толстого), по трем признакам.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88039" y="2178730"/>
            <a:ext cx="811641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/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 основе классификации,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сериации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моделирования, экспериментирования и т.д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indent="449263"/>
            <a:endParaRPr lang="ru-RU" sz="3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На основе системы рассуждений.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04664"/>
            <a:ext cx="80813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Выводы и умозаключения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8092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/>
              <a:t>Проблемные игровые ситуации</a:t>
            </a:r>
            <a:endParaRPr lang="ru-RU" sz="88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6452"/>
            <a:ext cx="2016224" cy="30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785794"/>
            <a:ext cx="5625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«Поможем Страшиле»</a:t>
            </a:r>
            <a:endParaRPr lang="ru-RU" sz="40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976519"/>
            <a:ext cx="7858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евочка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Элли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из сказки «Волшебник изумрудного города», просит помочь Страшиле, который никак не станет умным, закончить правильно предложение: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Моряк увидел далекий остров, так как взял в руки (лупу, бинокль, очки).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Маша уколола спицей палец, так как не умела (стирать, вязать, шить).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Рабочие не могли поднять пианино в квартиру, так как лестница в подъезде была (старая, грязная, узкая).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Машина не смогла двигаться дальше, так как у неё сломалось (зеркало, багажник, руль).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6" name="Рисунок 5" descr="C:\Documents and Settings\Admin\Мои документы\Мои рисунки\8bce5a1cdf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28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39463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«Эскимосы и папуасы»</a:t>
            </a:r>
            <a:endParaRPr lang="ru-RU" sz="3600" dirty="0"/>
          </a:p>
        </p:txBody>
      </p:sp>
      <p:pic>
        <p:nvPicPr>
          <p:cNvPr id="5" name="Рисунок 4" descr="эскимосы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0" y="1500174"/>
            <a:ext cx="3530973" cy="3578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0562" y="1532644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Африке папуасы никогда не видели снега. А на крайнем севере эскимосы не видели траву и деревья. Как мы можем помочь им узнать что это такое?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1" y="549275"/>
            <a:ext cx="3316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94" y="285728"/>
            <a:ext cx="6572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1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«Корзинки для Мамы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Козы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bi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1987415"/>
            <a:ext cx="2870956" cy="2584593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00430" y="1053189"/>
            <a:ext cx="53578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Жили-были коза с козлятами. Каждый день коза ходила в лес и приносила оттуда корзинку травы. Корзина была большой и удобной, но старой. И в конце концов она продырявилась, и трава высыпалась. Коза попросила козлят сплести новую корзину. Козлята дружно принялись за дело, но вскоре начали ссориться: не смогли разделить между собой обязанности. И тогда они решили, что каждый сплетет корзину сам. И вот вскоре коза получила семь корзин. Коза не знала, что с ними делать.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Помогите 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916832"/>
            <a:ext cx="828092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Содержание образовательной области «Познание», согласно ФГТ, направлено на достижение целей развития у детей познавательных интересов, интеллектуального развития детей через решение следующих задач: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сенсорное развитие;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развитие познавательно-исследовательской и продуктивной (конструктивной) деятельности;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формирование элементарных математических представлений;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- формирование целостной картины мира, расширение кругозора детей.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4868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«Познание»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28760" y="244438"/>
            <a:ext cx="6572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1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«Варенье для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Карлсона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im0-tub.yandex.net/i?id=147566366&amp;tov=0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214678" y="1528125"/>
            <a:ext cx="521497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знают, что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Карлсон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очень любит всё сладкое, особенно варенье. Малыш постоянно приносил ему разное варенье в банках,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Карлсон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сразу же их опустошал. В результате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Карлсона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скопилось множество пустых банок. Выбросить их в мусорный бак? Жалко.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как их использовать?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214446" y="71414"/>
            <a:ext cx="6429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1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«Помоги Золушке»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28802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Золушка замесила тесто. Когда надо было раскатать его, обнаружила, что скалки нет. А мачеха велела к обеду испечь пироги. </a:t>
            </a:r>
          </a:p>
          <a:p>
            <a:r>
              <a:rPr lang="ru-RU" sz="2800" b="1" dirty="0" smtClean="0"/>
              <a:t>Чем Золушке раскатать тесто?</a:t>
            </a:r>
            <a:endParaRPr lang="ru-RU" sz="2800" b="1" dirty="0"/>
          </a:p>
        </p:txBody>
      </p:sp>
      <p:pic>
        <p:nvPicPr>
          <p:cNvPr id="6" name="Рисунок 5" descr="C:\Documents and Settings\Admin\Мои документы\Мои рисунки\36948326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09547"/>
            <a:ext cx="3929090" cy="28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14348" y="214290"/>
            <a:ext cx="7500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1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«Подготовка к празднику»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shutterstock_41183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7" y="1500175"/>
            <a:ext cx="3143272" cy="21431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0496" y="1643050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Зайчиха решила устроить праздник в честь дня рождения своей дочери. «Гвоздем программы» должно было стать печенье разной формы. Зайчиха обошла все магазины в округе, но формочек для печенья купить не смогла. </a:t>
            </a:r>
          </a:p>
          <a:p>
            <a:r>
              <a:rPr lang="ru-RU" sz="2400" b="1" dirty="0" smtClean="0"/>
              <a:t>С помощью чего Зайчиха сможет изготовить печенье разной формы?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66"/>
            <a:ext cx="6823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«Для чего это пригодится?»</a:t>
            </a:r>
            <a:endParaRPr lang="ru-RU" sz="4000" dirty="0"/>
          </a:p>
        </p:txBody>
      </p:sp>
      <p:pic>
        <p:nvPicPr>
          <p:cNvPr id="5" name="i-main-pic" descr="Картинка 2 из 6605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3898910" cy="283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429124" y="1237855"/>
            <a:ext cx="43577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Почтальон Печкин принёс посылку из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Простоквашино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 кота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Матроскина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Матроскин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любит выбрасывать вещи, считая, что в хозяйстве всё пригодится. И он просит придумать способы  применения таким вещам: кирпич, зеркало, яичная скорлупа, пустая бутылка, прутик.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28604"/>
            <a:ext cx="6474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«На чердаке </a:t>
            </a:r>
            <a:r>
              <a:rPr lang="ru-RU" sz="4000" dirty="0" err="1" smtClean="0"/>
              <a:t>Матроскина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85721" y="1237854"/>
            <a:ext cx="471490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Матроскин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разбирал чердак в своём доме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Простоквашино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Среди вещей он нашёл там такие предметы: - ветка дерева; телефон; кукла; фрукты;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книга; самовар; барабан.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Помогите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Матроскину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разобраться чем эти предметы могут быть полезными.</a:t>
            </a:r>
          </a:p>
          <a:p>
            <a:pPr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/>
              <a:t>А при каких условиях эти же предметы могут быть совершенно бесполезны и даже вредны?</a:t>
            </a:r>
          </a:p>
        </p:txBody>
      </p:sp>
      <p:pic>
        <p:nvPicPr>
          <p:cNvPr id="6" name="Рисунок 5" descr="C:\Documents and Settings\Admin\Мои документы\Мои рисунки\8e64e66c15c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928802"/>
            <a:ext cx="2940408" cy="36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001625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        Любознательные дети растут у любознательных родителей. Не поддавайтесь иллюзии, что вы все обо всём уже знаете. Открывайте мир вместе с вашим ребёнком.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        Говорите с ребёнком – сначала называя окружающие предметы, позже – действия, затем – признаки и свойства предметов, объясняйте окружающий мир и формулируйте закономерности, рассуждайте вслух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обосновывайте свои суждения.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  Задавайте ребёнку старшего возраста как можно чаще вопрос «Как ты думаешь?»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 Всегда внимательно выслушивайте рассуждения ребёнка и никогда не иронизируйте над ними. Уважайте его интеллектуальный труд.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  Отыскивайте и приносите домой любопытные вещи, книги, истории. Делитесь этим с ребёнком. Пусть он не всё и не сразу поймёт: развивающее общение – это всегда общение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навырост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Рекомендации по организации</a:t>
            </a:r>
          </a:p>
          <a:p>
            <a:pPr lvl="0" algn="ctr"/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познавательно-развивающей среды в семье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549275"/>
            <a:ext cx="7993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48834" y="28545"/>
            <a:ext cx="64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126623"/>
            <a:ext cx="878497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   По возможности много путешествуйте с ребёнком.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Приглашайте в дом интересных людей, при общении с ними не отправляйте ребёнка «поиграть в соседней комнате».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  Ходите с ребёнком в музеи.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   Проводите совместные наблюдения и опыты.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Эмоционально поддерживайте исследовательскую деятельность ребёнка. Поощряйте его инициативу и самостоятельность. Создавайте условия для реализации его творческих замыслов. 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Сделайте свои увлечения предметом общения с ребёнком.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Рекомендации по организации</a:t>
            </a:r>
          </a:p>
          <a:p>
            <a:pPr lvl="0" algn="ctr"/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познавательно-развивающей среды в семье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Использованная литература: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/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1800" dirty="0" smtClean="0"/>
              <a:t>1. Баранова Э. А. Диагностика познавательного интереса у младших школьников и дошкольников / Э.А. Баранова. - СПб.: Речь, 2005.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2. </a:t>
            </a:r>
            <a:r>
              <a:rPr lang="ru-RU" sz="1800" dirty="0" err="1" smtClean="0"/>
              <a:t>Зак</a:t>
            </a:r>
            <a:r>
              <a:rPr lang="ru-RU" sz="1800" dirty="0" smtClean="0"/>
              <a:t> А. З. Совершенствование познавательных умений у детей 5-12 лет / А.З. </a:t>
            </a:r>
            <a:r>
              <a:rPr lang="ru-RU" sz="1800" dirty="0" err="1" smtClean="0"/>
              <a:t>Зак</a:t>
            </a:r>
            <a:r>
              <a:rPr lang="ru-RU" sz="1800" dirty="0" smtClean="0"/>
              <a:t>. - М.: Московский психолого-социальный институт,</a:t>
            </a:r>
            <a:r>
              <a:rPr lang="ru-RU" sz="1800" b="1" dirty="0" smtClean="0"/>
              <a:t> </a:t>
            </a:r>
            <a:r>
              <a:rPr lang="ru-RU" sz="1800" dirty="0" smtClean="0"/>
              <a:t>1999. -  192 с.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3. </a:t>
            </a:r>
            <a:r>
              <a:rPr lang="ru-RU" sz="1800" dirty="0" err="1" smtClean="0"/>
              <a:t>Ильницкая</a:t>
            </a:r>
            <a:r>
              <a:rPr lang="ru-RU" sz="1800" dirty="0" smtClean="0"/>
              <a:t> И. А. Развитие творческого потенциала в процессе проблемного обучения / И.А. </a:t>
            </a:r>
            <a:r>
              <a:rPr lang="ru-RU" sz="1800" dirty="0" err="1" smtClean="0"/>
              <a:t>Ильницкая</a:t>
            </a:r>
            <a:r>
              <a:rPr lang="ru-RU" sz="1800" dirty="0" smtClean="0"/>
              <a:t>, Л.В. </a:t>
            </a:r>
            <a:r>
              <a:rPr lang="ru-RU" sz="1800" dirty="0" err="1" smtClean="0"/>
              <a:t>Остапенко</a:t>
            </a:r>
            <a:r>
              <a:rPr lang="ru-RU" sz="1800" dirty="0" smtClean="0"/>
              <a:t> // Дошкольное воспитание. - 2006. - № 12. - С. 82-85.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2"/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/>
            </a:r>
            <a:br>
              <a:rPr lang="ru-RU" sz="2800" b="1" dirty="0" smtClean="0">
                <a:solidFill>
                  <a:srgbClr val="FFC000"/>
                </a:solidFill>
              </a:rPr>
            </a:br>
            <a:endParaRPr lang="ru-RU" sz="28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solidFill>
                  <a:srgbClr val="FFC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8104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Воспитанник – маленький исследователь, с радостью и удивлением открывающий для себя окружающий мир, стремящийся к активной деятельности. Любознателен, способен к самостоятельному решению познавательных задач, умеет осознанно использовать разные способы и приемы познания, имеет интерес к экспериментированию, готов к логическому познанию. </a:t>
            </a:r>
            <a:br>
              <a:rPr lang="ru-RU" sz="2400" dirty="0" smtClean="0"/>
            </a:br>
            <a:r>
              <a:rPr lang="ru-RU" sz="2400" dirty="0" smtClean="0"/>
              <a:t>Воспитанник, у которого сформированы элементарные естественнонаучные и математические представления, усвоивший начальные сведения о русской грамоте и истории цивилизации.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Накопление             Упорядочивание</a:t>
            </a:r>
          </a:p>
          <a:p>
            <a:pPr>
              <a:buNone/>
            </a:pPr>
            <a:r>
              <a:rPr lang="ru-RU" dirty="0" smtClean="0"/>
              <a:t>    информации           и систематизация </a:t>
            </a:r>
          </a:p>
          <a:p>
            <a:pPr>
              <a:buNone/>
            </a:pPr>
            <a:r>
              <a:rPr lang="ru-RU" dirty="0" smtClean="0"/>
              <a:t>  об окружающем           представлений</a:t>
            </a:r>
          </a:p>
          <a:p>
            <a:pPr>
              <a:buNone/>
            </a:pPr>
            <a:r>
              <a:rPr lang="ru-RU" dirty="0" smtClean="0"/>
              <a:t>        мире                              о мире 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Познавательная сфера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2566233">
            <a:off x="2373767" y="1700923"/>
            <a:ext cx="1080120" cy="2068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619542">
            <a:off x="5383336" y="1722369"/>
            <a:ext cx="1080120" cy="2078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2566233">
            <a:off x="2394373" y="1720520"/>
            <a:ext cx="1080120" cy="2068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Book Antiqua" pitchFamily="18" charset="0"/>
              </a:rPr>
              <a:t>Познавательный интерес</a:t>
            </a:r>
            <a:r>
              <a:rPr lang="ru-RU" sz="3200" dirty="0" smtClean="0">
                <a:latin typeface="Book Antiqua" pitchFamily="18" charset="0"/>
              </a:rPr>
              <a:t> – избирательная направленность личности к определённому предмету, явлению или процессу деятельности. Познавательный интерес, будучи разновидностью интереса, вообще, является существенным качеством личности, направленным на овладение знаниями и способами познавательной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5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Критерии познавательного интереса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эмоционально-окрашенное отношение ребёнка к перспективе выполнить определённое задание;</a:t>
            </a:r>
            <a:endParaRPr lang="en-US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задаёт ли ребёнок вопросы, касающиеся уточнения смысла выполняемых заданий;</a:t>
            </a:r>
            <a:endParaRPr lang="en-US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концентрация внимания; </a:t>
            </a:r>
            <a:endParaRPr lang="en-US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степень самостоятельности в интеллектуальной деятельности;</a:t>
            </a:r>
            <a:endParaRPr lang="en-US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готовность к умственному напряжению;</a:t>
            </a:r>
            <a:endParaRPr lang="en-US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поведение при затруднениях;</a:t>
            </a:r>
            <a:endParaRPr lang="en-US" sz="2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/>
              <a:t> отношение к принятию задачи.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5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Стадии развития познавательного интереса </a:t>
            </a:r>
            <a:endParaRPr lang="ru-RU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584" y="2060848"/>
          <a:ext cx="7776864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075"/>
                <a:gridCol w="4209789"/>
              </a:tblGrid>
              <a:tr h="21242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Любопытство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Любознательность</a:t>
                      </a:r>
                      <a:endParaRPr lang="ru-RU" sz="2400" dirty="0"/>
                    </a:p>
                  </a:txBody>
                  <a:tcPr/>
                </a:tc>
              </a:tr>
              <a:tr h="2124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Познавательный интерес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 Теоретический</a:t>
                      </a:r>
                      <a:r>
                        <a:rPr lang="ru-RU" sz="2400" baseline="0" dirty="0" smtClean="0"/>
                        <a:t> интерес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Изучение уровня </a:t>
            </a:r>
            <a:r>
              <a:rPr lang="ru-RU" sz="3200" b="1" dirty="0" err="1" smtClean="0">
                <a:solidFill>
                  <a:srgbClr val="FF0000"/>
                </a:solidFill>
              </a:rPr>
              <a:t>сформированности</a:t>
            </a:r>
            <a:r>
              <a:rPr lang="ru-RU" sz="3200" b="1" dirty="0" smtClean="0">
                <a:solidFill>
                  <a:srgbClr val="FF0000"/>
                </a:solidFill>
              </a:rPr>
              <a:t> познавательного интереса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001125" cy="5286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000" b="1" dirty="0" smtClean="0"/>
              <a:t>методика «Изучение познавательной потребности ребёнка» (В.С.Юркевич, модификация и адаптация для детского сада Э.А.Барановой)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3500438" y="2492375"/>
            <a:ext cx="5500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методика «Сказка» по определению доминирования познавательного или игрового мотива в </a:t>
            </a:r>
            <a:r>
              <a:rPr lang="ru-RU" b="1" dirty="0" err="1">
                <a:latin typeface="Calibri" pitchFamily="34" charset="0"/>
              </a:rPr>
              <a:t>аффективно-потребностной</a:t>
            </a:r>
            <a:r>
              <a:rPr lang="ru-RU" b="1" dirty="0">
                <a:latin typeface="Calibri" pitchFamily="34" charset="0"/>
              </a:rPr>
              <a:t> сфере ребенка. </a:t>
            </a:r>
            <a:endParaRPr lang="en-US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(Н.И. </a:t>
            </a:r>
            <a:r>
              <a:rPr lang="ru-RU" b="1" dirty="0" err="1">
                <a:latin typeface="Calibri" pitchFamily="34" charset="0"/>
              </a:rPr>
              <a:t>Гуткина</a:t>
            </a:r>
            <a:r>
              <a:rPr lang="ru-RU" b="1" dirty="0">
                <a:latin typeface="Calibri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5429250"/>
            <a:ext cx="31432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методика «Угадай, что в ящике» </a:t>
            </a:r>
          </a:p>
          <a:p>
            <a:r>
              <a:rPr lang="ru-RU" b="1" dirty="0">
                <a:latin typeface="Calibri" pitchFamily="34" charset="0"/>
              </a:rPr>
              <a:t>(Э. А. Баранова)</a:t>
            </a:r>
          </a:p>
        </p:txBody>
      </p:sp>
      <p:pic>
        <p:nvPicPr>
          <p:cNvPr id="8" name="Рисунок 7" descr="P4080113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643188"/>
            <a:ext cx="33829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4080084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4214813"/>
            <a:ext cx="38909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1620</Words>
  <Application>Microsoft Office PowerPoint</Application>
  <PresentationFormat>Экран (4:3)</PresentationFormat>
  <Paragraphs>210</Paragraphs>
  <Slides>38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Образовательная область «Познание»   Мастер-класс на тему:  «Формирование предпосылок познавательных УУД».</vt:lpstr>
      <vt:lpstr>  Образовательная область «Познание» Психологические аспекты (мастер-класс)</vt:lpstr>
      <vt:lpstr>Слайд 3</vt:lpstr>
      <vt:lpstr>Слайд 4</vt:lpstr>
      <vt:lpstr>Познавательная сфера</vt:lpstr>
      <vt:lpstr>Слайд 6</vt:lpstr>
      <vt:lpstr>Слайд 7</vt:lpstr>
      <vt:lpstr>Слайд 8</vt:lpstr>
      <vt:lpstr>Изучение уровня сформированности познавательного интереса</vt:lpstr>
      <vt:lpstr>Слайд 10</vt:lpstr>
      <vt:lpstr>Слайд 11</vt:lpstr>
      <vt:lpstr>Слайд 12</vt:lpstr>
      <vt:lpstr>Слайд 13</vt:lpstr>
      <vt:lpstr>Слайд 14</vt:lpstr>
      <vt:lpstr>Задачи познавательно-исследовательской деятельности (специфичны для каждого возраста)</vt:lpstr>
      <vt:lpstr>Задачи познавательно-исследовательской деятельности </vt:lpstr>
      <vt:lpstr>Задачи  обучения  по возрастам  </vt:lpstr>
      <vt:lpstr>Младший дошкольный возраст           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Использованная литература:  1. Баранова Э. А. Диагностика познавательного интереса у младших школьников и дошкольников / Э.А. Баранова. - СПб.: Речь, 2005.   2. Зак А. З. Совершенствование познавательных умений у детей 5-12 лет / А.З. Зак. - М.: Московский психолого-социальный институт, 1999. -  192 с.   3. Ильницкая И. А. Развитие творческого потенциала в процессе проблемного обучения / И.А. Ильницкая, Л.В. Остапенко // Дошкольное воспитание. - 2006. - № 12. - С. 82-85.    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Катенька</cp:lastModifiedBy>
  <cp:revision>192</cp:revision>
  <dcterms:created xsi:type="dcterms:W3CDTF">2012-02-12T11:27:20Z</dcterms:created>
  <dcterms:modified xsi:type="dcterms:W3CDTF">2014-10-07T17:04:19Z</dcterms:modified>
</cp:coreProperties>
</file>