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8C7BA53-1C48-49B1-A5AE-C4B333D82F92}" type="datetimeFigureOut">
              <a:rPr lang="ru-RU"/>
              <a:pPr>
                <a:defRPr/>
              </a:pPr>
              <a:t>20.01.2013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9CA87AD-7570-4011-B45F-06D39ADFFD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1ACA8-A479-449F-BB43-888C39EF5AB5}" type="datetime1">
              <a:rPr lang="ru-RU"/>
              <a:pPr>
                <a:defRPr/>
              </a:pPr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B00C7-BF6B-483C-A528-FEA936DF25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B2FF9-BF2B-436B-B7A5-0B5966C0DFB8}" type="datetime1">
              <a:rPr lang="ru-RU"/>
              <a:pPr>
                <a:defRPr/>
              </a:pPr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7D503-F683-40FC-8B00-8BFD8D0CC9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AE01B-5668-4B3A-BAD1-A0245B287AC2}" type="datetime1">
              <a:rPr lang="ru-RU"/>
              <a:pPr>
                <a:defRPr/>
              </a:pPr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5F097-AD2F-4D22-A76B-1D027D9882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49911-14B3-4056-8B79-54B13C7CC763}" type="datetime1">
              <a:rPr lang="ru-RU"/>
              <a:pPr>
                <a:defRPr/>
              </a:pPr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7CED2-A156-498E-809A-10BBB3C725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052DA-E9C3-4690-A9A5-5D3EA0A12C20}" type="datetime1">
              <a:rPr lang="ru-RU"/>
              <a:pPr>
                <a:defRPr/>
              </a:pPr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A258C-6FD2-4368-96C7-86B2447735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29BA0-BE23-4234-84FE-08E979204CE3}" type="datetime1">
              <a:rPr lang="ru-RU"/>
              <a:pPr>
                <a:defRPr/>
              </a:pPr>
              <a:t>20.01.2013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C033D-908E-4764-A993-90F8C812D8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77222-E056-4371-8F3A-16FFB6C065C5}" type="datetime1">
              <a:rPr lang="ru-RU"/>
              <a:pPr>
                <a:defRPr/>
              </a:pPr>
              <a:t>20.01.2013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3B817-F880-42E7-AFFA-7495E0E6B6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12193-0F59-4234-BDE5-2F1CD8ABE65F}" type="datetime1">
              <a:rPr lang="ru-RU"/>
              <a:pPr>
                <a:defRPr/>
              </a:pPr>
              <a:t>20.01.2013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A7315-9A53-480B-8982-4783201437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01E17-A56E-46A7-851D-F775FDD8B734}" type="datetime1">
              <a:rPr lang="ru-RU"/>
              <a:pPr>
                <a:defRPr/>
              </a:pPr>
              <a:t>20.01.2013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1D981-3AD2-4986-952F-DDC4BA6175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002DE-3C2A-4A64-8164-C934FAE72F1F}" type="datetime1">
              <a:rPr lang="ru-RU"/>
              <a:pPr>
                <a:defRPr/>
              </a:pPr>
              <a:t>20.01.2013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B514B-6071-44E6-BA30-436A3E6591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40BE3-8486-4C2A-A450-7BADB391DF4D}" type="datetime1">
              <a:rPr lang="ru-RU"/>
              <a:pPr>
                <a:defRPr/>
              </a:pPr>
              <a:t>20.01.2013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151FE-8F3B-43E1-BBD4-7DC7694D15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06337A-EE6B-44E4-A7A5-3422104E5705}" type="datetime1">
              <a:rPr lang="ru-RU"/>
              <a:pPr>
                <a:defRPr/>
              </a:pPr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9B643C7-F835-4655-8F66-EDE5A6A032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000" dirty="0" smtClean="0"/>
              <a:t>Классная работа</a:t>
            </a:r>
            <a:endParaRPr lang="ru-RU" sz="6000" dirty="0" smtClean="0"/>
          </a:p>
        </p:txBody>
      </p:sp>
      <p:pic>
        <p:nvPicPr>
          <p:cNvPr id="4" name="Picture 9" descr="H:\Documents and Settings\Aida\Рабочий стол\текстуры и фоны, клипарты\новеньки картинки\graph equation ha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57166"/>
            <a:ext cx="1714512" cy="15822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3" name="Picture 11" descr="H:\Documents and Settings\Aida\Рабочий стол\текстуры и фоны, клипарты\новеньки картинки\office hilighter roll a hc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4929188"/>
            <a:ext cx="1309687" cy="130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Раскройте скобки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dirty="0" smtClean="0"/>
              <a:t> 3 (2х -5)=</a:t>
            </a:r>
          </a:p>
          <a:p>
            <a:pPr>
              <a:buNone/>
            </a:pPr>
            <a:r>
              <a:rPr lang="ru-RU" sz="4000" dirty="0" smtClean="0"/>
              <a:t> (5а – 1) 4 =</a:t>
            </a:r>
          </a:p>
          <a:p>
            <a:pPr>
              <a:buFontTx/>
              <a:buChar char="-"/>
            </a:pPr>
            <a:r>
              <a:rPr lang="ru-RU" sz="4000" dirty="0" smtClean="0"/>
              <a:t>½ (4+2у) =</a:t>
            </a:r>
          </a:p>
          <a:p>
            <a:pPr>
              <a:buFontTx/>
              <a:buChar char="-"/>
            </a:pPr>
            <a:r>
              <a:rPr lang="ru-RU" sz="4000" dirty="0" smtClean="0"/>
              <a:t>5(3р – 8) =</a:t>
            </a:r>
          </a:p>
          <a:p>
            <a:pPr>
              <a:buNone/>
            </a:pPr>
            <a:endParaRPr lang="ru-RU" sz="40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D7CED2-A156-498E-809A-10BBB3C725A1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Найди ошибку: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9001156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1. 5а</a:t>
            </a:r>
            <a:r>
              <a:rPr lang="ru-RU" b="1" baseline="30000" dirty="0" smtClean="0"/>
              <a:t>2</a:t>
            </a:r>
            <a:r>
              <a:rPr lang="ru-RU" b="1" dirty="0" smtClean="0"/>
              <a:t>(3а </a:t>
            </a:r>
            <a:r>
              <a:rPr lang="ru-RU" b="1" baseline="30000" dirty="0" smtClean="0"/>
              <a:t>3</a:t>
            </a:r>
            <a:r>
              <a:rPr lang="ru-RU" b="1" dirty="0" smtClean="0"/>
              <a:t> + а)  = 5а</a:t>
            </a:r>
            <a:r>
              <a:rPr lang="ru-RU" b="1" baseline="30000" dirty="0" smtClean="0"/>
              <a:t>2</a:t>
            </a:r>
            <a:r>
              <a:rPr lang="ru-RU" b="1" dirty="0" smtClean="0"/>
              <a:t>∙3а</a:t>
            </a:r>
            <a:r>
              <a:rPr lang="ru-RU" b="1" baseline="30000" dirty="0" smtClean="0"/>
              <a:t>3</a:t>
            </a:r>
            <a:r>
              <a:rPr lang="ru-RU" b="1" dirty="0" smtClean="0"/>
              <a:t> + а = 15а</a:t>
            </a:r>
            <a:r>
              <a:rPr lang="ru-RU" b="1" baseline="30000" dirty="0" smtClean="0"/>
              <a:t>5</a:t>
            </a:r>
            <a:r>
              <a:rPr lang="ru-RU" b="1" dirty="0" smtClean="0"/>
              <a:t> + </a:t>
            </a:r>
            <a:r>
              <a:rPr lang="ru-RU" b="1" dirty="0" smtClean="0"/>
              <a:t>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2. 5а</a:t>
            </a:r>
            <a:r>
              <a:rPr lang="ru-RU" b="1" baseline="30000" dirty="0" smtClean="0"/>
              <a:t>2</a:t>
            </a:r>
            <a:r>
              <a:rPr lang="ru-RU" b="1" dirty="0" smtClean="0"/>
              <a:t>(3а </a:t>
            </a:r>
            <a:r>
              <a:rPr lang="ru-RU" b="1" baseline="30000" dirty="0" smtClean="0"/>
              <a:t>3</a:t>
            </a:r>
            <a:r>
              <a:rPr lang="ru-RU" b="1" dirty="0" smtClean="0"/>
              <a:t> + а</a:t>
            </a:r>
            <a:r>
              <a:rPr lang="ru-RU" b="1" dirty="0" smtClean="0"/>
              <a:t>) </a:t>
            </a:r>
            <a:r>
              <a:rPr lang="ru-RU" b="1" dirty="0" smtClean="0"/>
              <a:t>= 5а</a:t>
            </a:r>
            <a:r>
              <a:rPr lang="ru-RU" b="1" baseline="30000" dirty="0" smtClean="0"/>
              <a:t>2 </a:t>
            </a:r>
            <a:r>
              <a:rPr lang="ru-RU" b="1" dirty="0" smtClean="0"/>
              <a:t>+ 3а</a:t>
            </a:r>
            <a:r>
              <a:rPr lang="ru-RU" b="1" baseline="30000" dirty="0" smtClean="0"/>
              <a:t>3</a:t>
            </a:r>
            <a:r>
              <a:rPr lang="ru-RU" b="1" dirty="0" smtClean="0"/>
              <a:t> + 5а</a:t>
            </a:r>
            <a:r>
              <a:rPr lang="ru-RU" b="1" baseline="30000" dirty="0" smtClean="0"/>
              <a:t>2</a:t>
            </a:r>
            <a:r>
              <a:rPr lang="ru-RU" b="1" dirty="0" smtClean="0"/>
              <a:t> + а </a:t>
            </a:r>
            <a:r>
              <a:rPr lang="ru-RU" b="1" dirty="0" smtClean="0"/>
              <a:t>=10а</a:t>
            </a:r>
            <a:r>
              <a:rPr lang="ru-RU" b="1" baseline="30000" dirty="0" smtClean="0"/>
              <a:t>2</a:t>
            </a:r>
            <a:r>
              <a:rPr lang="ru-RU" b="1" dirty="0" smtClean="0"/>
              <a:t> </a:t>
            </a:r>
            <a:r>
              <a:rPr lang="ru-RU" b="1" dirty="0" smtClean="0"/>
              <a:t>+ 3а</a:t>
            </a:r>
            <a:r>
              <a:rPr lang="ru-RU" b="1" baseline="30000" dirty="0" smtClean="0"/>
              <a:t>3</a:t>
            </a:r>
            <a:r>
              <a:rPr lang="ru-RU" b="1" dirty="0" smtClean="0"/>
              <a:t> + </a:t>
            </a:r>
            <a:r>
              <a:rPr lang="ru-RU" b="1" dirty="0" smtClean="0"/>
              <a:t>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3. 5а</a:t>
            </a:r>
            <a:r>
              <a:rPr lang="ru-RU" b="1" baseline="30000" dirty="0" smtClean="0"/>
              <a:t>2</a:t>
            </a:r>
            <a:r>
              <a:rPr lang="ru-RU" b="1" dirty="0" smtClean="0"/>
              <a:t>(3а </a:t>
            </a:r>
            <a:r>
              <a:rPr lang="ru-RU" b="1" baseline="30000" dirty="0" smtClean="0"/>
              <a:t>3</a:t>
            </a:r>
            <a:r>
              <a:rPr lang="ru-RU" b="1" dirty="0" smtClean="0"/>
              <a:t> + а)  = 5а</a:t>
            </a:r>
            <a:r>
              <a:rPr lang="ru-RU" b="1" baseline="30000" dirty="0" smtClean="0"/>
              <a:t>2 </a:t>
            </a:r>
            <a:r>
              <a:rPr lang="ru-RU" b="1" dirty="0" smtClean="0"/>
              <a:t>∙3а</a:t>
            </a:r>
            <a:r>
              <a:rPr lang="ru-RU" b="1" baseline="30000" dirty="0" smtClean="0"/>
              <a:t>3</a:t>
            </a:r>
            <a:r>
              <a:rPr lang="ru-RU" b="1" dirty="0" smtClean="0"/>
              <a:t> + 5а</a:t>
            </a:r>
            <a:r>
              <a:rPr lang="ru-RU" b="1" baseline="30000" dirty="0" smtClean="0"/>
              <a:t>2</a:t>
            </a:r>
            <a:r>
              <a:rPr lang="ru-RU" b="1" dirty="0" smtClean="0"/>
              <a:t>∙ а = 5а</a:t>
            </a:r>
            <a:r>
              <a:rPr lang="ru-RU" b="1" baseline="30000" dirty="0" smtClean="0"/>
              <a:t>6</a:t>
            </a:r>
            <a:r>
              <a:rPr lang="ru-RU" b="1" dirty="0" smtClean="0"/>
              <a:t> + </a:t>
            </a:r>
            <a:r>
              <a:rPr lang="ru-RU" b="1" dirty="0" smtClean="0"/>
              <a:t>5а</a:t>
            </a:r>
            <a:r>
              <a:rPr lang="ru-RU" b="1" baseline="30000" dirty="0" smtClean="0"/>
              <a:t>3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4. 5а</a:t>
            </a:r>
            <a:r>
              <a:rPr lang="ru-RU" b="1" baseline="30000" dirty="0" smtClean="0"/>
              <a:t>2</a:t>
            </a:r>
            <a:r>
              <a:rPr lang="ru-RU" b="1" dirty="0" smtClean="0"/>
              <a:t>(3а</a:t>
            </a:r>
            <a:r>
              <a:rPr lang="ru-RU" b="1" baseline="30000" dirty="0" smtClean="0"/>
              <a:t>3</a:t>
            </a:r>
            <a:r>
              <a:rPr lang="ru-RU" b="1" dirty="0" smtClean="0"/>
              <a:t> </a:t>
            </a:r>
            <a:r>
              <a:rPr lang="ru-RU" b="1" dirty="0" smtClean="0"/>
              <a:t>+ а)  = 8а</a:t>
            </a:r>
            <a:r>
              <a:rPr lang="ru-RU" b="1" baseline="30000" dirty="0" smtClean="0"/>
              <a:t>5</a:t>
            </a:r>
            <a:r>
              <a:rPr lang="ru-RU" b="1" dirty="0" smtClean="0"/>
              <a:t> + 6а</a:t>
            </a:r>
            <a:r>
              <a:rPr lang="ru-RU" b="1" baseline="30000" dirty="0" smtClean="0"/>
              <a:t>3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D7CED2-A156-498E-809A-10BBB3C725A1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Тренируемся!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Рабочая тетрадь стр15 задание 2 и 3</a:t>
            </a:r>
          </a:p>
          <a:p>
            <a:pPr>
              <a:buNone/>
            </a:pPr>
            <a:r>
              <a:rPr lang="ru-RU" dirty="0" smtClean="0"/>
              <a:t>1гр №3 (</a:t>
            </a:r>
            <a:r>
              <a:rPr lang="ru-RU" dirty="0" err="1" smtClean="0"/>
              <a:t>а,д,и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2гр №3 (</a:t>
            </a:r>
            <a:r>
              <a:rPr lang="ru-RU" dirty="0" err="1" smtClean="0"/>
              <a:t>б,е,к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3гр №3 (</a:t>
            </a:r>
            <a:r>
              <a:rPr lang="ru-RU" dirty="0" err="1" smtClean="0"/>
              <a:t>в,ж,л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4гр №3 (</a:t>
            </a:r>
            <a:r>
              <a:rPr lang="ru-RU" dirty="0" err="1" smtClean="0"/>
              <a:t>г,з,м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D7CED2-A156-498E-809A-10BBB3C725A1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Проверяем!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dirty="0" smtClean="0"/>
              <a:t>а)  5а(а⁴ -3) = 5а⁵ - 15а</a:t>
            </a:r>
          </a:p>
          <a:p>
            <a:pPr>
              <a:buNone/>
            </a:pPr>
            <a:r>
              <a:rPr lang="ru-RU" sz="4000" dirty="0" smtClean="0"/>
              <a:t>б)  4ху(</a:t>
            </a:r>
            <a:r>
              <a:rPr lang="ru-RU" sz="4000" dirty="0" err="1" smtClean="0"/>
              <a:t>х</a:t>
            </a:r>
            <a:r>
              <a:rPr lang="ru-RU" sz="4000" dirty="0" smtClean="0"/>
              <a:t>² - у + 5) = 4х³у - 4ху² + 20ху</a:t>
            </a:r>
          </a:p>
          <a:p>
            <a:pPr>
              <a:buNone/>
            </a:pPr>
            <a:r>
              <a:rPr lang="ru-RU" sz="4000" dirty="0" smtClean="0"/>
              <a:t>в)  3 (а-2)=3а – 6</a:t>
            </a:r>
          </a:p>
          <a:p>
            <a:pPr>
              <a:buNone/>
            </a:pPr>
            <a:r>
              <a:rPr lang="ru-RU" sz="4000" dirty="0" smtClean="0"/>
              <a:t>г)  (4ав – 2а) ·3а = 12а²в – 6а²</a:t>
            </a:r>
            <a:endParaRPr lang="ru-RU" sz="40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D7CED2-A156-498E-809A-10BBB3C725A1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Проверяем!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3600" dirty="0" err="1" smtClean="0"/>
              <a:t>д</a:t>
            </a:r>
            <a:r>
              <a:rPr lang="ru-RU" sz="3600" dirty="0" smtClean="0"/>
              <a:t>) 4х·(</a:t>
            </a:r>
            <a:r>
              <a:rPr lang="ru-RU" sz="3600" dirty="0" err="1" smtClean="0"/>
              <a:t>х+у</a:t>
            </a:r>
            <a:r>
              <a:rPr lang="ru-RU" sz="3600" dirty="0" smtClean="0"/>
              <a:t>) = 4х² + 4ху</a:t>
            </a:r>
          </a:p>
          <a:p>
            <a:pPr>
              <a:buNone/>
            </a:pPr>
            <a:r>
              <a:rPr lang="ru-RU" sz="3600" dirty="0" smtClean="0"/>
              <a:t>е) 0,5а ( 0,2 а² - 4а³) =0,1а³-2а⁴=</a:t>
            </a:r>
            <a:r>
              <a:rPr lang="ru-RU" sz="3600" dirty="0" smtClean="0"/>
              <a:t>-2а⁴+0,1а³</a:t>
            </a:r>
          </a:p>
          <a:p>
            <a:pPr>
              <a:buNone/>
            </a:pPr>
            <a:r>
              <a:rPr lang="ru-RU" sz="3600" dirty="0" smtClean="0"/>
              <a:t>ж) 0,2а²(-3,2а -4)=-0,64а³-0,8а²</a:t>
            </a:r>
          </a:p>
          <a:p>
            <a:pPr>
              <a:buNone/>
            </a:pPr>
            <a:r>
              <a:rPr lang="ru-RU" sz="3600" dirty="0" err="1" smtClean="0"/>
              <a:t>з</a:t>
            </a:r>
            <a:r>
              <a:rPr lang="ru-RU" sz="3600" dirty="0" smtClean="0"/>
              <a:t>)  а²(а⁷-3а⁵+14)=а⁹-3а⁷+14а²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D7CED2-A156-498E-809A-10BBB3C725A1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Проверяем!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и) 1/6ху(3х-2у)=1/2х²у -1/3ху²</a:t>
            </a:r>
          </a:p>
          <a:p>
            <a:pPr>
              <a:buNone/>
            </a:pPr>
            <a:r>
              <a:rPr lang="ru-RU" dirty="0" smtClean="0"/>
              <a:t>к) </a:t>
            </a:r>
            <a:r>
              <a:rPr lang="ru-RU" dirty="0" err="1" smtClean="0"/>
              <a:t>авс</a:t>
            </a:r>
            <a:r>
              <a:rPr lang="ru-RU" dirty="0" smtClean="0"/>
              <a:t>(2а+3в+4с)=2а²вс+3ав²с+4авс²</a:t>
            </a:r>
          </a:p>
          <a:p>
            <a:pPr>
              <a:buNone/>
            </a:pPr>
            <a:r>
              <a:rPr lang="ru-RU" dirty="0" smtClean="0"/>
              <a:t>л) (-1/2а)·(-4а³ -8а² +6а)=2а⁴ + 4а³ -3а²</a:t>
            </a:r>
          </a:p>
          <a:p>
            <a:pPr>
              <a:buNone/>
            </a:pPr>
            <a:r>
              <a:rPr lang="ru-RU" dirty="0" smtClean="0"/>
              <a:t>м)1/2у²(</a:t>
            </a:r>
            <a:r>
              <a:rPr lang="en-US" dirty="0" smtClean="0"/>
              <a:t>m</a:t>
            </a:r>
            <a:r>
              <a:rPr lang="ru-RU" dirty="0" smtClean="0"/>
              <a:t>у³-</a:t>
            </a:r>
            <a:r>
              <a:rPr lang="en-US" dirty="0" smtClean="0"/>
              <a:t>n</a:t>
            </a:r>
            <a:r>
              <a:rPr lang="ru-RU" dirty="0" err="1" smtClean="0"/>
              <a:t>у+с</a:t>
            </a:r>
            <a:r>
              <a:rPr lang="ru-RU" dirty="0" smtClean="0"/>
              <a:t>)=1/2</a:t>
            </a:r>
            <a:r>
              <a:rPr lang="en-US" dirty="0" smtClean="0"/>
              <a:t>m</a:t>
            </a:r>
            <a:r>
              <a:rPr lang="ru-RU" dirty="0" smtClean="0"/>
              <a:t>у⁵-1/2</a:t>
            </a:r>
            <a:r>
              <a:rPr lang="en-US" dirty="0" smtClean="0"/>
              <a:t>n</a:t>
            </a:r>
            <a:r>
              <a:rPr lang="ru-RU" dirty="0" smtClean="0"/>
              <a:t>у³</a:t>
            </a:r>
            <a:r>
              <a:rPr lang="en-US" dirty="0" smtClean="0"/>
              <a:t>+1</a:t>
            </a:r>
            <a:r>
              <a:rPr lang="ru-RU" dirty="0" smtClean="0"/>
              <a:t>/2у²с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D7CED2-A156-498E-809A-10BBB3C725A1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 Читать п.27, правило учить. </a:t>
            </a:r>
          </a:p>
          <a:p>
            <a:pPr algn="ctr">
              <a:buNone/>
            </a:pPr>
            <a:r>
              <a:rPr lang="ru-RU" dirty="0" smtClean="0"/>
              <a:t>Решать  №614, 589, 605(г)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D7CED2-A156-498E-809A-10BBB3C725A1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7200" dirty="0" smtClean="0">
                <a:solidFill>
                  <a:schemeClr val="accent6">
                    <a:lumMod val="75000"/>
                  </a:schemeClr>
                </a:solidFill>
              </a:rPr>
              <a:t>Благодарю за работу на уроке!</a:t>
            </a:r>
            <a:endParaRPr lang="ru-RU" sz="7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D7CED2-A156-498E-809A-10BBB3C725A1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Какие темы изучили на предыдущих уроках?</a:t>
            </a:r>
            <a:endParaRPr lang="ru-RU" dirty="0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5400" dirty="0" smtClean="0"/>
          </a:p>
          <a:p>
            <a:pPr algn="ctr">
              <a:buNone/>
            </a:pPr>
            <a:r>
              <a:rPr lang="ru-RU" sz="5400" dirty="0" smtClean="0"/>
              <a:t>Одночлены</a:t>
            </a:r>
          </a:p>
          <a:p>
            <a:pPr algn="ctr">
              <a:buNone/>
            </a:pPr>
            <a:r>
              <a:rPr lang="ru-RU" sz="5400" dirty="0" smtClean="0"/>
              <a:t>Многочлены</a:t>
            </a:r>
            <a:endParaRPr lang="ru-RU" sz="5400" dirty="0" smtClean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C18568-0224-47F4-8A87-489CAB541702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r>
              <a:rPr lang="ru-RU" sz="4400" dirty="0" smtClean="0"/>
              <a:t>Определение многочлена</a:t>
            </a:r>
          </a:p>
          <a:p>
            <a:pPr>
              <a:buNone/>
            </a:pPr>
            <a:r>
              <a:rPr lang="ru-RU" dirty="0" smtClean="0"/>
              <a:t>Многочлен – это сумма одночленов</a:t>
            </a:r>
          </a:p>
          <a:p>
            <a:pPr>
              <a:buNone/>
            </a:pPr>
            <a:endParaRPr lang="ru-RU" dirty="0" smtClean="0"/>
          </a:p>
          <a:p>
            <a:r>
              <a:rPr lang="ru-RU" sz="4400" dirty="0" smtClean="0"/>
              <a:t>Подобные члены многочлена</a:t>
            </a:r>
          </a:p>
          <a:p>
            <a:pPr>
              <a:buNone/>
            </a:pPr>
            <a:r>
              <a:rPr lang="ru-RU" dirty="0" smtClean="0"/>
              <a:t>Это одночлены, имеющие одинаковую буквенную часть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D7CED2-A156-498E-809A-10BBB3C725A1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ru-RU" sz="4400" dirty="0" smtClean="0"/>
              <a:t>Стандартный вид многочлена</a:t>
            </a:r>
          </a:p>
          <a:p>
            <a:pPr algn="just">
              <a:buNone/>
            </a:pPr>
            <a:r>
              <a:rPr lang="ru-RU" dirty="0" smtClean="0"/>
              <a:t>       Если каждый член многочлена является одночленом стандартного вида и не содержит подобных членов</a:t>
            </a:r>
          </a:p>
          <a:p>
            <a:r>
              <a:rPr lang="ru-RU" sz="4400" dirty="0" smtClean="0"/>
              <a:t>Степень многочлена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Это наибольшая из степеней входящих в него одночленов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D7CED2-A156-498E-809A-10BBB3C725A1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умеем?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Приводить многочлен к стандартному виду</a:t>
            </a:r>
          </a:p>
          <a:p>
            <a:r>
              <a:rPr lang="ru-RU" dirty="0" smtClean="0"/>
              <a:t>Находить значение многочлена</a:t>
            </a:r>
          </a:p>
          <a:p>
            <a:r>
              <a:rPr lang="ru-RU" dirty="0" smtClean="0"/>
              <a:t>Определять степень многочлена</a:t>
            </a:r>
          </a:p>
          <a:p>
            <a:r>
              <a:rPr lang="ru-RU" dirty="0" smtClean="0"/>
              <a:t>Выполнять сложение и вычитание многочленов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D7CED2-A156-498E-809A-10BBB3C725A1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Сформулируйте 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(1 + 3а)+(а</a:t>
            </a:r>
            <a:r>
              <a:rPr lang="ru-RU" baseline="30000" dirty="0" smtClean="0"/>
              <a:t>2</a:t>
            </a:r>
            <a:r>
              <a:rPr lang="ru-RU" dirty="0" smtClean="0"/>
              <a:t> - 2а);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(2х</a:t>
            </a:r>
            <a:r>
              <a:rPr lang="ru-RU" baseline="30000" dirty="0" smtClean="0"/>
              <a:t>2</a:t>
            </a:r>
            <a:r>
              <a:rPr lang="ru-RU" dirty="0" smtClean="0"/>
              <a:t> + 3х) – (-</a:t>
            </a:r>
            <a:r>
              <a:rPr lang="ru-RU" dirty="0" err="1" smtClean="0"/>
              <a:t>х</a:t>
            </a:r>
            <a:r>
              <a:rPr lang="ru-RU" dirty="0" smtClean="0"/>
              <a:t> + 4);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(в</a:t>
            </a:r>
            <a:r>
              <a:rPr lang="ru-RU" baseline="30000" dirty="0" smtClean="0"/>
              <a:t>2</a:t>
            </a:r>
            <a:r>
              <a:rPr lang="ru-RU" dirty="0" smtClean="0"/>
              <a:t> + в -1) – (в</a:t>
            </a:r>
            <a:r>
              <a:rPr lang="ru-RU" baseline="30000" dirty="0" smtClean="0"/>
              <a:t>2</a:t>
            </a:r>
            <a:r>
              <a:rPr lang="ru-RU" dirty="0" smtClean="0"/>
              <a:t>- в +1);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18х</a:t>
            </a:r>
            <a:r>
              <a:rPr lang="ru-RU" baseline="30000" dirty="0" smtClean="0"/>
              <a:t>2</a:t>
            </a:r>
            <a:r>
              <a:rPr lang="ru-RU" dirty="0" smtClean="0"/>
              <a:t> – (10х – 5 + 18х</a:t>
            </a:r>
            <a:r>
              <a:rPr lang="ru-RU" baseline="30000" dirty="0" smtClean="0"/>
              <a:t>2</a:t>
            </a:r>
            <a:r>
              <a:rPr lang="ru-RU" dirty="0" smtClean="0"/>
              <a:t>);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2х(х</a:t>
            </a:r>
            <a:r>
              <a:rPr lang="ru-RU" baseline="30000" dirty="0" smtClean="0"/>
              <a:t>2</a:t>
            </a:r>
            <a:r>
              <a:rPr lang="ru-RU" dirty="0" smtClean="0"/>
              <a:t>-7х-3);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2а(3а – 5);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-4в</a:t>
            </a:r>
            <a:r>
              <a:rPr lang="ru-RU" baseline="30000" dirty="0" smtClean="0"/>
              <a:t>2</a:t>
            </a:r>
            <a:r>
              <a:rPr lang="ru-RU" dirty="0" smtClean="0"/>
              <a:t>(5в</a:t>
            </a:r>
            <a:r>
              <a:rPr lang="ru-RU" baseline="30000" dirty="0" smtClean="0"/>
              <a:t>2</a:t>
            </a:r>
            <a:r>
              <a:rPr lang="ru-RU" dirty="0" smtClean="0"/>
              <a:t>-3в +1)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D7CED2-A156-498E-809A-10BBB3C725A1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4552"/>
          </a:xfrm>
        </p:spPr>
        <p:txBody>
          <a:bodyPr/>
          <a:lstStyle/>
          <a:p>
            <a:pPr algn="ctr">
              <a:buNone/>
            </a:pPr>
            <a:r>
              <a:rPr lang="ru-RU" sz="5400" dirty="0" smtClean="0"/>
              <a:t>Умножение одночлена на многочлен</a:t>
            </a:r>
            <a:endParaRPr lang="ru-RU" sz="5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D7CED2-A156-498E-809A-10BBB3C725A1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736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Сформулировать правило и составить алгоритм умножения одночлена на многочлен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D7CED2-A156-498E-809A-10BBB3C725A1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Распределительный закон умножения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Чтобы умножить число на сумму , можно умножить это число на каждое слагаемое и результаты сложить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 </a:t>
            </a:r>
            <a:r>
              <a:rPr lang="ru-RU" sz="6000" dirty="0" smtClean="0"/>
              <a:t>а( в + с) = </a:t>
            </a:r>
            <a:r>
              <a:rPr lang="ru-RU" sz="6000" dirty="0" err="1" smtClean="0"/>
              <a:t>ав</a:t>
            </a:r>
            <a:r>
              <a:rPr lang="ru-RU" sz="6000" dirty="0" smtClean="0"/>
              <a:t> + ас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D7CED2-A156-498E-809A-10BBB3C725A1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математика - 18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- 18</Template>
  <TotalTime>157</TotalTime>
  <Words>455</Words>
  <Application>Microsoft Office PowerPoint</Application>
  <PresentationFormat>Экран (4:3)</PresentationFormat>
  <Paragraphs>90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Calibri</vt:lpstr>
      <vt:lpstr>Arial</vt:lpstr>
      <vt:lpstr>математика - 18</vt:lpstr>
      <vt:lpstr>Классная работа</vt:lpstr>
      <vt:lpstr>Какие темы изучили на предыдущих уроках?</vt:lpstr>
      <vt:lpstr>Слайд 3</vt:lpstr>
      <vt:lpstr>Слайд 4</vt:lpstr>
      <vt:lpstr>Что умеем?</vt:lpstr>
      <vt:lpstr>Сформулируйте задание:</vt:lpstr>
      <vt:lpstr>Тема урока</vt:lpstr>
      <vt:lpstr>Задача урока</vt:lpstr>
      <vt:lpstr>Распределительный закон умножения</vt:lpstr>
      <vt:lpstr>Раскройте скобки</vt:lpstr>
      <vt:lpstr>Найди ошибку:</vt:lpstr>
      <vt:lpstr>Тренируемся!</vt:lpstr>
      <vt:lpstr>Проверяем!</vt:lpstr>
      <vt:lpstr>Проверяем!</vt:lpstr>
      <vt:lpstr>Проверяем!</vt:lpstr>
      <vt:lpstr>Домашнее задание</vt:lpstr>
      <vt:lpstr>Слайд 17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ACER-PC</dc:creator>
  <cp:lastModifiedBy>ACER-PC</cp:lastModifiedBy>
  <cp:revision>17</cp:revision>
  <dcterms:created xsi:type="dcterms:W3CDTF">2013-01-20T12:38:38Z</dcterms:created>
  <dcterms:modified xsi:type="dcterms:W3CDTF">2013-01-20T15:15:56Z</dcterms:modified>
</cp:coreProperties>
</file>