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27C"/>
    <a:srgbClr val="66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F39F-21DB-4712-B3D7-9C696B034F17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4DE3-5DCC-4BD5-9DD6-DC4D593B8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3285-71EF-462D-A9C2-4F8F0DF9BEB6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0721-7C6C-44F5-A263-D74B885B3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A4E4-1A7B-498A-BB11-6C68CBB6F45E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BE4A-DF46-4F62-8884-84E0E9C1E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D7E1-92FF-40BC-97A4-B80FC6E16B96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D814-9F19-44E8-880D-2F4E43EDC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B50A-9F2F-479E-91CA-EC8A922FB85B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6A10-F599-4617-91FC-3E8CCB4E3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0A0E2-6EB5-408E-AAD1-2C71780718E6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59E4-2D92-44BD-8D18-6D1C04A7B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71B7-242D-4896-B45F-6490BE13D527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E43B-CC28-41D0-BA06-DA6930EA7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22FE-08CC-4EF2-93DE-3DA363B510A1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7386-4E6B-41C8-B1CE-BEA41DFBD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FF4E-70AD-4CD0-AC6E-BD90B759C02A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8A47-2C9C-4378-8D79-27B4293BA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13BB-F246-482A-8251-593F96B529C3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EFD2-7AED-4830-B065-2BE5BF48A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3DA1-A86B-4BF7-989D-D3C09AE18FB5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20DF-BA13-4E0D-B42E-46046A1F6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73865BD-ECFD-4F87-BFFC-59728F658527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A6CF7E2-EA1C-4380-B2A5-C255EC4AC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10" r:id="rId7"/>
    <p:sldLayoutId id="2147483711" r:id="rId8"/>
    <p:sldLayoutId id="2147483712" r:id="rId9"/>
    <p:sldLayoutId id="2147483703" r:id="rId10"/>
    <p:sldLayoutId id="214748371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3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" charset="0"/>
              </a:rPr>
            </a:br>
            <a:endParaRPr lang="ru-RU" sz="18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331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871538" y="404665"/>
            <a:ext cx="7408862" cy="187220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Презентация интегрированной </a:t>
            </a:r>
          </a:p>
          <a:p>
            <a:pPr marL="0" indent="0" algn="ctr" eaLnBrk="1" hangingPunct="1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непосредственно-образовательной деятельности </a:t>
            </a:r>
          </a:p>
          <a:p>
            <a:pPr marL="0" indent="0" algn="ctr" eaLnBrk="1" hangingPunct="1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«По мотивам сказки В. Сутеева «Кораблик»</a:t>
            </a:r>
          </a:p>
        </p:txBody>
      </p:sp>
      <p:sp>
        <p:nvSpPr>
          <p:cNvPr id="13315" name="Rectangle 6"/>
          <p:cNvSpPr>
            <a:spLocks noGrp="1"/>
          </p:cNvSpPr>
          <p:nvPr>
            <p:ph sz="half" idx="4294967295"/>
          </p:nvPr>
        </p:nvSpPr>
        <p:spPr>
          <a:xfrm>
            <a:off x="871538" y="3717032"/>
            <a:ext cx="7408862" cy="240913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000" b="1" dirty="0" smtClean="0">
                <a:solidFill>
                  <a:srgbClr val="2E127C"/>
                </a:solidFill>
              </a:rPr>
              <a:t>Автор:</a:t>
            </a:r>
          </a:p>
          <a:p>
            <a:pPr marL="0" indent="0" algn="ctr" eaLnBrk="1" hangingPunct="1">
              <a:buNone/>
            </a:pPr>
            <a:r>
              <a:rPr lang="ru-RU" sz="2000" b="1" dirty="0" smtClean="0">
                <a:solidFill>
                  <a:srgbClr val="2E127C"/>
                </a:solidFill>
              </a:rPr>
              <a:t>Кукалева Нина Юрьевна, </a:t>
            </a:r>
            <a:r>
              <a:rPr lang="ru-RU" sz="2000" b="1" dirty="0">
                <a:solidFill>
                  <a:srgbClr val="2E127C"/>
                </a:solidFill>
              </a:rPr>
              <a:t>воспитатель </a:t>
            </a:r>
            <a:br>
              <a:rPr lang="ru-RU" sz="2000" b="1" dirty="0">
                <a:solidFill>
                  <a:srgbClr val="2E127C"/>
                </a:solidFill>
              </a:rPr>
            </a:br>
            <a:r>
              <a:rPr lang="ru-RU" sz="2000" b="1" dirty="0" smtClean="0">
                <a:solidFill>
                  <a:srgbClr val="2E127C"/>
                </a:solidFill>
              </a:rPr>
              <a:t>МАДОУ </a:t>
            </a:r>
            <a:r>
              <a:rPr lang="ru-RU" sz="2000" b="1" dirty="0">
                <a:solidFill>
                  <a:srgbClr val="2E127C"/>
                </a:solidFill>
              </a:rPr>
              <a:t>детский сад  №37 «Журавлик» </a:t>
            </a:r>
            <a:br>
              <a:rPr lang="ru-RU" sz="2000" b="1" dirty="0">
                <a:solidFill>
                  <a:srgbClr val="2E127C"/>
                </a:solidFill>
              </a:rPr>
            </a:br>
            <a:r>
              <a:rPr lang="ru-RU" sz="2000" b="1" dirty="0">
                <a:solidFill>
                  <a:srgbClr val="2E127C"/>
                </a:solidFill>
              </a:rPr>
              <a:t>комбинированного вида</a:t>
            </a:r>
            <a:br>
              <a:rPr lang="ru-RU" sz="2000" b="1" dirty="0">
                <a:solidFill>
                  <a:srgbClr val="2E127C"/>
                </a:solidFill>
              </a:rPr>
            </a:br>
            <a:r>
              <a:rPr lang="ru-RU" sz="2000" b="1" dirty="0" smtClean="0">
                <a:solidFill>
                  <a:srgbClr val="2E127C"/>
                </a:solidFill>
              </a:rPr>
              <a:t>г. Дрезна </a:t>
            </a:r>
            <a:r>
              <a:rPr lang="ru-RU" sz="2000" b="1" dirty="0">
                <a:solidFill>
                  <a:srgbClr val="2E127C"/>
                </a:solidFill>
              </a:rPr>
              <a:t>Орехово-Зуевский район</a:t>
            </a:r>
            <a:br>
              <a:rPr lang="ru-RU" sz="2000" b="1" dirty="0">
                <a:solidFill>
                  <a:srgbClr val="2E127C"/>
                </a:solidFill>
              </a:rPr>
            </a:br>
            <a:r>
              <a:rPr lang="ru-RU" sz="2000" b="1" dirty="0">
                <a:solidFill>
                  <a:srgbClr val="2E127C"/>
                </a:solidFill>
              </a:rPr>
              <a:t>Московская область </a:t>
            </a:r>
            <a:br>
              <a:rPr lang="ru-RU" sz="2000" b="1" dirty="0">
                <a:solidFill>
                  <a:srgbClr val="2E127C"/>
                </a:solidFill>
              </a:rPr>
            </a:br>
            <a:r>
              <a:rPr lang="ru-RU" sz="2000" b="1" dirty="0">
                <a:solidFill>
                  <a:srgbClr val="2E127C"/>
                </a:solidFill>
              </a:rPr>
              <a:t/>
            </a:r>
            <a:br>
              <a:rPr lang="ru-RU" sz="2000" b="1" dirty="0">
                <a:solidFill>
                  <a:srgbClr val="2E127C"/>
                </a:solidFill>
              </a:rPr>
            </a:br>
            <a:r>
              <a:rPr lang="ru-RU" sz="2000" b="1" dirty="0">
                <a:solidFill>
                  <a:srgbClr val="2E127C"/>
                </a:solidFill>
              </a:rPr>
              <a:t> </a:t>
            </a:r>
            <a:endParaRPr lang="ru-RU" sz="2000" b="1" dirty="0" smtClean="0">
              <a:solidFill>
                <a:srgbClr val="2E127C"/>
              </a:solidFill>
            </a:endParaRPr>
          </a:p>
          <a:p>
            <a:pPr algn="ctr" eaLnBrk="1" hangingPunct="1"/>
            <a:endParaRPr lang="ru-RU" sz="2000" b="1" dirty="0" smtClean="0">
              <a:solidFill>
                <a:srgbClr val="2E127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47" y="2132856"/>
            <a:ext cx="31464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u"/>
      </p:transition>
    </mc:Choice>
    <mc:Fallback xmlns="">
      <p:transition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84313"/>
            <a:ext cx="4151313" cy="504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После сообщения цели НОД идёт показ мультфильма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76475"/>
            <a:ext cx="4608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3924300" y="404813"/>
            <a:ext cx="4392613" cy="22320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Назовите слова со звуком </a:t>
            </a:r>
            <a:r>
              <a:rPr lang="en-US" sz="3200" b="1" dirty="0">
                <a:solidFill>
                  <a:srgbClr val="FF0000"/>
                </a:solidFill>
              </a:rPr>
              <a:t>[</a:t>
            </a:r>
            <a:r>
              <a:rPr lang="ru-RU" sz="3200" b="1" dirty="0">
                <a:solidFill>
                  <a:srgbClr val="FF0000"/>
                </a:solidFill>
              </a:rPr>
              <a:t>К</a:t>
            </a:r>
            <a:r>
              <a:rPr lang="en-US" sz="3200" b="1" dirty="0">
                <a:solidFill>
                  <a:srgbClr val="FF0000"/>
                </a:solidFill>
              </a:rPr>
              <a:t>]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755576" y="2481263"/>
            <a:ext cx="1008112" cy="0"/>
          </a:xfrm>
          <a:prstGeom prst="line">
            <a:avLst/>
          </a:prstGeom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04786" y="2481263"/>
            <a:ext cx="1800200" cy="36004"/>
          </a:xfrm>
          <a:prstGeom prst="line">
            <a:avLst/>
          </a:prstGeom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41688" y="2045221"/>
            <a:ext cx="0" cy="936104"/>
          </a:xfrm>
          <a:prstGeom prst="line">
            <a:avLst/>
          </a:prstGeom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608666" y="2463261"/>
            <a:ext cx="2160240" cy="18002"/>
          </a:xfrm>
          <a:prstGeom prst="line">
            <a:avLst/>
          </a:prstGeom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236296" y="2040262"/>
            <a:ext cx="0" cy="1035501"/>
          </a:xfrm>
          <a:prstGeom prst="line">
            <a:avLst/>
          </a:prstGeom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00392" y="2003471"/>
            <a:ext cx="0" cy="1035501"/>
          </a:xfrm>
          <a:prstGeom prst="line">
            <a:avLst/>
          </a:prstGeom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2520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Овальная выноска 30"/>
          <p:cNvSpPr/>
          <p:nvPr/>
        </p:nvSpPr>
        <p:spPr>
          <a:xfrm>
            <a:off x="2700338" y="260350"/>
            <a:ext cx="5184775" cy="1296988"/>
          </a:xfrm>
          <a:prstGeom prst="wedgeEllipseCallout">
            <a:avLst>
              <a:gd name="adj1" fmla="val -4658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Определите  количество слогов в словах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3284538"/>
            <a:ext cx="1404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5138738"/>
            <a:ext cx="17287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5038" y="5141913"/>
            <a:ext cx="20335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8763" y="4868863"/>
            <a:ext cx="17224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0525" y="3284538"/>
            <a:ext cx="15001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2981325"/>
            <a:ext cx="2016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19653E-6 L 1.38889E-6 0.00671 C 1.38889E-6 0.00971 0.19132 0.01341 0.34739 0.01341 L 0.69514 0.01341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0.04139 L -0.325 0.034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1503E-6 L -0.33264 -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8 -0.03121 L 0.72083 0.00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9" y="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8382E-6 L -0.32188 -0.011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0.02243 L -0.32569 0.019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28600"/>
            <a:ext cx="38163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55650" y="404813"/>
            <a:ext cx="3816350" cy="17843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Сделайте звуковой анализ слов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3" y="3284538"/>
            <a:ext cx="2619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3162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6600CC"/>
                </a:solidFill>
              </a:rPr>
              <a:t>Используемая литература и интернет ресурсы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ru-RU" sz="800" dirty="0" smtClean="0"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</a:pPr>
            <a:endParaRPr lang="ru-RU" sz="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Развитие речи и творчества дошкольников. Игры, упражнения, конспекты занятий. Авторы-составители: </a:t>
            </a:r>
            <a:r>
              <a:rPr lang="ru-RU" sz="1400" dirty="0" err="1" smtClean="0">
                <a:latin typeface="Arial" charset="0"/>
              </a:rPr>
              <a:t>О.С.Ушакова</a:t>
            </a:r>
            <a:r>
              <a:rPr lang="ru-RU" sz="1400" dirty="0" smtClean="0">
                <a:latin typeface="Arial" charset="0"/>
              </a:rPr>
              <a:t>, </a:t>
            </a:r>
            <a:r>
              <a:rPr lang="ru-RU" sz="1400" dirty="0" err="1" smtClean="0">
                <a:latin typeface="Arial" charset="0"/>
              </a:rPr>
              <a:t>Е.М.Струнина</a:t>
            </a:r>
            <a:r>
              <a:rPr lang="ru-RU" sz="1400" dirty="0" smtClean="0">
                <a:latin typeface="Arial" charset="0"/>
              </a:rPr>
              <a:t>, </a:t>
            </a:r>
            <a:r>
              <a:rPr lang="ru-RU" sz="1400" dirty="0" err="1" smtClean="0">
                <a:latin typeface="Arial" charset="0"/>
              </a:rPr>
              <a:t>Л.Г.Шадрина</a:t>
            </a:r>
            <a:r>
              <a:rPr lang="ru-RU" sz="1400" dirty="0" smtClean="0">
                <a:latin typeface="Arial" charset="0"/>
              </a:rPr>
              <a:t>, Л.А. </a:t>
            </a:r>
            <a:r>
              <a:rPr lang="ru-RU" sz="1400" dirty="0" err="1" smtClean="0">
                <a:latin typeface="Arial" charset="0"/>
              </a:rPr>
              <a:t>Колунова</a:t>
            </a:r>
            <a:r>
              <a:rPr lang="ru-RU" sz="1400" dirty="0" smtClean="0">
                <a:latin typeface="Arial" charset="0"/>
              </a:rPr>
              <a:t>, </a:t>
            </a:r>
            <a:r>
              <a:rPr lang="ru-RU" sz="1400" dirty="0" err="1" smtClean="0">
                <a:latin typeface="Arial" charset="0"/>
              </a:rPr>
              <a:t>Н.В.Соловьева</a:t>
            </a:r>
            <a:r>
              <a:rPr lang="ru-RU" sz="1400" dirty="0" smtClean="0">
                <a:latin typeface="Arial" charset="0"/>
              </a:rPr>
              <a:t>, </a:t>
            </a:r>
            <a:r>
              <a:rPr lang="ru-RU" sz="1400" dirty="0" err="1" smtClean="0">
                <a:latin typeface="Arial" charset="0"/>
              </a:rPr>
              <a:t>Е.В.Савушкина</a:t>
            </a:r>
            <a:r>
              <a:rPr lang="ru-RU" sz="1400" dirty="0" smtClean="0">
                <a:latin typeface="Arial" charset="0"/>
              </a:rPr>
              <a:t>, Издательство: Творческий центр "Сфера«, 2004</a:t>
            </a:r>
          </a:p>
          <a:p>
            <a:pPr>
              <a:lnSpc>
                <a:spcPct val="80000"/>
              </a:lnSpc>
            </a:pPr>
            <a:endParaRPr lang="ru-RU" sz="1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http://veselaya-karusel.ru/korablik-multfilm-suteeva-besplatno/ -ссылка на мультфильм</a:t>
            </a:r>
          </a:p>
          <a:p>
            <a:pPr>
              <a:lnSpc>
                <a:spcPct val="80000"/>
              </a:lnSpc>
            </a:pPr>
            <a:endParaRPr lang="ru-RU" sz="1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картинки: http://my-shop.ru/shop/books/286645.html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http://www.planetaskazok.ru/vsuteevskz/korabliksuteev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http://letopisi.ru/index.php/%D0%96%D1%83%D0%BA-%D0%BE%D0%BB%D0%B5%D0%BD%D1%8C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http://s11.radikal.ru/i184/1106/ee/7da300b48ba5.jpg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http://elenc.ru/uploads/posts/2009-02/1233527218_cyplenok.jpg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http://bukashka.org/index.php/pic/picbuka/-worldflash/167-2010-03-10-10-00-44.html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http://ponyatovskaya.ucoz.ru/load/fizkultminutka_quot_muravishka_quot/1-1-0-109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http://ptzonline.ru/blog/int_kar/437.html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http://all-origami.ru/origami-dlya-detej-belka/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http://asnia.pp.ru/blog/images/chicken/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http://readcross.blogspot.com/2010/12/blog-post.html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Arial" charset="0"/>
              </a:rPr>
              <a:t>http://ds.centre1685.ru/pchelka.php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241</TotalTime>
  <Words>49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 </vt:lpstr>
      <vt:lpstr>После сообщения цели НОД идёт показ мультфильма</vt:lpstr>
      <vt:lpstr>Презентация PowerPoint</vt:lpstr>
      <vt:lpstr>Презентация PowerPoint</vt:lpstr>
      <vt:lpstr>Презентация PowerPoint</vt:lpstr>
      <vt:lpstr>Используемая литература и интернет ресурсы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2012-03-31T13:37:49Z</dcterms:created>
  <dcterms:modified xsi:type="dcterms:W3CDTF">2012-06-20T12:29:44Z</dcterms:modified>
</cp:coreProperties>
</file>