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5924D9-E78F-4D5F-B265-0E207FA600F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Раздел без заголовка" id="{D4DC5140-03E3-4F60-BA45-4A8D9278F270}">
          <p14:sldIdLst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8182C-9A12-465E-9AED-B3BE30ABD630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08A6F0-824A-4513-AD5D-9FE54528C69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8092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квадратных уравнений содержащих параметры в </a:t>
            </a:r>
            <a:r>
              <a:rPr lang="ru-RU" dirty="0" smtClean="0"/>
              <a:t>9 </a:t>
            </a:r>
            <a:r>
              <a:rPr lang="ru-RU" dirty="0" smtClean="0"/>
              <a:t>классе.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25144"/>
            <a:ext cx="7494984" cy="25599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ru-RU" sz="2400" dirty="0" smtClean="0"/>
                  <a:t>Пусть</a:t>
                </a:r>
                <a:r>
                  <a:rPr lang="ru-RU" sz="2400" i="1" dirty="0" smtClean="0"/>
                  <a:t> а </a:t>
                </a:r>
                <a:r>
                  <a:rPr lang="en-US" sz="2400" dirty="0" smtClean="0"/>
                  <a:t>&lt; </a:t>
                </a:r>
                <a:r>
                  <a:rPr lang="ru-RU" sz="24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400" b="0" i="0" smtClean="0">
                        <a:latin typeface="Cambria Math"/>
                      </a:rPr>
                      <m:t>, тогда дискриминант меньше нуля и</m:t>
                    </m:r>
                  </m:oMath>
                </a14:m>
                <a:r>
                  <a:rPr lang="ru-RU" sz="2400" dirty="0" smtClean="0"/>
                  <a:t> квадратное уравнение не имеет корней.</a:t>
                </a:r>
              </a:p>
              <a:p>
                <a:pPr marL="0" indent="0">
                  <a:buNone/>
                </a:pPr>
                <a:r>
                  <a:rPr lang="ru-RU" sz="2400" b="1" i="1" dirty="0" smtClean="0"/>
                  <a:t>Частичный ответ</a:t>
                </a:r>
                <a:r>
                  <a:rPr lang="ru-RU" sz="2400" dirty="0" smtClean="0"/>
                  <a:t>: при  </a:t>
                </a:r>
                <a:r>
                  <a:rPr lang="ru-RU" sz="2400" i="1" dirty="0"/>
                  <a:t>а</a:t>
                </a:r>
                <a:r>
                  <a:rPr lang="ru-RU" sz="2400" dirty="0"/>
                  <a:t> </a:t>
                </a:r>
                <a:r>
                  <a:rPr lang="en-US" sz="2400" dirty="0"/>
                  <a:t>&lt; </a:t>
                </a:r>
                <a:r>
                  <a:rPr lang="ru-RU" sz="24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400">
                        <a:latin typeface="Cambria Math"/>
                      </a:rPr>
                      <m:t>,</m:t>
                    </m:r>
                  </m:oMath>
                </a14:m>
                <a:r>
                  <a:rPr lang="ru-RU" sz="2400" dirty="0" smtClean="0"/>
                  <a:t> корней нет.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Пусть </a:t>
                </a:r>
                <a:r>
                  <a:rPr lang="ru-RU" sz="2400" i="1" dirty="0" smtClean="0"/>
                  <a:t>а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&gt; </a:t>
                </a:r>
                <a:r>
                  <a:rPr lang="ru-RU" sz="24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> (но, напомним а ≠ 1). В этом случае дискриминант больше нуля и квадратное уравнение имеет два корня, которые мы найдем по формуле корней квадратного уравнения:</a:t>
                </a:r>
              </a:p>
              <a:p>
                <a:pPr marL="0" indent="0">
                  <a:buNone/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+4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400" b="0" dirty="0" smtClean="0"/>
              </a:p>
              <a:p>
                <a:pPr marL="0" indent="0">
                  <a:buNone/>
                </a:pPr>
                <a:r>
                  <a:rPr lang="ru-RU" sz="2400" b="1" i="1" dirty="0" smtClean="0"/>
                  <a:t>Частичный ответ</a:t>
                </a:r>
                <a:r>
                  <a:rPr lang="ru-RU" sz="2400" dirty="0" smtClean="0"/>
                  <a:t>: при </a:t>
                </a:r>
                <a:r>
                  <a:rPr lang="ru-RU" sz="2400" i="1" dirty="0" smtClean="0"/>
                  <a:t>а</a:t>
                </a:r>
                <a:r>
                  <a:rPr lang="en-US" sz="2400" dirty="0" smtClean="0"/>
                  <a:t>&gt;</a:t>
                </a:r>
                <a:r>
                  <a:rPr lang="ru-RU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b="0" dirty="0" smtClean="0"/>
                  <a:t> (</a:t>
                </a:r>
                <a:r>
                  <a:rPr lang="ru-RU" sz="2400" b="0" i="1" dirty="0" smtClean="0"/>
                  <a:t>а</a:t>
                </a:r>
                <a:r>
                  <a:rPr lang="ru-RU" sz="2400" b="0" dirty="0" smtClean="0"/>
                  <a:t>≠1)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+4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.</m:t>
                    </m:r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b="0" i="1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54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Осталось рассмотреть случай,  когда </a:t>
                </a:r>
                <a:r>
                  <a:rPr lang="ru-RU" i="1" dirty="0" smtClean="0"/>
                  <a:t>а </a:t>
                </a:r>
                <a:r>
                  <a:rPr lang="ru-RU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  5</m:t>
                        </m:r>
                      </m:den>
                    </m:f>
                  </m:oMath>
                </a14:m>
                <a:r>
                  <a:rPr lang="ru-RU" dirty="0" smtClean="0"/>
                  <a:t>. Используя формулу корней квадратного уравнения, получаем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b="1" i="1" dirty="0" smtClean="0"/>
                  <a:t>Частичный ответ</a:t>
                </a:r>
                <a:r>
                  <a:rPr lang="ru-RU" dirty="0" smtClean="0"/>
                  <a:t>: при </a:t>
                </a:r>
                <a:r>
                  <a:rPr lang="ru-RU" i="1" dirty="0"/>
                  <a:t>а </a:t>
                </a:r>
                <a:r>
                  <a:rPr lang="ru-RU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  5</m:t>
                        </m:r>
                      </m:den>
                    </m:f>
                  </m:oMath>
                </a14:m>
                <a:r>
                  <a:rPr lang="ru-RU" dirty="0" smtClean="0"/>
                  <a:t>, х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Ответ: </a:t>
                </a:r>
                <a:r>
                  <a:rPr lang="ru-RU" dirty="0" smtClean="0"/>
                  <a:t>если </a:t>
                </a:r>
                <a:r>
                  <a:rPr lang="ru-RU" i="1" dirty="0" smtClean="0"/>
                  <a:t>а</a:t>
                </a:r>
                <a:r>
                  <a:rPr lang="ru-RU" dirty="0" smtClean="0"/>
                  <a:t> =1, то </a:t>
                </a:r>
                <a:r>
                  <a:rPr lang="ru-RU" i="1" dirty="0" smtClean="0"/>
                  <a:t>х</a:t>
                </a:r>
                <a:r>
                  <a:rPr lang="ru-RU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b="1" i="0" smtClean="0">
                        <a:latin typeface="Cambria Math"/>
                      </a:rPr>
                      <m:t>; </m:t>
                    </m:r>
                  </m:oMath>
                </a14:m>
                <a:r>
                  <a:rPr lang="ru-RU" dirty="0" smtClean="0"/>
                  <a:t>если </a:t>
                </a:r>
                <a:r>
                  <a:rPr lang="ru-RU" i="1" dirty="0" smtClean="0"/>
                  <a:t>а</a:t>
                </a:r>
                <a:r>
                  <a:rPr lang="ru-RU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  5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:r>
                  <a:rPr lang="ru-RU" dirty="0" smtClean="0"/>
                  <a:t>то </a:t>
                </a:r>
                <a:r>
                  <a:rPr lang="ru-RU" i="1" dirty="0" smtClean="0"/>
                  <a:t>х</a:t>
                </a:r>
                <a:r>
                  <a:rPr lang="ru-RU" dirty="0" smtClean="0"/>
                  <a:t> 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;  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если </a:t>
                </a:r>
                <a:r>
                  <a:rPr lang="ru-RU" sz="2800" i="1" dirty="0"/>
                  <a:t>а</a:t>
                </a:r>
                <a:r>
                  <a:rPr lang="en-US" sz="2800" dirty="0"/>
                  <a:t>&gt;</a:t>
                </a:r>
                <a:r>
                  <a:rPr lang="ru-RU" sz="28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/>
                  <a:t> (</a:t>
                </a:r>
                <a:r>
                  <a:rPr lang="ru-RU" sz="2800" i="1" dirty="0"/>
                  <a:t>а</a:t>
                </a:r>
                <a:r>
                  <a:rPr lang="ru-RU" sz="2800" dirty="0"/>
                  <a:t>≠1</a:t>
                </a:r>
                <a:r>
                  <a:rPr lang="ru-RU" sz="2800" dirty="0" smtClean="0"/>
                  <a:t>),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+4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ru-RU" sz="28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sz="2800" dirty="0" smtClean="0"/>
                  <a:t> если </a:t>
                </a:r>
              </a:p>
              <a:p>
                <a:pPr marL="0" indent="0">
                  <a:buNone/>
                </a:pPr>
                <a:r>
                  <a:rPr lang="ru-RU" sz="2800" i="1" dirty="0" smtClean="0"/>
                  <a:t>а</a:t>
                </a:r>
                <a:r>
                  <a:rPr lang="ru-RU" sz="2800" dirty="0" smtClean="0"/>
                  <a:t> </a:t>
                </a:r>
                <a:r>
                  <a:rPr lang="en-US" sz="2800" dirty="0"/>
                  <a:t>&lt; </a:t>
                </a:r>
                <a:r>
                  <a:rPr lang="ru-RU" sz="28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800">
                        <a:latin typeface="Cambria Math"/>
                      </a:rPr>
                      <m:t>,</m:t>
                    </m:r>
                  </m:oMath>
                </a14:m>
                <a:r>
                  <a:rPr lang="ru-RU" sz="2800" dirty="0"/>
                  <a:t> корней нет.</a:t>
                </a:r>
              </a:p>
              <a:p>
                <a:pPr marL="0" indent="0">
                  <a:buNone/>
                </a:pPr>
                <a:endParaRPr lang="ru-RU" sz="28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31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988840"/>
                <a:ext cx="82296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/>
                  <a:t>Пример 3. </a:t>
                </a:r>
                <a:r>
                  <a:rPr lang="ru-RU" dirty="0" smtClean="0"/>
                  <a:t>При каких значениях параметра </a:t>
                </a:r>
                <a:r>
                  <a:rPr lang="ru-RU" i="1" dirty="0" smtClean="0"/>
                  <a:t>а</a:t>
                </a:r>
                <a:r>
                  <a:rPr lang="ru-RU" dirty="0" smtClean="0"/>
                  <a:t> корни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ru-RU" b="0" i="1" dirty="0" smtClean="0">
                            <a:latin typeface="Cambria Math"/>
                          </a:rPr>
                          <m:t>−3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−2=0 меньше 1?</m:t>
                        </m:r>
                      </m:e>
                      <m:sup/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Решение.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Если а = 0, то уравнение примет вид 2</a:t>
                </a:r>
                <a:r>
                  <a:rPr lang="ru-RU" i="1" dirty="0" smtClean="0"/>
                  <a:t>х</a:t>
                </a:r>
                <a:r>
                  <a:rPr lang="ru-RU" dirty="0" smtClean="0"/>
                  <a:t> – 2 = 0. Корень этого уравнения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будет </a:t>
                </a:r>
                <a:r>
                  <a:rPr lang="ru-RU" i="1" dirty="0" smtClean="0"/>
                  <a:t>х </a:t>
                </a:r>
                <a:r>
                  <a:rPr lang="ru-RU" dirty="0" smtClean="0"/>
                  <a:t>= -1. Этот корень удовлетворяет условию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&lt;1.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b="1" i="1" dirty="0" smtClean="0"/>
                  <a:t>Частичный ответ: </a:t>
                </a:r>
                <a:r>
                  <a:rPr lang="ru-RU" dirty="0" smtClean="0"/>
                  <a:t>при</a:t>
                </a:r>
                <a:r>
                  <a:rPr lang="ru-RU" b="1" i="1" dirty="0" smtClean="0"/>
                  <a:t> </a:t>
                </a:r>
                <a:r>
                  <a:rPr lang="ru-RU" i="1" dirty="0" smtClean="0"/>
                  <a:t>а = 0, х = - 1</a:t>
                </a:r>
                <a:r>
                  <a:rPr lang="ru-RU" b="1" i="1" dirty="0" smtClean="0"/>
                  <a:t>.</a:t>
                </a:r>
              </a:p>
              <a:p>
                <a:pPr marL="0" indent="0">
                  <a:buNone/>
                </a:pPr>
                <a:endParaRPr lang="ru-RU" b="1" i="1" dirty="0" smtClean="0"/>
              </a:p>
              <a:p>
                <a:pPr marL="0" indent="0">
                  <a:buNone/>
                </a:pP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988840"/>
                <a:ext cx="8229600" cy="4389120"/>
              </a:xfrm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36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а ≠0, то заданное уравнение является квадратным. График функции у=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f(x)=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2x-3a-2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является парабола с ветвями вверх, если 2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0, и ветвями вниз, если 2а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0. Поскольку корни этого уравнения, по условию, должны быть меньше 1, то парабола на координатной плоскости должна располагаться как показано на рис. 1 (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для 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0) или на рис. 2 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(для 2а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0).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50"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75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72" y="7647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5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2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Дадим аналитическое описание геометрической модели, представленной на рис.1. Во-первых, напомним, при 2</a:t>
                </a:r>
                <a:r>
                  <a:rPr lang="ru-RU" i="1" dirty="0" smtClean="0"/>
                  <a:t>а</a:t>
                </a:r>
                <a:r>
                  <a:rPr lang="en-US" i="1" dirty="0" smtClean="0"/>
                  <a:t>&gt;</a:t>
                </a:r>
                <a:r>
                  <a:rPr lang="ru-RU" i="1" dirty="0" smtClean="0"/>
                  <a:t>0 </a:t>
                </a:r>
                <a:r>
                  <a:rPr lang="ru-RU" dirty="0" smtClean="0"/>
                  <a:t>ветви параболы направлены вверх. Во-вторых, парабола обязательно пересекается с осью Ох ( в крайнем случае касается её), иначе у квадратного уравнения не будет корней. Корни есть, значит  дискриминант не отрицателен. В-третьих, в точке </a:t>
                </a:r>
                <a:r>
                  <a:rPr lang="ru-RU" i="1" dirty="0" smtClean="0"/>
                  <a:t>х</a:t>
                </a:r>
                <a:r>
                  <a:rPr lang="ru-RU" dirty="0" smtClean="0"/>
                  <a:t>=1 имеем </a:t>
                </a:r>
                <a:r>
                  <a:rPr lang="en-US" dirty="0" smtClean="0"/>
                  <a:t>f(1)&gt;0. </a:t>
                </a:r>
                <a:r>
                  <a:rPr lang="ru-RU" dirty="0" smtClean="0"/>
                  <a:t>В </a:t>
                </a:r>
                <a:r>
                  <a:rPr lang="ru-RU" dirty="0" smtClean="0"/>
                  <a:t>четвертых,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 smtClean="0"/>
                  <a:t>&lt;</a:t>
                </a:r>
                <a:r>
                  <a:rPr lang="ru-RU" dirty="0"/>
                  <a:t>1</a:t>
                </a:r>
                <a:r>
                  <a:rPr lang="ru-RU" dirty="0" smtClean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62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916832"/>
                <a:ext cx="82296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Итак получаем систему неравенств – аналитическую модель, дающую описание геометрической модели, представленной на рис.1.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2а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≥0</m:t>
                            </m:r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&gt;0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b="0" i="1" smtClean="0">
                                    <a:latin typeface="Cambria Math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/>
                                  </a:rPr>
                                  <m:t>в</m:t>
                                </m:r>
                              </m:sub>
                            </m:sSub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&lt;1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916832"/>
                <a:ext cx="8229600" cy="4389120"/>
              </a:xfrm>
              <a:blipFill rotWithShape="1">
                <a:blip r:embed="rId2"/>
                <a:stretch>
                  <a:fillRect l="-1333" t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48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Аналогичные рассуждения позволяют составить вторую систему неравенств – аналитическую модель, дающую описание геометрической модели, представленной на рис.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&lt;0,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&lt;0,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50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00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ru-RU" dirty="0" smtClean="0"/>
                  <a:t>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Решим первую систему неравенств.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Найдем дискриминант.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=4-4·2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·(-3а-2)=24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+16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+4.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Найдем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f(1).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(1)=2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-2·1-3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-2=-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-4.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в, </m:t>
                        </m:r>
                      </m:sub>
                    </m:sSub>
                  </m:oMath>
                </a14:m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Так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получаем: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и</m:t>
                    </m:r>
                  </m:oMath>
                </a14:m>
                <a:endParaRPr lang="ru-RU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&gt;0,5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Таким образом, первая система неравенств имеет следующий вид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+16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+4≥0,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−4&gt;0,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a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&lt;0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&gt;0,5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083" r="-1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09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Эта система не имеет решений, поскольку из первого её неравенства получаем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&gt;0, а из третьего получаем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4, что не может одновременно выполняться ни при каких значениях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Вторая система неравенств имеет следующий вид: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</a:rPr>
                              <m:t>0,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24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+16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+4≥0,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−4&lt;0,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a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&lt;0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&gt;0,5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89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3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решении задач с параметрами приходится всё время производить несложные, но последовательные рассуждения, составлять для себя логическую схему решаемой задачи. Поэтому такие задачи – незаменимое средство для тренировки логического мышления. Их решение позволяет намного лучше понять обычные, без параметров, задачи. А привычка к математическим рассуждениям очень полезна при изучении высшей математики и использовании полученных знаний впоследствии.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0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Сразу обратим внимание на то, что квадратный трехчлен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+16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+4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имеет отрицательный дискриминант 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4·4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·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24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0) и положительный старший коэффициент. Значит при всех значениях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выполняется неравенство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16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+4&gt;0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а потому квадратное неравенство в данной системе неравенств можно  отбросить. Далее имеем: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&lt;0,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&gt;−4,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a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&lt;0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&gt;0,5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d>
                          </m:e>
                          <m:e/>
                        </m:eqArr>
                      </m:e>
                    </m: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Решением данной системы является -4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&lt;0.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83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61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мы нашли все интересующие нас значения параметра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а: а=0; -4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&lt;a&lt;0.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-4&lt;a≤0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88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Пример 4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Какие значения может принимать сумма квадратов действительных, различных корней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- 2 – 12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=0?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Решение.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Квадратное уравнение имеет два различных действительных корня, когда дискриминант больше нуля. Решим неравенство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&gt;0.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-4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·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-2-12)&gt;0,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олучаем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(-3;4).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 теореме Виета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-2a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-12.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Следовательно,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+24.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Т.к.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−3;4</m:t>
                        </m:r>
                      </m:e>
                    </m:d>
                    <m:r>
                      <a:rPr lang="ru-RU" b="0" i="1" smtClean="0">
                        <a:latin typeface="Cambria Math"/>
                        <a:ea typeface="Cambria Math"/>
                      </a:rPr>
                      <m:t>, то 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+24∈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18;32</m:t>
                        </m:r>
                      </m:e>
                    </m:d>
                    <m:r>
                      <a:rPr lang="ru-RU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ru-RU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О</a:t>
                </a:r>
                <a:r>
                  <a:rPr lang="ru-RU" b="1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твет</a:t>
                </a:r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18;32</m:t>
                        </m:r>
                      </m:e>
                    </m:d>
                    <m:r>
                      <a:rPr lang="ru-RU" i="1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50" r="-2148"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Вывод: основой для усвоения материала является здравый смысл ученика, а не только и не столько его предварительные знания.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9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844824"/>
                <a:ext cx="8229600" cy="438912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Для квадратного уравнения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bx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=0,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≠0,</m:t>
                    </m:r>
                  </m:oMath>
                </a14:m>
                <a:endParaRPr lang="en-US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ыделяем три случая: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1. Если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&lt;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0, то действительных решений у квадратного уравнения нет.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2.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сли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</a:rPr>
                      <m:t>−4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r>
                      <a:rPr lang="en-US" b="0" i="1" smtClean="0">
                        <a:latin typeface="Cambria Math"/>
                      </a:rPr>
                      <m:t>=0, то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решение квадратного уравнения принимает вид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3. Если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−4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 квадратное уравнение имеет два корня и для этих корней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1  </m:t>
                        </m:r>
                        <m:r>
                          <a:rPr lang="ru-RU" b="0" i="1" smtClean="0"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справедливо соотношение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−4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844824"/>
                <a:ext cx="8229600" cy="4389120"/>
              </a:xfrm>
              <a:blipFill rotWithShape="1">
                <a:blip r:embed="rId2"/>
                <a:stretch>
                  <a:fillRect l="-963" t="-2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1. </a:t>
                </a:r>
                <a:r>
                  <a:rPr lang="ru-RU" dirty="0" smtClean="0"/>
                  <a:t>Важную роль при решении задач с параметром для квадратных уравнений играет </a:t>
                </a:r>
                <a:r>
                  <a:rPr lang="ru-RU" i="1" dirty="0" smtClean="0"/>
                  <a:t>теорема Виета</a:t>
                </a:r>
                <a:r>
                  <a:rPr lang="ru-RU" dirty="0" smtClean="0"/>
                  <a:t>.  Для квадратного уравнения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 smtClean="0"/>
                  <a:t>,  </a:t>
                </a:r>
                <a:r>
                  <a:rPr lang="ru-RU" i="1" dirty="0" smtClean="0"/>
                  <a:t>а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0, где 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1,  </m:t>
                        </m:r>
                      </m:sub>
                    </m:sSub>
                    <m:sSub>
                      <m:sSub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 smtClean="0"/>
                  <a:t> </a:t>
                </a:r>
                <a:r>
                  <a:rPr lang="ru-RU" dirty="0" smtClean="0"/>
                  <a:t>-  корни уравнения (случай </a:t>
                </a:r>
                <a:r>
                  <a:rPr lang="en-US" dirty="0" smtClean="0"/>
                  <a:t>D</a:t>
                </a:r>
                <a:r>
                  <a:rPr lang="ru-RU" dirty="0" smtClean="0"/>
                  <a:t>≥0),         выполнено равенство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</a:t>
                </a:r>
                <a:r>
                  <a:rPr lang="en-US" i="1" dirty="0" smtClean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ru-RU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ru-RU" b="0" i="1" smtClean="0">
                        <a:latin typeface="Cambria Math"/>
                      </a:rPr>
                      <m:t> </m:t>
                    </m:r>
                    <m:r>
                      <a:rPr lang="ru-RU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i="1" dirty="0" smtClean="0"/>
                  <a:t>)(х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 smtClean="0"/>
                  <a:t>). </a:t>
                </a:r>
                <a:r>
                  <a:rPr lang="ru-RU" dirty="0" smtClean="0"/>
                  <a:t>Отсюда вывод </a:t>
                </a:r>
                <a:r>
                  <a:rPr lang="en-US" dirty="0" smtClean="0"/>
                  <a:t>  </a:t>
                </a:r>
                <a:r>
                  <a:rPr lang="ru-RU" dirty="0" smtClean="0"/>
                  <a:t>теоремы Виета: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= -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dirty="0">
                        <a:latin typeface="Cambria Math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2. </a:t>
                </a:r>
                <a:r>
                  <a:rPr lang="ru-RU" dirty="0" smtClean="0"/>
                  <a:t>Второе важное замечание состоит в том, что при решении задач, сводящихся к исследованию квадратных уравнений, нужно помнить о геометрической интерпретации квадратного уравнения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в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b="0" i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dirty="0" smtClean="0">
                            <a:latin typeface="Cambria Math"/>
                          </a:rPr>
                          <m:t>у</m:t>
                        </m:r>
                      </m:e>
                      <m:sub>
                        <m:r>
                          <a:rPr lang="ru-RU" b="0" i="1" dirty="0" smtClean="0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 smtClean="0"/>
                  <a:t>, где </a:t>
                </a:r>
                <a:r>
                  <a:rPr lang="ru-RU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b="0" i="0" smtClean="0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i="1" dirty="0" smtClean="0"/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dirty="0" smtClean="0">
                            <a:latin typeface="Cambria Math"/>
                          </a:rPr>
                          <m:t>у</m:t>
                        </m:r>
                      </m:e>
                      <m:sub>
                        <m:r>
                          <a:rPr lang="ru-RU" b="0" i="1" dirty="0" smtClean="0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 smtClean="0"/>
                  <a:t>) – координаты вершины параболы. При </a:t>
                </a:r>
                <a:r>
                  <a:rPr lang="ru-RU" i="1" dirty="0" smtClean="0"/>
                  <a:t>а</a:t>
                </a:r>
                <a:r>
                  <a:rPr lang="ru-RU" dirty="0" smtClean="0"/>
                  <a:t> &gt;0 ветви параболы направлены вверх, причем абсцисса вершины параболы является точкой минимума. При </a:t>
                </a:r>
                <a:r>
                  <a:rPr lang="ru-RU" i="1" dirty="0"/>
                  <a:t>а</a:t>
                </a:r>
                <a:r>
                  <a:rPr lang="ru-RU" dirty="0"/>
                  <a:t> </a:t>
                </a:r>
                <a:r>
                  <a:rPr lang="ru-RU" dirty="0" smtClean="0"/>
                  <a:t>&lt;0 </a:t>
                </a:r>
                <a:r>
                  <a:rPr lang="ru-RU" dirty="0"/>
                  <a:t>ветви параболы направлены </a:t>
                </a:r>
                <a:r>
                  <a:rPr lang="ru-RU" dirty="0" smtClean="0"/>
                  <a:t>вниз, </a:t>
                </a:r>
                <a:r>
                  <a:rPr lang="ru-RU" dirty="0"/>
                  <a:t>причем абсцисса вершины параболы является точкой </a:t>
                </a:r>
                <a:r>
                  <a:rPr lang="ru-RU" dirty="0" smtClean="0"/>
                  <a:t>максимума.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 r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7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Пример 1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( ЕГЭ, 2005,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0" i="1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1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). При каких значениях а функция 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ах+7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ru-RU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0" i="1" smtClean="0">
                                    <a:latin typeface="Cambria Math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имеет максимум при х = 4?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Исходную функцию представим в виде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у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𝑎𝑥</m:t>
                        </m:r>
                        <m:r>
                          <a:rPr lang="ru-RU" b="0" i="1" smtClean="0">
                            <a:latin typeface="Cambria Math"/>
                          </a:rPr>
                          <m:t>+7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Поскольку 2&gt;1, то данная функция монотонно возрастает и максимум данная функция достигает в той точке, что и у квадратичной функции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f(x)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+ ax + 7.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У этой параболы ветви направлены вниз, следовательно, максимум достигается в вершине параболы, т.е.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Согласно условию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4, следовательно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 = 8.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а = 8.</a:t>
                </a:r>
              </a:p>
              <a:p>
                <a:pPr marL="0" indent="0">
                  <a:buNone/>
                </a:pP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083" b="-2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Пример 2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Решите уравнение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(а – 1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2(2a + 1)x +(4a + 3)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0.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Решение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   По виду это уравнение представляется квадратным. Но (внимание!) значение параметра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нам неизвестно, и оно вполне может оказаться равным 1; в этом случае коэффициент перед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обращается в нуль и уравнение становится линейным. Квадратные и линейные уравнения решаются по разным алгоритмам.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Итак нам надо рассмотреть два случая: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1 и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≠ 1. 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50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=1, тогда уравнение принимает вид: 0·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·3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+7=0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a:rPr lang="ru-RU" b="0" i="0" smtClean="0">
                        <a:latin typeface="Cambria Math"/>
                      </a:rPr>
                      <m:t> т.е.  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ru-RU" b="0" i="0" smtClean="0">
                        <a:latin typeface="Cambria Math"/>
                      </a:rPr>
                      <m:t>+7</m:t>
                    </m:r>
                    <m:r>
                      <a:rPr lang="en-US" b="0" i="0" smtClean="0">
                        <a:latin typeface="Cambria Math"/>
                      </a:rPr>
                      <m:t>=0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Решив это уравнение , получаем: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Частичный ответ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 если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1, то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52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16832"/>
                <a:ext cx="8229600" cy="43891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Пусть а ≠ 1. Мы имеем квадратное уравнение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(а – 1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2(2a + 1)x +(4a + 3)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Найдем его дискриминант: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2(2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+1))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+3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</m:e>
                      <m:sup/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+16</m:t>
                        </m:r>
                      </m:e>
                      <m:sup/>
                    </m:s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Итак,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20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+16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Дальнейшие рассуждения зависят от знака дискриминанта. Если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&lt;0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 квадратное уравнение не имеет действительных корней; если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0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 уравнение имеет один корень; если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&gt;0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то уравнение имеет два корня. Дискриминант обращается в нуль при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положителен при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&gt;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отрицателен при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Именно эти три случая нам предстоит теперь рассмотреть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16832"/>
                <a:ext cx="8229600" cy="4389120"/>
              </a:xfrm>
              <a:blipFill rotWithShape="1">
                <a:blip r:embed="rId2"/>
                <a:stretch>
                  <a:fillRect l="-1185" t="-2778" r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228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1998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Решение квадратных уравнений содержащих параметры в 9 классе.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49</cp:revision>
  <dcterms:created xsi:type="dcterms:W3CDTF">2012-08-20T14:15:40Z</dcterms:created>
  <dcterms:modified xsi:type="dcterms:W3CDTF">2012-10-30T16:25:49Z</dcterms:modified>
</cp:coreProperties>
</file>