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7" r:id="rId1"/>
  </p:sldMasterIdLst>
  <p:notesMasterIdLst>
    <p:notesMasterId r:id="rId18"/>
  </p:notesMasterIdLst>
  <p:sldIdLst>
    <p:sldId id="278" r:id="rId2"/>
    <p:sldId id="257" r:id="rId3"/>
    <p:sldId id="292" r:id="rId4"/>
    <p:sldId id="280" r:id="rId5"/>
    <p:sldId id="281" r:id="rId6"/>
    <p:sldId id="282" r:id="rId7"/>
    <p:sldId id="283" r:id="rId8"/>
    <p:sldId id="284" r:id="rId9"/>
    <p:sldId id="286" r:id="rId10"/>
    <p:sldId id="287" r:id="rId11"/>
    <p:sldId id="288" r:id="rId12"/>
    <p:sldId id="285" r:id="rId13"/>
    <p:sldId id="293" r:id="rId14"/>
    <p:sldId id="291" r:id="rId15"/>
    <p:sldId id="289" r:id="rId16"/>
    <p:sldId id="29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C8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6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34538D-08FA-47BD-BDE9-0D866A1A41F6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98B1834-6DBA-47F6-8154-F86AC9BE77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C491AE-09B9-4A67-9558-318B81E059F9}" type="datetimeFigureOut">
              <a:rPr lang="ru-RU" smtClean="0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C2D693-C9FE-4301-A70D-A7D470D0E8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7D43F4-359A-4393-A710-B78046DCD5E4}" type="datetimeFigureOut">
              <a:rPr lang="ru-RU" smtClean="0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B935B7-19B7-430F-B993-15C995C9F2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2A8658-14F0-4084-A485-B677E26CF0F4}" type="datetimeFigureOut">
              <a:rPr lang="ru-RU" smtClean="0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45E672-E9FC-421E-A38B-264DF06B07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B2EA26-B694-41E7-A335-793482533240}" type="datetimeFigureOut">
              <a:rPr lang="ru-RU" smtClean="0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887C76-1639-40FD-A900-C43B49D581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BD9205-E9D7-47DA-8126-A69C543155AE}" type="datetimeFigureOut">
              <a:rPr lang="ru-RU" smtClean="0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8B19BC-E427-4750-8BD0-F39EC8FD36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FB69DE-93F1-4553-80A9-22D18DC715FA}" type="datetimeFigureOut">
              <a:rPr lang="ru-RU" smtClean="0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B6BA3E-4FE9-4866-B6A1-E0507D5069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2F9FCD-7A99-4FDB-BA83-8E315659B540}" type="datetimeFigureOut">
              <a:rPr lang="ru-RU" smtClean="0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EDBCDD-FA3B-423E-8E89-1E84B00022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99127E-E0FD-4306-B4CB-36B5BD8D97F2}" type="datetimeFigureOut">
              <a:rPr lang="ru-RU" smtClean="0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B9B47A-14B1-4254-8613-C8BCAA2DE8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33B3EB-3228-430B-8659-049C754ECE41}" type="datetimeFigureOut">
              <a:rPr lang="ru-RU" smtClean="0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C2FA2C-2CE8-49F7-82C0-FB2137CC8B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A6B9AC-F713-4A47-9962-C2E5F89963C4}" type="datetimeFigureOut">
              <a:rPr lang="ru-RU" smtClean="0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0FF2D5-B01A-40F2-B6BE-5806728142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A0745C-84C6-48B7-A380-774BD0C2FE33}" type="datetimeFigureOut">
              <a:rPr lang="ru-RU" smtClean="0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0C4FFB-E7E4-47BC-8B3F-68BC855D1E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92A66986-4A1C-40ED-B251-B06DBE39B546}" type="datetimeFigureOut">
              <a:rPr lang="ru-RU" smtClean="0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58F1861D-C4B2-45D4-8DCE-03AE9A8911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ПРИМЕНЕНИЕ </a:t>
            </a:r>
          </a:p>
          <a:p>
            <a:pPr algn="ctr">
              <a:buNone/>
            </a:pPr>
            <a:endParaRPr lang="ru-RU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РАЗЛИЧНЫХ СПОСОБОВ</a:t>
            </a:r>
          </a:p>
          <a:p>
            <a:pPr algn="ctr">
              <a:buNone/>
            </a:pPr>
            <a:endParaRPr lang="ru-RU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 ДЛЯ РАЗЛОЖЕНИЯ МНОГОЧЛЕНА </a:t>
            </a:r>
          </a:p>
          <a:p>
            <a:pPr algn="ctr">
              <a:buNone/>
            </a:pPr>
            <a:endParaRPr lang="ru-RU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НА МНОЖИТЕЛИ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№3.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530352"/>
            <a:ext cx="4608512" cy="49148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/>
              <a:t>ab³ –3b³+ab²y–3b²y=</a:t>
            </a:r>
            <a:endParaRPr lang="ru-RU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= b²( ab–3b+ay-3y)=</a:t>
            </a:r>
            <a:endParaRPr lang="ru-RU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=b²((a</a:t>
            </a:r>
            <a:r>
              <a:rPr lang="en-US" sz="2800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-3</a:t>
            </a:r>
            <a:r>
              <a:rPr lang="en-US" sz="2800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)+(a</a:t>
            </a:r>
            <a:r>
              <a:rPr lang="en-US" sz="2800" dirty="0" smtClean="0">
                <a:solidFill>
                  <a:srgbClr val="FF0000"/>
                </a:solidFill>
              </a:rPr>
              <a:t>y</a:t>
            </a:r>
            <a:r>
              <a:rPr lang="en-US" sz="2800" dirty="0" smtClean="0"/>
              <a:t>-3</a:t>
            </a:r>
            <a:r>
              <a:rPr lang="en-US" sz="2800" dirty="0" smtClean="0">
                <a:solidFill>
                  <a:srgbClr val="FF0000"/>
                </a:solidFill>
              </a:rPr>
              <a:t>y</a:t>
            </a:r>
            <a:r>
              <a:rPr lang="en-US" sz="2800" dirty="0" smtClean="0"/>
              <a:t>)=</a:t>
            </a:r>
            <a:endParaRPr lang="ru-RU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=b²(b(</a:t>
            </a:r>
            <a:r>
              <a:rPr lang="en-US" sz="2800" dirty="0" smtClean="0">
                <a:solidFill>
                  <a:srgbClr val="FF0000"/>
                </a:solidFill>
              </a:rPr>
              <a:t>a-3</a:t>
            </a:r>
            <a:r>
              <a:rPr lang="en-US" sz="2800" dirty="0" smtClean="0"/>
              <a:t>)+y(</a:t>
            </a:r>
            <a:r>
              <a:rPr lang="en-US" sz="2800" dirty="0" smtClean="0">
                <a:solidFill>
                  <a:srgbClr val="FF0000"/>
                </a:solidFill>
              </a:rPr>
              <a:t>a-3</a:t>
            </a:r>
            <a:r>
              <a:rPr lang="en-US" sz="2800" dirty="0" smtClean="0"/>
              <a:t>))=</a:t>
            </a:r>
            <a:endParaRPr lang="ru-RU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=b²(a-3)(</a:t>
            </a:r>
            <a:r>
              <a:rPr lang="en-US" sz="2800" dirty="0" err="1" smtClean="0"/>
              <a:t>b+y</a:t>
            </a:r>
            <a:r>
              <a:rPr lang="en-US" sz="2800" dirty="0" smtClean="0"/>
              <a:t>)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Вынести множитель за скобки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Сгруппировать слагаемые в скобках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Вынести множители за скобки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Вынести общий множитель за скобки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разложения на множители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Вынести </a:t>
            </a:r>
            <a:r>
              <a:rPr lang="ru-RU" dirty="0" smtClean="0"/>
              <a:t>общий множитель за скобку (если он есть</a:t>
            </a:r>
            <a:r>
              <a:rPr lang="ru-RU" dirty="0" smtClean="0"/>
              <a:t>).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Попытаться разложить многочлен на множители по формулам сокращенного умножения</a:t>
            </a:r>
            <a:r>
              <a:rPr lang="ru-RU" dirty="0" smtClean="0"/>
              <a:t>.</a:t>
            </a:r>
          </a:p>
          <a:p>
            <a:pPr marL="514350" lvl="0" indent="-514350">
              <a:buNone/>
            </a:pPr>
            <a:endParaRPr lang="ru-RU" dirty="0" smtClean="0"/>
          </a:p>
          <a:p>
            <a:pPr marL="514350" lvl="0" indent="-514350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3.</a:t>
            </a:r>
            <a:r>
              <a:rPr lang="ru-RU" dirty="0" smtClean="0"/>
              <a:t> Если </a:t>
            </a:r>
            <a:r>
              <a:rPr lang="ru-RU" dirty="0" smtClean="0"/>
              <a:t>предыдущие способы не привели к цели, то попытаться применить способ группировки.</a:t>
            </a:r>
            <a:endParaRPr lang="ru-RU" dirty="0" smtClean="0"/>
          </a:p>
          <a:p>
            <a:pPr marL="514350" lvl="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Не каждый многочлен можно разложить на множители.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Например:</a:t>
            </a:r>
          </a:p>
          <a:p>
            <a:r>
              <a:rPr lang="ru-RU" sz="4000" dirty="0" err="1" smtClean="0"/>
              <a:t>х</a:t>
            </a:r>
            <a:r>
              <a:rPr lang="ru-RU" sz="4000" dirty="0" smtClean="0"/>
              <a:t>² +1</a:t>
            </a:r>
          </a:p>
          <a:p>
            <a:endParaRPr lang="ru-RU" sz="4000" dirty="0" smtClean="0"/>
          </a:p>
          <a:p>
            <a:r>
              <a:rPr lang="ru-RU" sz="4000" dirty="0" smtClean="0"/>
              <a:t>5х</a:t>
            </a:r>
            <a:r>
              <a:rPr lang="ru-RU" sz="4000" dirty="0" smtClean="0"/>
              <a:t>²</a:t>
            </a:r>
            <a:r>
              <a:rPr lang="ru-RU" sz="4000" dirty="0" smtClean="0"/>
              <a:t> + </a:t>
            </a:r>
            <a:r>
              <a:rPr lang="ru-RU" sz="4000" dirty="0" err="1" smtClean="0"/>
              <a:t>х</a:t>
            </a:r>
            <a:r>
              <a:rPr lang="ru-RU" sz="4000" dirty="0" smtClean="0"/>
              <a:t> + 2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Улыбающееся лицо 2"/>
          <p:cNvSpPr/>
          <p:nvPr/>
        </p:nvSpPr>
        <p:spPr>
          <a:xfrm>
            <a:off x="1115616" y="1052736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49344" y="2967335"/>
            <a:ext cx="72453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ФИЗКУЛЬТМИНУТКА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Задание на урок</a:t>
            </a:r>
          </a:p>
          <a:p>
            <a:endParaRPr lang="ru-RU" sz="3600" dirty="0" smtClean="0"/>
          </a:p>
          <a:p>
            <a:r>
              <a:rPr lang="ru-RU" sz="3600" dirty="0" smtClean="0"/>
              <a:t>№ 934 </a:t>
            </a:r>
            <a:r>
              <a:rPr lang="ru-RU" sz="3600" dirty="0" err="1" smtClean="0"/>
              <a:t>авд</a:t>
            </a:r>
            <a:endParaRPr lang="ru-RU" sz="3600" dirty="0" smtClean="0"/>
          </a:p>
          <a:p>
            <a:r>
              <a:rPr lang="ru-RU" sz="3600" dirty="0" smtClean="0"/>
              <a:t>№ 935 </a:t>
            </a:r>
            <a:r>
              <a:rPr lang="ru-RU" sz="3600" dirty="0" err="1" smtClean="0"/>
              <a:t>ав</a:t>
            </a:r>
            <a:endParaRPr lang="ru-RU" sz="3600" dirty="0" smtClean="0"/>
          </a:p>
          <a:p>
            <a:r>
              <a:rPr lang="ru-RU" sz="3600" dirty="0" smtClean="0"/>
              <a:t>№ 937</a:t>
            </a:r>
          </a:p>
          <a:p>
            <a:r>
              <a:rPr lang="ru-RU" sz="3600" dirty="0" smtClean="0"/>
              <a:t>№ 939 </a:t>
            </a:r>
            <a:r>
              <a:rPr lang="ru-RU" sz="3600" dirty="0" err="1" smtClean="0"/>
              <a:t>авд</a:t>
            </a:r>
            <a:endParaRPr lang="ru-RU" sz="3600" dirty="0" smtClean="0"/>
          </a:p>
          <a:p>
            <a:r>
              <a:rPr lang="ru-RU" sz="3600" dirty="0" smtClean="0"/>
              <a:t>№ 1007 </a:t>
            </a:r>
            <a:r>
              <a:rPr lang="ru-RU" sz="3600" dirty="0" err="1" smtClean="0"/>
              <a:t>авд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Поднимите руку:</a:t>
            </a:r>
          </a:p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Если ваше отношение к уроку «Я ничего не понял, и у меня совсем ничего не получилось»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Если ваше отношение к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уроку «были сложности, но я справился»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Если ваше отношение к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уроку «У меня получилось почти все»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</a:p>
          <a:p>
            <a:r>
              <a:rPr lang="ru-RU" dirty="0" smtClean="0"/>
              <a:t>п. 38</a:t>
            </a:r>
          </a:p>
          <a:p>
            <a:r>
              <a:rPr lang="ru-RU" dirty="0" smtClean="0"/>
              <a:t>№936</a:t>
            </a:r>
          </a:p>
          <a:p>
            <a:r>
              <a:rPr lang="ru-RU" dirty="0" smtClean="0"/>
              <a:t>№938</a:t>
            </a:r>
          </a:p>
          <a:p>
            <a:r>
              <a:rPr lang="ru-RU" dirty="0" smtClean="0"/>
              <a:t>№954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29049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6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Мало иметь</a:t>
            </a:r>
            <a:br>
              <a:rPr lang="ru-RU" sz="6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хороший ум, </a:t>
            </a:r>
            <a:r>
              <a:rPr lang="ru-RU" sz="6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главное </a:t>
            </a:r>
            <a:r>
              <a:rPr lang="ru-RU" sz="6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уметь его применять</a:t>
            </a:r>
          </a:p>
        </p:txBody>
      </p:sp>
      <p:sp>
        <p:nvSpPr>
          <p:cNvPr id="3686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38" y="4941168"/>
            <a:ext cx="6400800" cy="526182"/>
          </a:xfrm>
        </p:spPr>
        <p:txBody>
          <a:bodyPr/>
          <a:lstStyle/>
          <a:p>
            <a:pPr marR="0" eaLnBrk="1" hangingPunct="1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Р. Декарт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661248"/>
            <a:ext cx="8183880" cy="100811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Разложить на множители:</a:t>
            </a:r>
            <a:br>
              <a:rPr lang="ru-RU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530352"/>
            <a:ext cx="4860032" cy="4389120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8а – 16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36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-17x² + 5x 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36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 (x + y) + 5 (x + y) = </a:t>
            </a:r>
          </a:p>
          <a:p>
            <a:endParaRPr lang="ru-RU" sz="28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771800" y="530352"/>
            <a:ext cx="5915480" cy="4389120"/>
          </a:xfrm>
        </p:spPr>
        <p:txBody>
          <a:bodyPr/>
          <a:lstStyle/>
          <a:p>
            <a:pPr>
              <a:buNone/>
            </a:pP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(a -2b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(-17x + 5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 + y ) (c + 5)</a:t>
            </a:r>
            <a:endParaRPr lang="ru-RU" sz="36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600" y="4941168"/>
            <a:ext cx="7200800" cy="698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accent3"/>
              </a:buClr>
              <a:buNone/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Вынесение общего множителя за скобки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Разложить на множители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548680"/>
            <a:ext cx="3931920" cy="4389080"/>
          </a:xfrm>
        </p:spPr>
        <p:txBody>
          <a:bodyPr/>
          <a:lstStyle/>
          <a:p>
            <a:endParaRPr lang="ru-RU" sz="4000" i="1" dirty="0" smtClean="0"/>
          </a:p>
          <a:p>
            <a:r>
              <a:rPr lang="ru-RU" sz="4000" i="1" dirty="0" smtClean="0"/>
              <a:t>4</a:t>
            </a:r>
            <a:r>
              <a:rPr lang="en-US" sz="4000" i="1" dirty="0" smtClean="0"/>
              <a:t>a² - 25 =</a:t>
            </a:r>
          </a:p>
          <a:p>
            <a:endParaRPr lang="en-US" sz="4000" i="1" dirty="0" smtClean="0"/>
          </a:p>
          <a:p>
            <a:r>
              <a:rPr lang="en-US" sz="4000" i="1" dirty="0" smtClean="0"/>
              <a:t>1 - y³ = </a:t>
            </a:r>
            <a:endParaRPr lang="en-US" sz="4000" i="1" dirty="0" smtClean="0"/>
          </a:p>
          <a:p>
            <a:endParaRPr lang="en-US" i="1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563888" y="620688"/>
            <a:ext cx="5020201" cy="4317072"/>
          </a:xfrm>
        </p:spPr>
        <p:txBody>
          <a:bodyPr>
            <a:normAutofit/>
          </a:bodyPr>
          <a:lstStyle/>
          <a:p>
            <a:endParaRPr lang="ru-RU" sz="3600" dirty="0" smtClean="0"/>
          </a:p>
          <a:p>
            <a:pPr>
              <a:buNone/>
            </a:pPr>
            <a:r>
              <a:rPr lang="en-US" sz="3600" dirty="0" smtClean="0"/>
              <a:t>(2a – 5) (2a + 5)</a:t>
            </a:r>
          </a:p>
          <a:p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(1 – y) (1+y+y</a:t>
            </a:r>
            <a:r>
              <a:rPr lang="en-US" sz="3600" i="1" dirty="0" smtClean="0"/>
              <a:t>²)</a:t>
            </a:r>
            <a:endParaRPr lang="ru-RU" sz="3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71600" y="4365104"/>
            <a:ext cx="6768752" cy="1058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Разложение многочлена на множители по формулам сокращенного умножения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157192"/>
            <a:ext cx="8183880" cy="1051560"/>
          </a:xfrm>
        </p:spPr>
        <p:txBody>
          <a:bodyPr/>
          <a:lstStyle/>
          <a:p>
            <a:r>
              <a:rPr lang="ru-RU" dirty="0" smtClean="0"/>
              <a:t>Разложить на множители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447800"/>
            <a:ext cx="4788024" cy="3489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ax+ay+4x+4y=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=a(</a:t>
            </a:r>
            <a:r>
              <a:rPr lang="en-US" sz="3600" dirty="0" err="1" smtClean="0"/>
              <a:t>x+y</a:t>
            </a:r>
            <a:r>
              <a:rPr lang="en-US" sz="3600" dirty="0" smtClean="0"/>
              <a:t>)+4(</a:t>
            </a:r>
            <a:r>
              <a:rPr lang="en-US" sz="3600" dirty="0" err="1" smtClean="0"/>
              <a:t>x+y</a:t>
            </a:r>
            <a:r>
              <a:rPr lang="en-US" sz="3600" dirty="0" smtClean="0"/>
              <a:t>)= 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07904" y="1447800"/>
            <a:ext cx="5436096" cy="3489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800" dirty="0" smtClean="0"/>
              <a:t>(</a:t>
            </a:r>
            <a:r>
              <a:rPr lang="en-US" sz="3800" dirty="0" err="1" smtClean="0"/>
              <a:t>ax+ay</a:t>
            </a:r>
            <a:r>
              <a:rPr lang="en-US" sz="3800" dirty="0" smtClean="0"/>
              <a:t>)+(4x+4y)=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(</a:t>
            </a:r>
            <a:r>
              <a:rPr lang="en-US" sz="4000" dirty="0" err="1" smtClean="0"/>
              <a:t>x+y</a:t>
            </a:r>
            <a:r>
              <a:rPr lang="en-US" sz="4000" dirty="0" smtClean="0"/>
              <a:t>) (a+4)</a:t>
            </a:r>
            <a:endParaRPr lang="ru-RU" sz="4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87624" y="4509120"/>
            <a:ext cx="66247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Способ группировки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476672"/>
          <a:ext cx="8136904" cy="5352062"/>
        </p:xfrm>
        <a:graphic>
          <a:graphicData uri="http://schemas.openxmlformats.org/drawingml/2006/table">
            <a:tbl>
              <a:tblPr/>
              <a:tblGrid>
                <a:gridCol w="2664010"/>
                <a:gridCol w="2736018"/>
                <a:gridCol w="2736876"/>
              </a:tblGrid>
              <a:tr h="5643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(а + </a:t>
                      </a: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b) ²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² + 2ab +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b</a:t>
                      </a: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²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Квадрат суммы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3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a² - b²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 – b)(a +b)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Разность квадратов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3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(a – b)²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a² - 2ab + b²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Квадрат разности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2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a³ + b</a:t>
                      </a: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³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 + b) (a² - </a:t>
                      </a:r>
                      <a:r>
                        <a:rPr lang="en-US" sz="24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ab</a:t>
                      </a: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+ b²)</a:t>
                      </a:r>
                      <a:endParaRPr lang="ru-RU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кубов</a:t>
                      </a:r>
                      <a:endParaRPr lang="ru-RU" sz="2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3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 + b) ³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a³ + 3</a:t>
                      </a: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a²b+3ab² + b³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Куб суммы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7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 - b) ³</a:t>
                      </a:r>
                      <a:endParaRPr lang="ru-RU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a³ - 3a²b+3ab² - b³</a:t>
                      </a:r>
                      <a:endParaRPr lang="ru-RU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Куб разности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7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a³ -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b³</a:t>
                      </a:r>
                      <a:endParaRPr lang="ru-RU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 – b) (a² + </a:t>
                      </a:r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ab</a:t>
                      </a: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+ b²)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Разность кубов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dirty="0" smtClean="0"/>
              <a:t>ВЫСТАВЛЯЕМ ОТМЕТКИ</a:t>
            </a:r>
          </a:p>
          <a:p>
            <a:endParaRPr lang="ru-RU" sz="3600" dirty="0" smtClean="0"/>
          </a:p>
          <a:p>
            <a:r>
              <a:rPr lang="ru-RU" sz="3600" dirty="0" smtClean="0"/>
              <a:t>7 (+) = </a:t>
            </a:r>
            <a:r>
              <a:rPr lang="ru-RU" sz="3600" dirty="0" smtClean="0">
                <a:solidFill>
                  <a:srgbClr val="FF0000"/>
                </a:solidFill>
              </a:rPr>
              <a:t>5</a:t>
            </a:r>
          </a:p>
          <a:p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dirty="0" smtClean="0"/>
              <a:t>6 или 5 (+) </a:t>
            </a:r>
            <a:r>
              <a:rPr lang="ru-RU" sz="3600" dirty="0" smtClean="0">
                <a:solidFill>
                  <a:srgbClr val="FF0000"/>
                </a:solidFill>
              </a:rPr>
              <a:t>= 4</a:t>
            </a:r>
          </a:p>
          <a:p>
            <a:pPr>
              <a:buNone/>
            </a:pPr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dirty="0" smtClean="0"/>
              <a:t>4 (+) </a:t>
            </a:r>
            <a:r>
              <a:rPr lang="ru-RU" sz="3600" dirty="0" smtClean="0">
                <a:solidFill>
                  <a:srgbClr val="FF0000"/>
                </a:solidFill>
              </a:rPr>
              <a:t>= 3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№1.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79512" y="1447800"/>
            <a:ext cx="4359632" cy="348996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5</a:t>
            </a:r>
            <a:r>
              <a:rPr lang="en-US" sz="3600" dirty="0" smtClean="0"/>
              <a:t>a² - 20 =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=</a:t>
            </a:r>
            <a:r>
              <a:rPr lang="en-US" sz="3600" dirty="0" smtClean="0"/>
              <a:t> 5(a² - 4) = </a:t>
            </a:r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=</a:t>
            </a:r>
            <a:r>
              <a:rPr lang="en-US" sz="3600" dirty="0" smtClean="0"/>
              <a:t>5(a – 2) (a+2)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11960" y="1447800"/>
            <a:ext cx="4372129" cy="3489960"/>
          </a:xfrm>
        </p:spPr>
        <p:txBody>
          <a:bodyPr>
            <a:noAutofit/>
          </a:bodyPr>
          <a:lstStyle/>
          <a:p>
            <a:r>
              <a:rPr lang="ru-RU" sz="2800" dirty="0" smtClean="0"/>
              <a:t>Вынесение общего множителя за скобки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Формула разности квадратов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№2.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530352"/>
            <a:ext cx="4536504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/>
              <a:t>18</a:t>
            </a:r>
            <a:r>
              <a:rPr lang="en-US" sz="3200" dirty="0" smtClean="0"/>
              <a:t>x³ + 12x</a:t>
            </a:r>
            <a:r>
              <a:rPr lang="en-US" sz="3200" dirty="0" smtClean="0"/>
              <a:t>²</a:t>
            </a:r>
            <a:r>
              <a:rPr lang="en-US" sz="3200" dirty="0" smtClean="0"/>
              <a:t> + 2x =</a:t>
            </a:r>
            <a:endParaRPr lang="ru-RU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=2x (9x</a:t>
            </a:r>
            <a:r>
              <a:rPr lang="en-US" sz="3200" dirty="0" smtClean="0"/>
              <a:t>²</a:t>
            </a:r>
            <a:r>
              <a:rPr lang="en-US" sz="3200" dirty="0" smtClean="0"/>
              <a:t>+6x+1)=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=2x(3x+1)</a:t>
            </a:r>
            <a:r>
              <a:rPr lang="en-US" sz="3200" dirty="0" smtClean="0"/>
              <a:t> ²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Вынесение общего множителя за скобки</a:t>
            </a:r>
          </a:p>
          <a:p>
            <a:endParaRPr lang="ru-RU" sz="3600" dirty="0" smtClean="0"/>
          </a:p>
          <a:p>
            <a:r>
              <a:rPr lang="ru-RU" sz="3600" dirty="0" smtClean="0"/>
              <a:t>Формула квадрата суммы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487</Words>
  <Application>Microsoft Office PowerPoint</Application>
  <PresentationFormat>Экран (4:3)</PresentationFormat>
  <Paragraphs>139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Слайд 1</vt:lpstr>
      <vt:lpstr>   Мало иметь  хороший ум,  главное – уметь его применять</vt:lpstr>
      <vt:lpstr>Разложить на множители: </vt:lpstr>
      <vt:lpstr>Разложить на множители</vt:lpstr>
      <vt:lpstr>Разложить на множители</vt:lpstr>
      <vt:lpstr>Слайд 6</vt:lpstr>
      <vt:lpstr>Слайд 7</vt:lpstr>
      <vt:lpstr>Пример №1.</vt:lpstr>
      <vt:lpstr>Пример №2.</vt:lpstr>
      <vt:lpstr>Пример №3.</vt:lpstr>
      <vt:lpstr>Порядок разложения на множители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28.04.2011.Разложение многочленов на множители</dc:title>
  <dc:creator>Ученик</dc:creator>
  <cp:lastModifiedBy>Денис</cp:lastModifiedBy>
  <cp:revision>45</cp:revision>
  <dcterms:created xsi:type="dcterms:W3CDTF">2011-04-21T08:53:54Z</dcterms:created>
  <dcterms:modified xsi:type="dcterms:W3CDTF">2013-04-06T17:49:57Z</dcterms:modified>
</cp:coreProperties>
</file>