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57" r:id="rId3"/>
    <p:sldId id="265" r:id="rId4"/>
    <p:sldId id="266" r:id="rId5"/>
    <p:sldId id="269" r:id="rId6"/>
    <p:sldId id="267" r:id="rId7"/>
    <p:sldId id="270" r:id="rId8"/>
    <p:sldId id="263" r:id="rId9"/>
    <p:sldId id="258" r:id="rId10"/>
    <p:sldId id="259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55" autoAdjust="0"/>
    <p:restoredTop sz="94667" autoAdjust="0"/>
  </p:normalViewPr>
  <p:slideViewPr>
    <p:cSldViewPr>
      <p:cViewPr varScale="1">
        <p:scale>
          <a:sx n="49" d="100"/>
          <a:sy n="49" d="100"/>
        </p:scale>
        <p:origin x="-8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48CD2-34F3-4D1F-9EC0-DB83D334B1A0}" type="datetimeFigureOut">
              <a:rPr lang="ru-RU" smtClean="0"/>
              <a:pPr/>
              <a:t>22.10.2009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57A38-D267-496D-BBF2-BA82773B94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48CD2-34F3-4D1F-9EC0-DB83D334B1A0}" type="datetimeFigureOut">
              <a:rPr lang="ru-RU" smtClean="0"/>
              <a:pPr/>
              <a:t>22.10.2009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57A38-D267-496D-BBF2-BA82773B94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48CD2-34F3-4D1F-9EC0-DB83D334B1A0}" type="datetimeFigureOut">
              <a:rPr lang="ru-RU" smtClean="0"/>
              <a:pPr/>
              <a:t>22.10.2009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57A38-D267-496D-BBF2-BA82773B94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48CD2-34F3-4D1F-9EC0-DB83D334B1A0}" type="datetimeFigureOut">
              <a:rPr lang="ru-RU" smtClean="0"/>
              <a:pPr/>
              <a:t>22.10.2009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57A38-D267-496D-BBF2-BA82773B94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48CD2-34F3-4D1F-9EC0-DB83D334B1A0}" type="datetimeFigureOut">
              <a:rPr lang="ru-RU" smtClean="0"/>
              <a:pPr/>
              <a:t>22.10.2009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57A38-D267-496D-BBF2-BA82773B94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48CD2-34F3-4D1F-9EC0-DB83D334B1A0}" type="datetimeFigureOut">
              <a:rPr lang="ru-RU" smtClean="0"/>
              <a:pPr/>
              <a:t>22.10.2009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57A38-D267-496D-BBF2-BA82773B94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48CD2-34F3-4D1F-9EC0-DB83D334B1A0}" type="datetimeFigureOut">
              <a:rPr lang="ru-RU" smtClean="0"/>
              <a:pPr/>
              <a:t>22.10.2009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57A38-D267-496D-BBF2-BA82773B94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48CD2-34F3-4D1F-9EC0-DB83D334B1A0}" type="datetimeFigureOut">
              <a:rPr lang="ru-RU" smtClean="0"/>
              <a:pPr/>
              <a:t>22.10.2009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57A38-D267-496D-BBF2-BA82773B94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48CD2-34F3-4D1F-9EC0-DB83D334B1A0}" type="datetimeFigureOut">
              <a:rPr lang="ru-RU" smtClean="0"/>
              <a:pPr/>
              <a:t>22.10.2009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57A38-D267-496D-BBF2-BA82773B94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48CD2-34F3-4D1F-9EC0-DB83D334B1A0}" type="datetimeFigureOut">
              <a:rPr lang="ru-RU" smtClean="0"/>
              <a:pPr/>
              <a:t>22.10.2009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57A38-D267-496D-BBF2-BA82773B94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48CD2-34F3-4D1F-9EC0-DB83D334B1A0}" type="datetimeFigureOut">
              <a:rPr lang="ru-RU" smtClean="0"/>
              <a:pPr/>
              <a:t>22.10.2009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57A38-D267-496D-BBF2-BA82773B94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fade thruBlk="1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148CD2-34F3-4D1F-9EC0-DB83D334B1A0}" type="datetimeFigureOut">
              <a:rPr lang="ru-RU" smtClean="0"/>
              <a:pPr/>
              <a:t>22.10.2009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6A57A38-D267-496D-BBF2-BA82773B94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>
    <p:fade thruBlk="1"/>
    <p:sndAc>
      <p:stSnd>
        <p:snd r:embed="rId13" name="push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64320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«Решение систем рациональных уравнений графическим способом».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4714884"/>
            <a:ext cx="3643338" cy="17859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Учитель Радюк С.Е.</a:t>
            </a:r>
          </a:p>
          <a:p>
            <a:r>
              <a:rPr lang="ru-RU" sz="2400" dirty="0" smtClean="0"/>
              <a:t>22.10.2009 г.</a:t>
            </a:r>
            <a:endParaRPr lang="ru-RU" sz="2400" dirty="0"/>
          </a:p>
        </p:txBody>
      </p:sp>
    </p:spTree>
  </p:cSld>
  <p:clrMapOvr>
    <a:masterClrMapping/>
  </p:clrMapOvr>
  <p:transition>
    <p:fade thruBlk="1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Самостоятельная работа.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14423"/>
            <a:ext cx="4214842" cy="503397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1 вариант.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dirty="0" smtClean="0"/>
              <a:t>№1.</a:t>
            </a:r>
          </a:p>
          <a:p>
            <a:pPr>
              <a:buNone/>
            </a:pPr>
            <a:r>
              <a:rPr lang="ru-RU" sz="2400" dirty="0" smtClean="0"/>
              <a:t>     Составить уравнение окружности с центром в точке (1;-3) и радиусом 5.</a:t>
            </a:r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№2.</a:t>
            </a:r>
          </a:p>
          <a:p>
            <a:pPr>
              <a:buNone/>
            </a:pPr>
            <a:r>
              <a:rPr lang="ru-RU" sz="2400" dirty="0" smtClean="0"/>
              <a:t>   х+у=4</a:t>
            </a:r>
          </a:p>
          <a:p>
            <a:pPr>
              <a:buNone/>
            </a:pPr>
            <a:r>
              <a:rPr lang="ru-RU" sz="2400" dirty="0" smtClean="0"/>
              <a:t>   х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+у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=16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142984"/>
            <a:ext cx="4357718" cy="503397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2 вариант.</a:t>
            </a:r>
          </a:p>
          <a:p>
            <a:pPr algn="ctr">
              <a:buNone/>
            </a:pPr>
            <a:r>
              <a:rPr lang="ru-RU" sz="2400" dirty="0" smtClean="0"/>
              <a:t>№1.</a:t>
            </a:r>
          </a:p>
          <a:p>
            <a:pPr>
              <a:buNone/>
            </a:pPr>
            <a:r>
              <a:rPr lang="ru-RU" sz="2400" dirty="0" smtClean="0"/>
              <a:t>    Составить уравнение окружности с центром в точке (-2;3) и радиусом 2.</a:t>
            </a:r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№2.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у=ΙхΙ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х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+у=2.</a:t>
            </a:r>
          </a:p>
          <a:p>
            <a:pPr>
              <a:buNone/>
            </a:pPr>
            <a:endParaRPr lang="ru-RU" sz="4000" dirty="0"/>
          </a:p>
        </p:txBody>
      </p:sp>
      <p:sp>
        <p:nvSpPr>
          <p:cNvPr id="5" name="Левая фигурная скобка 4"/>
          <p:cNvSpPr/>
          <p:nvPr/>
        </p:nvSpPr>
        <p:spPr>
          <a:xfrm flipV="1">
            <a:off x="285720" y="4572008"/>
            <a:ext cx="500066" cy="857256"/>
          </a:xfrm>
          <a:prstGeom prst="leftBrace">
            <a:avLst>
              <a:gd name="adj1" fmla="val 0"/>
              <a:gd name="adj2" fmla="val 495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4786314" y="4357694"/>
            <a:ext cx="214314" cy="8572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Tm="5000">
    <p:fade thruBlk="1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Решение: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642918"/>
            <a:ext cx="5214974" cy="581184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 smtClean="0"/>
              <a:t>1вариант.</a:t>
            </a:r>
          </a:p>
          <a:p>
            <a:pPr algn="ctr">
              <a:buNone/>
            </a:pPr>
            <a:r>
              <a:rPr lang="ru-RU" sz="2000" dirty="0" smtClean="0"/>
              <a:t>№1.</a:t>
            </a:r>
          </a:p>
          <a:p>
            <a:pPr>
              <a:buNone/>
            </a:pPr>
            <a:r>
              <a:rPr lang="ru-RU" sz="2000" dirty="0" smtClean="0"/>
              <a:t>(х-1)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+(у+3)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=25.</a:t>
            </a:r>
          </a:p>
          <a:p>
            <a:pPr algn="ctr">
              <a:buNone/>
            </a:pPr>
            <a:r>
              <a:rPr lang="ru-RU" sz="2000" dirty="0" smtClean="0"/>
              <a:t>№2.</a:t>
            </a:r>
          </a:p>
          <a:p>
            <a:pPr>
              <a:buNone/>
            </a:pPr>
            <a:r>
              <a:rPr lang="ru-RU" sz="2000" dirty="0" smtClean="0"/>
              <a:t>1. у=4-х прямая  (0;4), (4;0);</a:t>
            </a:r>
          </a:p>
          <a:p>
            <a:pPr>
              <a:buNone/>
            </a:pPr>
            <a:r>
              <a:rPr lang="ru-RU" sz="2000" dirty="0" smtClean="0"/>
              <a:t>2. х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+у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=16, окружность,</a:t>
            </a:r>
          </a:p>
          <a:p>
            <a:pPr>
              <a:buNone/>
            </a:pPr>
            <a:r>
              <a:rPr lang="ru-RU" sz="2000" dirty="0" smtClean="0"/>
              <a:t>(0;0)-центр,  </a:t>
            </a:r>
            <a:r>
              <a:rPr lang="en-US" sz="2000" dirty="0" smtClean="0"/>
              <a:t>R=</a:t>
            </a:r>
            <a:r>
              <a:rPr lang="ru-RU" sz="2000" dirty="0" smtClean="0"/>
              <a:t>4.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А(0;4)</a:t>
            </a:r>
          </a:p>
          <a:p>
            <a:pPr>
              <a:buNone/>
            </a:pPr>
            <a:r>
              <a:rPr lang="ru-RU" sz="2000" dirty="0" smtClean="0"/>
              <a:t>                                    В(4;0)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Ответ: (0;4), (4;0).</a:t>
            </a:r>
          </a:p>
          <a:p>
            <a:pPr>
              <a:buNone/>
            </a:pPr>
            <a:r>
              <a:rPr lang="ru-RU" sz="2000" dirty="0" smtClean="0"/>
              <a:t>                  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571480"/>
            <a:ext cx="4643470" cy="574835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 smtClean="0"/>
              <a:t>2 вариант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sz="2000" dirty="0" smtClean="0"/>
              <a:t>№1.</a:t>
            </a:r>
          </a:p>
          <a:p>
            <a:pPr>
              <a:buNone/>
            </a:pPr>
            <a:r>
              <a:rPr lang="ru-RU" sz="2000" dirty="0" smtClean="0"/>
              <a:t>(х+2)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+(у-3)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=4.</a:t>
            </a:r>
          </a:p>
          <a:p>
            <a:pPr algn="ctr">
              <a:buNone/>
            </a:pPr>
            <a:r>
              <a:rPr lang="ru-RU" sz="2000" dirty="0" smtClean="0"/>
              <a:t>№2.</a:t>
            </a:r>
          </a:p>
          <a:p>
            <a:pPr>
              <a:buNone/>
            </a:pPr>
            <a:r>
              <a:rPr lang="ru-RU" sz="2000" dirty="0" smtClean="0"/>
              <a:t>1. у=ΙхΙ, модуль х;</a:t>
            </a:r>
          </a:p>
          <a:p>
            <a:pPr>
              <a:buNone/>
            </a:pPr>
            <a:r>
              <a:rPr lang="ru-RU" sz="2000" dirty="0" smtClean="0"/>
              <a:t>2. у=2-х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, парабола, ветви вниз, сдвинута вверх на 2.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А(-1;1)</a:t>
            </a:r>
          </a:p>
          <a:p>
            <a:pPr>
              <a:buNone/>
            </a:pPr>
            <a:r>
              <a:rPr lang="ru-RU" sz="2000" dirty="0" smtClean="0"/>
              <a:t>                                       В(1;1)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        </a:t>
            </a:r>
          </a:p>
          <a:p>
            <a:pPr>
              <a:buNone/>
            </a:pPr>
            <a:r>
              <a:rPr lang="ru-RU" sz="2000" dirty="0" smtClean="0"/>
              <a:t>    Ответ: (-1;1),(1;1).                                                                                       </a:t>
            </a:r>
            <a:endParaRPr lang="ru-RU" sz="2000" dirty="0"/>
          </a:p>
        </p:txBody>
      </p:sp>
      <p:pic>
        <p:nvPicPr>
          <p:cNvPr id="1026" name="Picture 2" descr="C:\Users\Светлана\Documents\Мои сканированные изображения\2009-10 (окт)\сканирование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143248"/>
            <a:ext cx="2428892" cy="2286016"/>
          </a:xfrm>
          <a:prstGeom prst="rect">
            <a:avLst/>
          </a:prstGeom>
          <a:noFill/>
        </p:spPr>
      </p:pic>
      <p:pic>
        <p:nvPicPr>
          <p:cNvPr id="1027" name="Picture 3" descr="C:\Users\Светлана\Pictures\2009-10 (окт)-19\2009-10 (окт)-19\hpqscan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143248"/>
            <a:ext cx="2500330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/>
              <a:t>Итог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/>
          <a:lstStyle/>
          <a:p>
            <a:r>
              <a:rPr lang="ru-RU" dirty="0" smtClean="0"/>
              <a:t>Сегодня на уроке мы решали…</a:t>
            </a:r>
          </a:p>
          <a:p>
            <a:endParaRPr lang="ru-RU" dirty="0" smtClean="0"/>
          </a:p>
          <a:p>
            <a:r>
              <a:rPr lang="ru-RU" dirty="0" smtClean="0"/>
              <a:t>Чтобы решить графически систему уравнений надо…</a:t>
            </a:r>
          </a:p>
          <a:p>
            <a:endParaRPr lang="ru-RU" dirty="0" smtClean="0"/>
          </a:p>
          <a:p>
            <a:r>
              <a:rPr lang="ru-RU" dirty="0" smtClean="0"/>
              <a:t>Система уравнений не имеет решений, если…</a:t>
            </a:r>
          </a:p>
          <a:p>
            <a:endParaRPr lang="ru-RU" dirty="0" smtClean="0"/>
          </a:p>
          <a:p>
            <a:r>
              <a:rPr lang="ru-RU" dirty="0" smtClean="0"/>
              <a:t>Преимущества и недостатки графического способа.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§4, №1,2,3 стр.50, № 107(б,в,г).</a:t>
            </a:r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Устная работа:</a:t>
            </a:r>
            <a:br>
              <a:rPr lang="ru-RU" sz="32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5"/>
            <a:ext cx="7472386" cy="1071570"/>
          </a:xfrm>
        </p:spPr>
        <p:txBody>
          <a:bodyPr>
            <a:normAutofit/>
          </a:bodyPr>
          <a:lstStyle/>
          <a:p>
            <a:r>
              <a:rPr lang="ru-RU" dirty="0" smtClean="0"/>
              <a:t>Каким уравнением задаётся данный график?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785926"/>
            <a:ext cx="3929090" cy="4000528"/>
          </a:xfrm>
        </p:spPr>
        <p:txBody>
          <a:bodyPr>
            <a:normAutofit/>
          </a:bodyPr>
          <a:lstStyle/>
          <a:p>
            <a:r>
              <a:rPr lang="ru-RU" dirty="0" smtClean="0"/>
              <a:t>А. (х+2)</a:t>
            </a:r>
            <a:r>
              <a:rPr lang="ru-RU" baseline="30000" dirty="0" smtClean="0"/>
              <a:t>2</a:t>
            </a:r>
            <a:r>
              <a:rPr lang="ru-RU" dirty="0" smtClean="0"/>
              <a:t>+(у-2)</a:t>
            </a:r>
            <a:r>
              <a:rPr lang="ru-RU" baseline="30000" dirty="0" smtClean="0"/>
              <a:t>2</a:t>
            </a:r>
            <a:r>
              <a:rPr lang="ru-RU" dirty="0" smtClean="0"/>
              <a:t>=4</a:t>
            </a:r>
          </a:p>
          <a:p>
            <a:endParaRPr lang="ru-RU" dirty="0" smtClean="0"/>
          </a:p>
          <a:p>
            <a:r>
              <a:rPr lang="ru-RU" dirty="0" smtClean="0"/>
              <a:t>Б. (х-2)</a:t>
            </a:r>
            <a:r>
              <a:rPr lang="ru-RU" baseline="30000" dirty="0" smtClean="0"/>
              <a:t>2</a:t>
            </a:r>
            <a:r>
              <a:rPr lang="ru-RU" dirty="0" smtClean="0"/>
              <a:t>+у</a:t>
            </a:r>
            <a:r>
              <a:rPr lang="ru-RU" baseline="30000" dirty="0" smtClean="0"/>
              <a:t>2</a:t>
            </a:r>
            <a:r>
              <a:rPr lang="ru-RU" dirty="0" smtClean="0"/>
              <a:t>=4</a:t>
            </a:r>
          </a:p>
          <a:p>
            <a:endParaRPr lang="ru-RU" dirty="0" smtClean="0"/>
          </a:p>
          <a:p>
            <a:r>
              <a:rPr lang="ru-RU" dirty="0" smtClean="0"/>
              <a:t>В. (х-2)</a:t>
            </a:r>
            <a:r>
              <a:rPr lang="ru-RU" baseline="30000" dirty="0" smtClean="0"/>
              <a:t>2</a:t>
            </a:r>
            <a:r>
              <a:rPr lang="ru-RU" dirty="0" smtClean="0"/>
              <a:t>+у</a:t>
            </a:r>
            <a:r>
              <a:rPr lang="ru-RU" baseline="30000" dirty="0" smtClean="0"/>
              <a:t>2</a:t>
            </a:r>
            <a:r>
              <a:rPr lang="ru-RU" dirty="0" smtClean="0"/>
              <a:t>=16</a:t>
            </a:r>
          </a:p>
          <a:p>
            <a:endParaRPr lang="ru-RU" dirty="0" smtClean="0"/>
          </a:p>
          <a:p>
            <a:r>
              <a:rPr lang="ru-RU" dirty="0" smtClean="0"/>
              <a:t>Г. (х-2)</a:t>
            </a:r>
            <a:r>
              <a:rPr lang="ru-RU" baseline="30000" dirty="0" smtClean="0"/>
              <a:t>2</a:t>
            </a:r>
            <a:r>
              <a:rPr lang="ru-RU" dirty="0" smtClean="0"/>
              <a:t>+у</a:t>
            </a:r>
            <a:r>
              <a:rPr lang="ru-RU" baseline="30000" dirty="0" smtClean="0"/>
              <a:t>2</a:t>
            </a:r>
            <a:r>
              <a:rPr lang="ru-RU" dirty="0" smtClean="0"/>
              <a:t>=2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Светлана\Pictures\2009-10 (окт)-18\2009-10 (окт)-18\hpqscan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4500594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9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9"/>
            <a:ext cx="8329642" cy="4929221"/>
          </a:xfrm>
        </p:spPr>
        <p:txBody>
          <a:bodyPr>
            <a:normAutofit/>
          </a:bodyPr>
          <a:lstStyle/>
          <a:p>
            <a:r>
              <a:rPr lang="ru-RU" dirty="0" smtClean="0"/>
              <a:t>Каким уравнением  задаётся данный график?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428736"/>
            <a:ext cx="3786214" cy="4143404"/>
          </a:xfrm>
        </p:spPr>
        <p:txBody>
          <a:bodyPr>
            <a:normAutofit/>
          </a:bodyPr>
          <a:lstStyle/>
          <a:p>
            <a:r>
              <a:rPr lang="ru-RU" dirty="0" smtClean="0"/>
              <a:t>А. у=-х</a:t>
            </a:r>
            <a:r>
              <a:rPr lang="ru-RU" baseline="30000" dirty="0" smtClean="0"/>
              <a:t>2</a:t>
            </a:r>
            <a:r>
              <a:rPr lang="ru-RU" dirty="0" smtClean="0"/>
              <a:t>+2</a:t>
            </a:r>
          </a:p>
          <a:p>
            <a:endParaRPr lang="ru-RU" dirty="0" smtClean="0"/>
          </a:p>
          <a:p>
            <a:r>
              <a:rPr lang="ru-RU" dirty="0" smtClean="0"/>
              <a:t>Б. у=х</a:t>
            </a:r>
            <a:r>
              <a:rPr lang="ru-RU" baseline="30000" dirty="0" smtClean="0"/>
              <a:t>2</a:t>
            </a:r>
            <a:r>
              <a:rPr lang="ru-RU" dirty="0" smtClean="0"/>
              <a:t> </a:t>
            </a:r>
            <a:r>
              <a:rPr lang="ru-RU" dirty="0" smtClean="0"/>
              <a:t>+2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В. </a:t>
            </a:r>
            <a:r>
              <a:rPr lang="ru-RU" dirty="0" err="1" smtClean="0"/>
              <a:t>у=</a:t>
            </a:r>
            <a:r>
              <a:rPr lang="ru-RU" dirty="0" smtClean="0"/>
              <a:t>(х-2)</a:t>
            </a:r>
            <a:r>
              <a:rPr lang="ru-RU" baseline="30000" dirty="0" smtClean="0"/>
              <a:t>2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Г. у=х</a:t>
            </a:r>
            <a:r>
              <a:rPr lang="ru-RU" baseline="30000" dirty="0" smtClean="0"/>
              <a:t>2</a:t>
            </a:r>
            <a:r>
              <a:rPr lang="ru-RU" dirty="0" smtClean="0"/>
              <a:t> </a:t>
            </a:r>
            <a:r>
              <a:rPr lang="ru-RU" dirty="0" smtClean="0"/>
              <a:t>-2 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Users\Светлана\Pictures\2009-10 (окт)-18\2009-10 (окт)-18\hpqscan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07058"/>
            <a:ext cx="4286280" cy="410795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1"/>
            <a:ext cx="8329642" cy="5357849"/>
          </a:xfrm>
        </p:spPr>
        <p:txBody>
          <a:bodyPr>
            <a:normAutofit/>
          </a:bodyPr>
          <a:lstStyle/>
          <a:p>
            <a:r>
              <a:rPr lang="ru-RU" dirty="0" smtClean="0"/>
              <a:t>Каким уравнением задаётся данный график?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071546"/>
            <a:ext cx="3471858" cy="5429288"/>
          </a:xfrm>
        </p:spPr>
        <p:txBody>
          <a:bodyPr>
            <a:normAutofit/>
          </a:bodyPr>
          <a:lstStyle/>
          <a:p>
            <a:r>
              <a:rPr lang="ru-RU" dirty="0" smtClean="0"/>
              <a:t>А. </a:t>
            </a:r>
            <a:r>
              <a:rPr lang="ru-RU" dirty="0" err="1" smtClean="0"/>
              <a:t>у=</a:t>
            </a:r>
            <a:r>
              <a:rPr lang="ru-RU" dirty="0" smtClean="0"/>
              <a:t>     - 1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Б.  </a:t>
            </a:r>
            <a:r>
              <a:rPr lang="ru-RU" dirty="0" err="1" smtClean="0"/>
              <a:t>у=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В. </a:t>
            </a:r>
            <a:r>
              <a:rPr lang="ru-RU" dirty="0" err="1" smtClean="0"/>
              <a:t>у=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Г. </a:t>
            </a:r>
            <a:r>
              <a:rPr lang="ru-RU" dirty="0" err="1" smtClean="0"/>
              <a:t>у=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Светлана\Pictures\2009-10 (окт)-18\2009-10 (окт)-18\hpqscan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142984"/>
            <a:ext cx="4857784" cy="4500594"/>
          </a:xfrm>
          <a:prstGeom prst="rect">
            <a:avLst/>
          </a:prstGeom>
          <a:noFill/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715140" y="1857364"/>
          <a:ext cx="1428760" cy="571504"/>
        </p:xfrm>
        <a:graphic>
          <a:graphicData uri="http://schemas.openxmlformats.org/presentationml/2006/ole">
            <p:oleObj spid="_x0000_s2050" name="Формула" r:id="rId5" imgW="419040" imgH="22860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6500826" y="1071546"/>
          <a:ext cx="500066" cy="500042"/>
        </p:xfrm>
        <a:graphic>
          <a:graphicData uri="http://schemas.openxmlformats.org/presentationml/2006/ole">
            <p:oleObj spid="_x0000_s2053" name="Формула" r:id="rId6" imgW="241200" imgH="22860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643702" y="2714620"/>
          <a:ext cx="1214446" cy="642942"/>
        </p:xfrm>
        <a:graphic>
          <a:graphicData uri="http://schemas.openxmlformats.org/presentationml/2006/ole">
            <p:oleObj spid="_x0000_s2054" name="Формула" r:id="rId7" imgW="419040" imgH="22860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6572264" y="3714752"/>
          <a:ext cx="785818" cy="571504"/>
        </p:xfrm>
        <a:graphic>
          <a:graphicData uri="http://schemas.openxmlformats.org/presentationml/2006/ole">
            <p:oleObj spid="_x0000_s2056" name="Формула" r:id="rId8" imgW="241200" imgH="228600" progId="Equation.3">
              <p:embed/>
            </p:oleObj>
          </a:graphicData>
        </a:graphic>
      </p:graphicFrame>
    </p:spTree>
  </p:cSld>
  <p:clrMapOvr>
    <a:masterClrMapping/>
  </p:clrMapOvr>
  <p:transition>
    <p:fade thruBlk="1"/>
    <p:sndAc>
      <p:stSnd>
        <p:snd r:embed="rId3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53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7"/>
            <a:ext cx="8329642" cy="4500593"/>
          </a:xfrm>
        </p:spPr>
        <p:txBody>
          <a:bodyPr/>
          <a:lstStyle/>
          <a:p>
            <a:r>
              <a:rPr lang="ru-RU" dirty="0" smtClean="0"/>
              <a:t>Каким уравнением задаётся данный график?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214422"/>
            <a:ext cx="3400420" cy="4286280"/>
          </a:xfrm>
        </p:spPr>
        <p:txBody>
          <a:bodyPr/>
          <a:lstStyle/>
          <a:p>
            <a:r>
              <a:rPr lang="ru-RU" dirty="0" smtClean="0"/>
              <a:t>А. </a:t>
            </a:r>
            <a:r>
              <a:rPr lang="ru-RU" dirty="0" err="1" smtClean="0"/>
              <a:t>у=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Б. </a:t>
            </a:r>
            <a:r>
              <a:rPr lang="ru-RU" dirty="0" err="1" smtClean="0"/>
              <a:t>у=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В. </a:t>
            </a:r>
            <a:r>
              <a:rPr lang="ru-RU" dirty="0" err="1" smtClean="0"/>
              <a:t>у=</a:t>
            </a:r>
            <a:r>
              <a:rPr lang="ru-RU" dirty="0" smtClean="0"/>
              <a:t> -</a:t>
            </a:r>
          </a:p>
          <a:p>
            <a:endParaRPr lang="ru-RU" dirty="0" smtClean="0"/>
          </a:p>
          <a:p>
            <a:r>
              <a:rPr lang="ru-RU" dirty="0" smtClean="0"/>
              <a:t>Г. </a:t>
            </a:r>
            <a:r>
              <a:rPr lang="ru-RU" dirty="0" err="1" smtClean="0"/>
              <a:t>у=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5122" name="Picture 2" descr="C:\Users\Светлана\Pictures\2009-10 (окт)-18\2009-10 (окт)-18\hpqscan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00174"/>
            <a:ext cx="4643470" cy="3929090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2455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57150" cy="247650"/>
          </a:xfrm>
          <a:prstGeom prst="rect">
            <a:avLst/>
          </a:prstGeom>
          <a:noFill/>
        </p:spPr>
      </p:pic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715140" y="1142984"/>
          <a:ext cx="428628" cy="785818"/>
        </p:xfrm>
        <a:graphic>
          <a:graphicData uri="http://schemas.openxmlformats.org/presentationml/2006/ole">
            <p:oleObj spid="_x0000_s21505" name="Формула" r:id="rId6" imgW="152280" imgH="3934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6715140" y="2000240"/>
          <a:ext cx="571504" cy="785818"/>
        </p:xfrm>
        <a:graphic>
          <a:graphicData uri="http://schemas.openxmlformats.org/presentationml/2006/ole">
            <p:oleObj spid="_x0000_s21506" name="Формула" r:id="rId7" imgW="152280" imgH="3934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786578" y="3000372"/>
          <a:ext cx="500066" cy="785818"/>
        </p:xfrm>
        <a:graphic>
          <a:graphicData uri="http://schemas.openxmlformats.org/presentationml/2006/ole">
            <p:oleObj spid="_x0000_s21507" name="Формула" r:id="rId8" imgW="152280" imgH="39348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6786578" y="3786190"/>
          <a:ext cx="500066" cy="822328"/>
        </p:xfrm>
        <a:graphic>
          <a:graphicData uri="http://schemas.openxmlformats.org/presentationml/2006/ole">
            <p:oleObj spid="_x0000_s21508" name="Формула" r:id="rId9" imgW="152280" imgH="393480" progId="Equation.3">
              <p:embed/>
            </p:oleObj>
          </a:graphicData>
        </a:graphic>
      </p:graphicFrame>
    </p:spTree>
  </p:cSld>
  <p:clrMapOvr>
    <a:masterClrMapping/>
  </p:clrMapOvr>
  <p:transition>
    <p:fade thruBlk="1"/>
    <p:sndAc>
      <p:stSnd>
        <p:snd r:embed="rId3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66264" cy="5943600"/>
          </a:xfrm>
        </p:spPr>
        <p:txBody>
          <a:bodyPr>
            <a:normAutofit/>
          </a:bodyPr>
          <a:lstStyle/>
          <a:p>
            <a:r>
              <a:rPr lang="ru-RU" dirty="0" smtClean="0"/>
              <a:t>---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367664"/>
            <a:ext cx="7143800" cy="4632972"/>
          </a:xfrm>
        </p:spPr>
        <p:txBody>
          <a:bodyPr/>
          <a:lstStyle/>
          <a:p>
            <a:r>
              <a:rPr lang="ru-RU" sz="2800" dirty="0" smtClean="0"/>
              <a:t>   Каким уравнением задаётся данный график?</a:t>
            </a:r>
          </a:p>
          <a:p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214942" y="1357298"/>
            <a:ext cx="3712396" cy="4952062"/>
          </a:xfrm>
        </p:spPr>
        <p:txBody>
          <a:bodyPr/>
          <a:lstStyle/>
          <a:p>
            <a:r>
              <a:rPr lang="ru-RU" dirty="0" smtClean="0"/>
              <a:t>А. у=ΙхΙ-2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Б. у=Іх-2І</a:t>
            </a:r>
          </a:p>
          <a:p>
            <a:endParaRPr lang="ru-RU" dirty="0" smtClean="0"/>
          </a:p>
          <a:p>
            <a:r>
              <a:rPr lang="ru-RU" dirty="0" smtClean="0"/>
              <a:t>В. у=ІхІ+2</a:t>
            </a:r>
          </a:p>
          <a:p>
            <a:endParaRPr lang="ru-RU" dirty="0" smtClean="0"/>
          </a:p>
          <a:p>
            <a:r>
              <a:rPr lang="ru-RU" dirty="0" smtClean="0"/>
              <a:t>Г. </a:t>
            </a:r>
            <a:r>
              <a:rPr lang="ru-RU" dirty="0" err="1" smtClean="0"/>
              <a:t>у=-ІхІ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Светлана\Pictures\2009-10 (окт)-18\2009-10 (окт)-18\hpqscan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785926"/>
            <a:ext cx="4233963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7"/>
            <a:ext cx="5114932" cy="6500833"/>
          </a:xfrm>
        </p:spPr>
        <p:txBody>
          <a:bodyPr>
            <a:normAutofit/>
          </a:bodyPr>
          <a:lstStyle/>
          <a:p>
            <a:r>
              <a:rPr lang="ru-RU" dirty="0" smtClean="0"/>
              <a:t>Какая из систем уравнений                                  а) не имеет решений;                                                         б)имеет 1 решение;                                                 в) имеет 2 решения?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0694" y="1000108"/>
            <a:ext cx="3186106" cy="5572164"/>
          </a:xfrm>
        </p:spPr>
        <p:txBody>
          <a:bodyPr>
            <a:normAutofit/>
          </a:bodyPr>
          <a:lstStyle/>
          <a:p>
            <a:r>
              <a:rPr lang="ru-RU" dirty="0" smtClean="0"/>
              <a:t>А. у=-2х+3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  </a:t>
            </a:r>
            <a:r>
              <a:rPr lang="ru-RU" dirty="0" smtClean="0"/>
              <a:t>у=-х</a:t>
            </a:r>
            <a:r>
              <a:rPr lang="ru-RU" baseline="30000" dirty="0" smtClean="0"/>
              <a:t>2</a:t>
            </a:r>
            <a:r>
              <a:rPr lang="ru-RU" dirty="0" smtClean="0"/>
              <a:t>+3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Б.  х=-5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/>
              <a:t> </a:t>
            </a:r>
            <a:r>
              <a:rPr lang="ru-RU" dirty="0" smtClean="0"/>
              <a:t>у=- х</a:t>
            </a:r>
            <a:r>
              <a:rPr lang="ru-RU" baseline="30000" dirty="0" smtClean="0"/>
              <a:t>2</a:t>
            </a:r>
            <a:r>
              <a:rPr lang="ru-RU" dirty="0" smtClean="0"/>
              <a:t>+3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В.  у=4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/>
              <a:t> </a:t>
            </a:r>
            <a:r>
              <a:rPr lang="ru-RU" dirty="0" smtClean="0"/>
              <a:t>у=- х</a:t>
            </a:r>
            <a:r>
              <a:rPr lang="ru-RU" baseline="30000" dirty="0" smtClean="0"/>
              <a:t>2</a:t>
            </a:r>
            <a:r>
              <a:rPr lang="ru-RU" dirty="0" smtClean="0"/>
              <a:t>+3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Г.  х=-5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/>
              <a:t> </a:t>
            </a:r>
            <a:r>
              <a:rPr lang="ru-RU" dirty="0" smtClean="0"/>
              <a:t>у=-2х+3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6146" name="Picture 2" descr="C:\Users\Светлана\Pictures\2009-10 (окт)-18\2009-10 (окт)-18\hpqscan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571744"/>
            <a:ext cx="4572032" cy="3571900"/>
          </a:xfrm>
          <a:prstGeom prst="rect">
            <a:avLst/>
          </a:prstGeom>
          <a:noFill/>
        </p:spPr>
      </p:pic>
      <p:sp>
        <p:nvSpPr>
          <p:cNvPr id="6" name="Левая фигурная скобка 5"/>
          <p:cNvSpPr/>
          <p:nvPr/>
        </p:nvSpPr>
        <p:spPr>
          <a:xfrm>
            <a:off x="6286512" y="1000108"/>
            <a:ext cx="214314" cy="8572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6215074" y="2500306"/>
            <a:ext cx="357190" cy="785818"/>
          </a:xfrm>
          <a:prstGeom prst="leftBrace">
            <a:avLst>
              <a:gd name="adj1" fmla="val 8333"/>
              <a:gd name="adj2" fmla="val 532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6357950" y="3643314"/>
            <a:ext cx="214314" cy="7858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6215074" y="5072074"/>
            <a:ext cx="285752" cy="7143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44699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Алгоритм решения систем рациональных уравнений графическим способом: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14488"/>
            <a:ext cx="8183880" cy="4572032"/>
          </a:xfrm>
        </p:spPr>
        <p:txBody>
          <a:bodyPr>
            <a:normAutofit fontScale="92500"/>
          </a:bodyPr>
          <a:lstStyle/>
          <a:p>
            <a:pPr marL="578358" indent="-514350">
              <a:buNone/>
            </a:pPr>
            <a:r>
              <a:rPr lang="ru-RU" dirty="0" smtClean="0"/>
              <a:t>  1.  Определить вид графиков, задаваемых каждым уравнением системы.</a:t>
            </a:r>
          </a:p>
          <a:p>
            <a:pPr marL="578358" indent="-514350"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2. Построить графики в одной системе координат.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3. Найти точки пересечения графиков и выписать их координаты.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4. Записать ответ.</a:t>
            </a:r>
          </a:p>
          <a:p>
            <a:pPr marL="578358" indent="-514350">
              <a:buAutoNum type="arabicPeriod"/>
            </a:pP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Решить графически систему уравнений: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929221"/>
          </a:xfrm>
        </p:spPr>
        <p:txBody>
          <a:bodyPr/>
          <a:lstStyle/>
          <a:p>
            <a:pPr marL="578358" indent="-514350">
              <a:buAutoNum type="arabicPeriod"/>
            </a:pPr>
            <a:r>
              <a:rPr lang="ru-RU" sz="3600" dirty="0" smtClean="0"/>
              <a:t>у=х</a:t>
            </a:r>
            <a:r>
              <a:rPr lang="ru-RU" sz="3600" baseline="30000" dirty="0" smtClean="0"/>
              <a:t>2</a:t>
            </a:r>
            <a:r>
              <a:rPr lang="ru-RU" sz="3600" dirty="0" smtClean="0"/>
              <a:t>-4 </a:t>
            </a:r>
          </a:p>
          <a:p>
            <a:pPr marL="578358" indent="-514350">
              <a:buNone/>
            </a:pPr>
            <a:r>
              <a:rPr lang="ru-RU" sz="3600" dirty="0" smtClean="0"/>
              <a:t>  </a:t>
            </a:r>
            <a:r>
              <a:rPr lang="ru-RU" sz="3600" dirty="0" smtClean="0"/>
              <a:t>  </a:t>
            </a:r>
            <a:r>
              <a:rPr lang="ru-RU" sz="3600" dirty="0" smtClean="0"/>
              <a:t>у=х-2; </a:t>
            </a:r>
          </a:p>
          <a:p>
            <a:pPr marL="578358" indent="-514350">
              <a:buNone/>
            </a:pPr>
            <a:endParaRPr lang="ru-RU" dirty="0" smtClean="0"/>
          </a:p>
          <a:p>
            <a:pPr marL="578358" indent="-514350">
              <a:buNone/>
            </a:pPr>
            <a:endParaRPr lang="ru-RU" dirty="0" smtClean="0"/>
          </a:p>
          <a:p>
            <a:pPr marL="578358" lvl="0" indent="-514350">
              <a:buAutoNum type="arabicPeriod" startAt="2"/>
            </a:pPr>
            <a:r>
              <a:rPr lang="ru-RU" sz="3600" dirty="0" smtClean="0"/>
              <a:t>ху=6</a:t>
            </a:r>
          </a:p>
          <a:p>
            <a:pPr marL="578358" lvl="0" indent="-514350">
              <a:buNone/>
            </a:pPr>
            <a:r>
              <a:rPr lang="ru-RU" sz="3600" dirty="0" smtClean="0"/>
              <a:t>    </a:t>
            </a:r>
            <a:r>
              <a:rPr lang="ru-RU" sz="3600" dirty="0" err="1" smtClean="0"/>
              <a:t>у=</a:t>
            </a:r>
            <a:r>
              <a:rPr lang="ru-RU" sz="3600" dirty="0" smtClean="0"/>
              <a:t> </a:t>
            </a:r>
          </a:p>
          <a:p>
            <a:pPr marL="578358" indent="-514350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1571611"/>
            <a:ext cx="4900618" cy="4676789"/>
          </a:xfrm>
        </p:spPr>
        <p:txBody>
          <a:bodyPr>
            <a:normAutofit/>
          </a:bodyPr>
          <a:lstStyle/>
          <a:p>
            <a:pPr marL="578358" indent="-514350">
              <a:buAutoNum type="arabicPeriod" startAt="3"/>
            </a:pPr>
            <a:r>
              <a:rPr lang="ru-RU" sz="3600" dirty="0" smtClean="0"/>
              <a:t>(х-1)</a:t>
            </a:r>
            <a:r>
              <a:rPr lang="ru-RU" sz="3600" baseline="30000" dirty="0" smtClean="0"/>
              <a:t>2</a:t>
            </a:r>
            <a:r>
              <a:rPr lang="ru-RU" sz="3600" dirty="0" smtClean="0"/>
              <a:t>+(у-2)</a:t>
            </a:r>
            <a:r>
              <a:rPr lang="ru-RU" sz="3600" baseline="30000" dirty="0" smtClean="0"/>
              <a:t>2</a:t>
            </a:r>
            <a:r>
              <a:rPr lang="ru-RU" sz="3600" dirty="0" smtClean="0"/>
              <a:t>=4 </a:t>
            </a:r>
          </a:p>
          <a:p>
            <a:pPr marL="578358" indent="-514350">
              <a:buNone/>
            </a:pPr>
            <a:r>
              <a:rPr lang="ru-RU" sz="3600" dirty="0" smtClean="0"/>
              <a:t>     у-х=3;</a:t>
            </a:r>
          </a:p>
          <a:p>
            <a:pPr marL="578358" indent="-514350">
              <a:buNone/>
            </a:pPr>
            <a:endParaRPr lang="ru-RU" sz="3600" dirty="0" smtClean="0"/>
          </a:p>
          <a:p>
            <a:pPr marL="578358" indent="-514350">
              <a:buNone/>
            </a:pPr>
            <a:endParaRPr lang="ru-RU" sz="3600" dirty="0" smtClean="0"/>
          </a:p>
          <a:p>
            <a:pPr marL="806958" indent="-742950">
              <a:buAutoNum type="arabicPeriod" startAt="4"/>
            </a:pPr>
            <a:r>
              <a:rPr lang="ru-RU" sz="3600" dirty="0" smtClean="0"/>
              <a:t>х</a:t>
            </a:r>
            <a:r>
              <a:rPr lang="ru-RU" sz="3600" baseline="30000" dirty="0" smtClean="0"/>
              <a:t>2</a:t>
            </a:r>
            <a:r>
              <a:rPr lang="ru-RU" sz="3600" dirty="0" smtClean="0"/>
              <a:t>+у</a:t>
            </a:r>
            <a:r>
              <a:rPr lang="ru-RU" sz="3600" baseline="30000" dirty="0" smtClean="0"/>
              <a:t>2</a:t>
            </a:r>
            <a:r>
              <a:rPr lang="ru-RU" sz="3600" dirty="0" smtClean="0"/>
              <a:t>=9</a:t>
            </a:r>
          </a:p>
          <a:p>
            <a:pPr marL="806958" indent="-742950">
              <a:buNone/>
            </a:pPr>
            <a:r>
              <a:rPr lang="ru-RU" sz="3600" dirty="0" smtClean="0"/>
              <a:t>    </a:t>
            </a:r>
            <a:r>
              <a:rPr lang="ru-RU" sz="3600" dirty="0" smtClean="0"/>
              <a:t> </a:t>
            </a:r>
            <a:r>
              <a:rPr lang="ru-RU" sz="3600" dirty="0" smtClean="0"/>
              <a:t>у=х</a:t>
            </a:r>
            <a:r>
              <a:rPr lang="ru-RU" sz="3600" baseline="30000" dirty="0" smtClean="0"/>
              <a:t>2</a:t>
            </a:r>
            <a:r>
              <a:rPr lang="ru-RU" sz="3600" dirty="0" smtClean="0"/>
              <a:t>+4.</a:t>
            </a:r>
          </a:p>
          <a:p>
            <a:pPr marL="806958" indent="-742950">
              <a:buNone/>
            </a:pPr>
            <a:endParaRPr lang="ru-RU" sz="3600" dirty="0" smtClean="0"/>
          </a:p>
          <a:p>
            <a:pPr marL="578358" indent="-514350">
              <a:buNone/>
            </a:pPr>
            <a:endParaRPr lang="ru-RU" sz="3600" dirty="0" smtClean="0"/>
          </a:p>
          <a:p>
            <a:pPr marL="578358" indent="-514350">
              <a:buNone/>
            </a:pPr>
            <a:endParaRPr lang="ru-RU" sz="3600" dirty="0" smtClean="0"/>
          </a:p>
          <a:p>
            <a:pPr marL="578358" indent="-514350">
              <a:buNone/>
            </a:pPr>
            <a:endParaRPr lang="ru-RU" sz="3600" dirty="0" smtClean="0"/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928662" y="1643050"/>
            <a:ext cx="214314" cy="12144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5725" cy="238125"/>
          </a:xfrm>
          <a:prstGeom prst="rect">
            <a:avLst/>
          </a:prstGeom>
          <a:noFill/>
        </p:spPr>
      </p:pic>
      <p:sp>
        <p:nvSpPr>
          <p:cNvPr id="8" name="Левая фигурная скобка 7"/>
          <p:cNvSpPr/>
          <p:nvPr/>
        </p:nvSpPr>
        <p:spPr>
          <a:xfrm>
            <a:off x="1000100" y="3643314"/>
            <a:ext cx="357190" cy="12858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4429124" y="1714488"/>
            <a:ext cx="285752" cy="11430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4500562" y="4000504"/>
            <a:ext cx="214314" cy="11430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143108" y="4071942"/>
          <a:ext cx="1071570" cy="714380"/>
        </p:xfrm>
        <a:graphic>
          <a:graphicData uri="http://schemas.openxmlformats.org/presentationml/2006/ole">
            <p:oleObj spid="_x0000_s1026" name="Формула" r:id="rId5" imgW="444240" imgH="228600" progId="Equation.3">
              <p:embed/>
            </p:oleObj>
          </a:graphicData>
        </a:graphic>
      </p:graphicFrame>
    </p:spTree>
  </p:cSld>
  <p:clrMapOvr>
    <a:masterClrMapping/>
  </p:clrMapOvr>
  <p:transition>
    <p:fade thruBlk="1"/>
    <p:sndAc>
      <p:stSnd>
        <p:snd r:embed="rId3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516</TotalTime>
  <Words>479</Words>
  <Application>Microsoft Office PowerPoint</Application>
  <PresentationFormat>Экран (4:3)</PresentationFormat>
  <Paragraphs>149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Аспект</vt:lpstr>
      <vt:lpstr>Формула</vt:lpstr>
      <vt:lpstr>«Решение систем рациональных уравнений графическим способом».</vt:lpstr>
      <vt:lpstr>Устная работа: </vt:lpstr>
      <vt:lpstr>Слайд 3</vt:lpstr>
      <vt:lpstr>Слайд 4</vt:lpstr>
      <vt:lpstr>Слайд 5</vt:lpstr>
      <vt:lpstr>---</vt:lpstr>
      <vt:lpstr>Слайд 7</vt:lpstr>
      <vt:lpstr>Алгоритм решения систем рациональных уравнений графическим способом:</vt:lpstr>
      <vt:lpstr>Решить графически систему уравнений:</vt:lpstr>
      <vt:lpstr>Самостоятельная работа.  </vt:lpstr>
      <vt:lpstr>Решение:</vt:lpstr>
      <vt:lpstr>Итог урока:</vt:lpstr>
      <vt:lpstr>Домашнее задание.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«Решение систем рациональных уравнений графическим способом»</dc:title>
  <dc:creator>Светлана</dc:creator>
  <cp:lastModifiedBy>Светлана</cp:lastModifiedBy>
  <cp:revision>54</cp:revision>
  <dcterms:created xsi:type="dcterms:W3CDTF">2009-10-15T18:33:25Z</dcterms:created>
  <dcterms:modified xsi:type="dcterms:W3CDTF">2009-10-22T07:19:01Z</dcterms:modified>
</cp:coreProperties>
</file>