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3" r:id="rId6"/>
    <p:sldId id="267" r:id="rId7"/>
    <p:sldId id="268" r:id="rId8"/>
    <p:sldId id="266" r:id="rId9"/>
    <p:sldId id="269" r:id="rId10"/>
    <p:sldId id="270" r:id="rId11"/>
    <p:sldId id="264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5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0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4.wmf"/><Relationship Id="rId4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FEC4F5-FA21-4067-AADA-ACD664AD6A0B}" type="datetimeFigureOut">
              <a:rPr lang="ru-RU" smtClean="0"/>
              <a:t>31.03.2013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AC052-9A2C-4F48-B2BE-FB49D3D6A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1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AC052-9A2C-4F48-B2BE-FB49D3D6A8CA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7E896-64B7-4E36-8D1C-48A340DDA4A6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4C126-1D48-413E-B120-25F70586D7F0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9AC-0713-41EC-9DF8-D56BAB8BA56B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4935A-8EA6-4EFF-8A2A-7CA0A3BF520A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0B506-3E4F-44CD-8E56-B6F15B7A1C1C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701C-6408-44C2-BA63-6641E834F2D5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099FC-AC2B-4C78-94A8-CB0DA52D3ABC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5072B-609D-4603-897B-9164EBE768C3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66540-7779-4678-A763-A1D9DC97B553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54716-5159-453D-AEB2-91012BCCBEA6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3386-490C-49D6-8C6D-4C0199D8A38B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4F9822-A9EF-4C47-B559-02C7238BE011}" type="datetime8">
              <a:rPr lang="ru-RU" smtClean="0"/>
              <a:t>31.03.2013 18:09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18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1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5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08720"/>
            <a:ext cx="7072361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заданий В 10 ЕГЭ 2012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2564904"/>
            <a:ext cx="4572000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Элементы комбинаторики,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статистики и теории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вероятностей</a:t>
            </a:r>
          </a:p>
        </p:txBody>
      </p:sp>
      <p:pic>
        <p:nvPicPr>
          <p:cNvPr id="1026" name="Picture 2" descr="C:\Users\user\Desktop\0_60856_a7fdca3c_XL.jp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24250"/>
            <a:ext cx="3333750" cy="3333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75856" y="5877272"/>
            <a:ext cx="5407571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1003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Выполнила: Ахметзянова И.А.</a:t>
            </a:r>
          </a:p>
          <a:p>
            <a:r>
              <a:rPr lang="ru-RU" dirty="0" smtClean="0"/>
              <a:t> учитель математики МБОУ гимназии №1 г.Туапсе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B0CB-14F1-4CA2-85EB-23B3922E566C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8926" y="571480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1442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283467)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трижды. Найдите вероятность того, что орел выпадет ровно два раза.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14324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283473)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трижды. Найдите вероятность того, что орел не выпадет ни разу.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92919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283475)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трижды. Найдите вероятность того, что орел выпадет ровно один раз.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2643182"/>
            <a:ext cx="181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0,375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4429132"/>
            <a:ext cx="181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0,125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6143644"/>
            <a:ext cx="181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0,375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5529F-BD78-42E6-8FA7-CFD00CD9ED2A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51520" y="1124744"/>
            <a:ext cx="85725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282855)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чемпионате по гимнастике участвуют 20 спортсменок: 8 из России, 7 из США, остальные — из Китая. Порядок, в котором выступают гимнастки, определяется жребием. Найдите вероятность того, что спортсменка, выступающая первой, окажется из Китая.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Возможных исходов – 20 (всего спортсменов).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Благоприятных исходов – 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(20 - 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7+8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= 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формуле имеем:                              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Ответ:    0,25  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059832" y="4653136"/>
          <a:ext cx="1266304" cy="75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Equation" r:id="rId3" imgW="660240" imgH="393480" progId="Equation.DSMT4">
                  <p:embed/>
                </p:oleObj>
              </mc:Choice>
              <mc:Fallback>
                <p:oleObj name="Equation" r:id="rId3" imgW="66024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653136"/>
                        <a:ext cx="1266304" cy="754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DA27B-601A-4631-91A6-684F199A004C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332656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8072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283489)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чемпионате по гимнастике участвуют 50 спортсменок: 18 из России, 14 из Украины, остальные — из Белоруссии. Порядок, в котором выступают гимнастки, определяется жребием. Найдите вероятность того, что спортсменка, выступающая первой, окажется из Белоруссии.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573016"/>
            <a:ext cx="8820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283577)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чемпионате по гимнастике участвуют 50 спортсменок: 22 из Великобритании, 19 из Франции, остальные — из Германии. Порядок, в котором выступают гимнастки, определяется жребием. Найдите вероятность того, что спортсменка, выступающая первой, окажется из Германии.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3068960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0,36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5733256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0,18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4D54-6079-499C-947B-E4DE56A60564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1124744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282856)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среднем из 1000 садовых насосов, поступивших в продажу, 5 подтекают. Найдите вероятность того, что один случайно выбранный для контроля насос не подтекает.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Решение: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= 1000,        = 1000 – 5 = 995;    По формуле: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Ответ: 0,995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1475656" y="2708920"/>
          <a:ext cx="17145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2" name="Equation" r:id="rId3" imgW="672840" imgH="393480" progId="Equation.DSMT4">
                  <p:embed/>
                </p:oleObj>
              </mc:Choice>
              <mc:Fallback>
                <p:oleObj name="Equation" r:id="rId3" imgW="67284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708920"/>
                        <a:ext cx="17145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179512" y="3717032"/>
          <a:ext cx="390809" cy="429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Equation" r:id="rId5" imgW="126720" imgH="139680" progId="Equation.DSMT4">
                  <p:embed/>
                </p:oleObj>
              </mc:Choice>
              <mc:Fallback>
                <p:oleObj name="Equation" r:id="rId5" imgW="126720" imgH="1396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717032"/>
                        <a:ext cx="390809" cy="4298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1691680" y="3717032"/>
          <a:ext cx="510602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4" name="Equation" r:id="rId7" imgW="164880" imgH="139680" progId="Equation.DSMT4">
                  <p:embed/>
                </p:oleObj>
              </mc:Choice>
              <mc:Fallback>
                <p:oleObj name="Equation" r:id="rId7" imgW="164880" imgH="1396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3717032"/>
                        <a:ext cx="510602" cy="4320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6588224" y="3573016"/>
          <a:ext cx="1653366" cy="753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Equation" r:id="rId9" imgW="863280" imgH="393480" progId="Equation.DSMT4">
                  <p:embed/>
                </p:oleObj>
              </mc:Choice>
              <mc:Fallback>
                <p:oleObj name="Equation" r:id="rId9" imgW="86328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573016"/>
                        <a:ext cx="1653366" cy="7537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01D66-4559-4F98-8FDE-6C08D0614E21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620688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19675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283587)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среднем из 2000 садовых насосов, поступивших в продажу, 14 подтекают. Найдите вероятность того, что один случайно выбранный для контроля насос не подтекает.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99695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283605)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среднем из 1200 садовых насосов, поступивших в продажу, 6 подтекают. Найдите вероятность того, что один случайно выбранный для контроля насос не подтекает.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86916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283625)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среднем из 1500 садовых насосов, поступивших в продажу, 9 подтекают. Найдите вероятность того, что один случайно выбранный для контроля насос не подтекает.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6093296"/>
            <a:ext cx="181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0,994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4437112"/>
            <a:ext cx="181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0,995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2636912"/>
            <a:ext cx="181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0,993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3F0-E6D1-4B13-A2E6-7F97743BCBC4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95536" y="836712"/>
            <a:ext cx="82867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282857)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Фабрика выпускает сумки. В среднем на 100 качественных сумок приходится восемь сумок со скрытыми дефектами. Найдите вероятность того, что купленная сумка окажется качественной. Результат округлите до сотых.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Решение: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По формуле: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444208" y="3140968"/>
          <a:ext cx="17145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8" name="Equation" r:id="rId3" imgW="672840" imgH="393480" progId="Equation.DSMT4">
                  <p:embed/>
                </p:oleObj>
              </mc:Choice>
              <mc:Fallback>
                <p:oleObj name="Equation" r:id="rId3" imgW="67284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3140968"/>
                        <a:ext cx="17145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C7629-42A0-42AD-A09D-65C46F5C9CB8}" type="datetime8">
              <a:rPr lang="ru-RU" smtClean="0"/>
              <a:t>31.03.2013 18:09</a:t>
            </a:fld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244475" y="3429000"/>
          <a:ext cx="419258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9" name="Equation" r:id="rId5" imgW="1663700" imgH="203200" progId="Equation.DSMT4">
                  <p:embed/>
                </p:oleObj>
              </mc:Choice>
              <mc:Fallback>
                <p:oleObj name="Equation" r:id="rId5" imgW="1663700" imgH="203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75" y="3429000"/>
                        <a:ext cx="4192588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726227"/>
              </p:ext>
            </p:extLst>
          </p:nvPr>
        </p:nvGraphicFramePr>
        <p:xfrm>
          <a:off x="387350" y="4149725"/>
          <a:ext cx="2319338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0" name="Equation" r:id="rId7" imgW="1041120" imgH="393480" progId="Equation.DSMT4">
                  <p:embed/>
                </p:oleObj>
              </mc:Choice>
              <mc:Fallback>
                <p:oleObj name="Equation" r:id="rId7" imgW="104112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4149725"/>
                        <a:ext cx="2319338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476672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05273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283633)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Фабрика выпускает сумки. В среднем на 120 качественных сумок приходится девять сумок со скрытыми дефектами. Найдите вероятность того, что купленная сумка окажется качественной. Результат округлите до сотых.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92494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283643)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Фабрика выпускает сумки. В среднем на 190 качественных сумок приходится четырнадцать сумок со скрытыми дефектами. Найдите вероятность того, что купленная сумка окажется качественной. Результат округлите до сотых.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91900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283721)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Фабрика выпускает сумки. В среднем на 170 качественных сумок приходится шесть сумок со скрытыми дефектами. Найдите вероятность того, что купленная сумка окажется качественной. Результат округлите до сотых.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6396335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0272" y="4509120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2636912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0,93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DBCD-04F8-4F57-91DD-57D0BB133721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2" y="940078"/>
            <a:ext cx="87154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285922)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Научная конференция проводится в 5 дней. Всего запланировано 75 докладов — первые три дня по 17 докладов, остальные распределены поровну между четвертым и пятым днями. Порядок докладов определяется жеребьёвкой. Какова вероятность, что доклад профессора М. окажется запланированным на последний день конференции?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Ответ: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0,16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11559" y="3933056"/>
          <a:ext cx="5385983" cy="56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Equation" r:id="rId3" imgW="1942920" imgH="203040" progId="Equation.DSMT4">
                  <p:embed/>
                </p:oleObj>
              </mc:Choice>
              <mc:Fallback>
                <p:oleObj name="Equation" r:id="rId3" imgW="194292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59" y="3933056"/>
                        <a:ext cx="5385983" cy="563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467544" y="4581128"/>
          <a:ext cx="1728192" cy="1071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5" name="Equation" r:id="rId5" imgW="634680" imgH="393480" progId="Equation.DSMT4">
                  <p:embed/>
                </p:oleObj>
              </mc:Choice>
              <mc:Fallback>
                <p:oleObj name="Equation" r:id="rId5" imgW="63468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581128"/>
                        <a:ext cx="1728192" cy="10714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1DB18-B35D-4B58-9D08-B5D10B97DAE8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476672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6876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285929)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Научная конференция проводится в 3 дня. Всего запланировано 40 докладов — в первый день 16 докладов, остальные распределены поровну между вторым и третьим днями. Порядок докладов определяется жеребьёвкой. Какова вероятность, что доклад профессора М. окажется запланированным на последний день конференции?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93305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285935)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Научная конференция проводится в 4 дня. Всего запланировано 50 докладов — первые два дня по 11 докладов, остальные распределены поровну между третьим и четвертым днями. Порядок докладов определяется жеребьёвкой. Какова вероятность, что доклад профессора М. окажется запланированным на последний день конференции?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4248" y="6237312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0,28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8224" y="3717032"/>
            <a:ext cx="1503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7C92-7E7E-4D71-96AC-B662A27EBA3F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23528" y="917912"/>
            <a:ext cx="857252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285925)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началом первого тура чемпионата по бадминтону участников разбивают на игровые пары случайным образом с помощью жребия. Всего в чемпионате участвует 26 бадминтонистов, среди которых 10 участников из России, в том числе Руслан Орлов. Найдите вероятность того, что в первом туре Руслан Орлов будет играть с каким-либо бадминтонистом из России?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Решение:  26 – 1 =25;   10 – 1 = 9.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0,36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323528" y="4509120"/>
          <a:ext cx="2952328" cy="674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Equation" r:id="rId3" imgW="888840" imgH="203040" progId="Equation.DSMT4">
                  <p:embed/>
                </p:oleObj>
              </mc:Choice>
              <mc:Fallback>
                <p:oleObj name="Equation" r:id="rId3" imgW="88884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509120"/>
                        <a:ext cx="2952328" cy="6748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3707904" y="4221088"/>
          <a:ext cx="1895437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9" name="Equation" r:id="rId5" imgW="647640" imgH="393480" progId="Equation.DSMT4">
                  <p:embed/>
                </p:oleObj>
              </mc:Choice>
              <mc:Fallback>
                <p:oleObj name="Equation" r:id="rId5" imgW="64764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221088"/>
                        <a:ext cx="1895437" cy="1152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A32E1-FCAC-44B4-82AE-09FA73D0BDD6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fd-01n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6"/>
            <a:ext cx="2071670" cy="18573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78687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Теория вероятностей — один из наиболее важных прикладных разделов  математики. Многие явления окружающего нас мира поддаются описанию только с помощью теории вероятностей. Ее преподают в школах многих стран, а в России она была возвращена в школу стандартом 2004 года и пока остается новым разделом. Учащиеся и учителя пока еще испытывают определенные трудности при  изучении теории вероятностей и статистики, связанные с отсутствием глубоких традиций преподавания и малочисленностью учебных материалов. Поэтому в 2012 году в ЕГЭ войдут только простейшие задачи по теории вероятностей. </a:t>
            </a:r>
            <a:endParaRPr lang="ru-RU" sz="2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EFE0-79EA-4325-9DBF-D5A14C24ED85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476672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6876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286209)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 началом первого тура чемпионата по шашкам участников разбивают на игровые пары случайным образом с помощью жребия. Всего в чемпионате участвует 26 шашистов, среди которых 3 участника из России, в том числе Василий Лукин. Найдите вероятность того, что в первом туре Василий Лукин будет играть с каким-либо шашистом из России?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93305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286213)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 началом первого тура чемпионата по бадминтону участников разбивают на игровые пары случайным образом с помощью жребия. Всего в чемпионате участвует 26 бадминтонистов, среди которых 16 участников из России, в том числе Тарас Куницын. Найдите вероятность того, что в первом туре Тарас Куницын будет играть с каким-либо бадминтонистом из России?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8264" y="6237312"/>
            <a:ext cx="1503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3717032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0,08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254F-A0AF-4BDC-8BF8-EEE4F6021AB6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1520" y="528356"/>
            <a:ext cx="850109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285927)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сборнике билетов по математике всего 25 билетов, в 10 из них встречается вопрос по неравенствам. Найдите вероятность того, что в случайно выбранном на экзамене билете школьнику не достанется вопроса по неравенствам.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Решение: 15 билетов           </a:t>
            </a:r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вопрос по неравенствам, значит: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Ответ: 0,6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11560" y="3879290"/>
          <a:ext cx="2952328" cy="629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3" imgW="952200" imgH="203040" progId="Equation.DSMT4">
                  <p:embed/>
                </p:oleObj>
              </mc:Choice>
              <mc:Fallback>
                <p:oleObj name="Equation" r:id="rId3" imgW="95220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879290"/>
                        <a:ext cx="2952328" cy="6298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3831097" y="3573016"/>
          <a:ext cx="1672443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5" imgW="571320" imgH="393480" progId="Equation.DSMT4">
                  <p:embed/>
                </p:oleObj>
              </mc:Choice>
              <mc:Fallback>
                <p:oleObj name="Equation" r:id="rId5" imgW="57132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1097" y="3573016"/>
                        <a:ext cx="1672443" cy="11521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059832" y="2780928"/>
            <a:ext cx="2412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cap="none" spc="50" dirty="0" smtClean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содержат </a:t>
            </a:r>
            <a:endParaRPr lang="ru-RU" sz="2800" b="1" cap="none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7E20-C0AD-44D9-84BA-7C5191AFE449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476672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12474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286239)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сборнике билетов по математике всего 20 билетов, в 11 из них встречается вопрос по логарифмам. Найдите вероятность того, что в случайно выбранном на экзамене билете школьнику достанется вопрос по логарифмам.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14096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286313)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сборнике билетов по философии всего 45 билетов, в 18 из них встречается вопрос по Пифагору. Найдите вероятность того, что в случайно выбранном на экзамене билете школьнику не достанется вопроса по Пифагору.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8264" y="5301208"/>
            <a:ext cx="1503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2852936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0,55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63B4-8E88-4FF4-B006-7426205E52B2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939" y="980728"/>
            <a:ext cx="2467727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Литература: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0234" y="2564904"/>
            <a:ext cx="7928454" cy="5232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Открытый банк заданий по математике. ЕГЭ 2012.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5162B-BC65-4CFC-9C5E-19807F276C7C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42984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школьном курсе теории вероятностей и в задачах ЕГЭ имеются общепринятые соглашения.  А именно: монета,  игральный кубик (кость), жребий считаются правильными (честными). Это означает, что при бросании жребия, монеты или кубика все элементарные события (исходы) опыта равно- возможны. Это же касается других экспериментов, в которых сказано, что производится случайный выбор, — все элементарные исходы такого выбора </a:t>
            </a:r>
            <a:r>
              <a:rPr lang="ru-RU" sz="3200" dirty="0" err="1" smtClean="0"/>
              <a:t>равновозможны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77115-41EA-4D98-BC6C-80CFFC8EA595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642918"/>
            <a:ext cx="9001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Классическое определение вероятности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00174"/>
            <a:ext cx="91440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Вероятностью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наступления случайного события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называется отношение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где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это число всех возможных исходов эксперимента, а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это число всех благоприятных исходов. 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357554" y="3714752"/>
          <a:ext cx="2286016" cy="1337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672840" imgH="393480" progId="Equation.DSMT4">
                  <p:embed/>
                </p:oleObj>
              </mc:Choice>
              <mc:Fallback>
                <p:oleObj name="Equation" r:id="rId3" imgW="67284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3714752"/>
                        <a:ext cx="2286016" cy="1337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214414" y="5500702"/>
            <a:ext cx="6894513" cy="954107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marL="0" indent="0" algn="ctr" eaLnBrk="1" hangingPunct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Вероятность события - это десятичная дробь, а не целое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число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AE54C-7448-4E59-BBF1-06946CDB8B21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642918"/>
            <a:ext cx="800105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Прототипы  В 10 открытого банка данных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500174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282853)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случайном эксперименте бросают две игральные кости. Найдите вероятность того, что в сумме выпадет 8 очков. Результат округлите до сотых.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возможных комбинаций при вбрасывании двух кубиков 6∙6=36.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aseline="0" dirty="0" smtClean="0">
                <a:latin typeface="Times New Roman" pitchFamily="18" charset="0"/>
                <a:cs typeface="Times New Roman" pitchFamily="18" charset="0"/>
              </a:rPr>
              <a:t>Перечислим благоприятные исходы:  2+6; 6+2; 3+5;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5+3; 4+4.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Их всего 5.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Находим отношение благоприятных исходов к числу вероятных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исходов:                                       Округлим до сотых.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1428728" y="5429264"/>
          <a:ext cx="1928826" cy="756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3" imgW="1002960" imgH="393480" progId="Equation.DSMT4">
                  <p:embed/>
                </p:oleObj>
              </mc:Choice>
              <mc:Fallback>
                <p:oleObj name="Equation" r:id="rId3" imgW="1002960" imgH="393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5429264"/>
                        <a:ext cx="1928826" cy="7568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5072066" y="6215082"/>
          <a:ext cx="785818" cy="502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Equation" r:id="rId5" imgW="317160" imgH="203040" progId="Equation.DSMT4">
                  <p:embed/>
                </p:oleObj>
              </mc:Choice>
              <mc:Fallback>
                <p:oleObj name="Equation" r:id="rId5" imgW="31716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6215082"/>
                        <a:ext cx="785818" cy="5029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EF71A-8049-4CB3-A139-7767C25D47DE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001156" cy="790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283445)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случайном эксперименте бросают три игральные кости. Найдите вероятность того, что в сумме выпадет 7 очков. Результат округлите до сотых.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 возможных комбинаций при вбрасывании трех кубиков 6∙6∙6=216.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Перечислим благоприятные исходы: 3,3,1   2,2,3   1,1,5  4,2,1  4,1,2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1,3,3   2,3,2   1,5,1  2,4,1   2,1,4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3,1,3   3,3,2   5,1,1  1,2,4   1,4,2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Их всего 15. Значит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= 15,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= 216.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формуле:                           имеем:                         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Округлим до сотых.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Ответ:   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785918" y="4572008"/>
          <a:ext cx="1714503" cy="1002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Equation" r:id="rId4" imgW="672840" imgH="393480" progId="Equation.DSMT4">
                  <p:embed/>
                </p:oleObj>
              </mc:Choice>
              <mc:Fallback>
                <p:oleObj name="Equation" r:id="rId4" imgW="67284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4572008"/>
                        <a:ext cx="1714503" cy="10025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4786314" y="4543649"/>
          <a:ext cx="2485436" cy="885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Equation" r:id="rId6" imgW="1104840" imgH="393480" progId="Equation.DSMT4">
                  <p:embed/>
                </p:oleObj>
              </mc:Choice>
              <mc:Fallback>
                <p:oleObj name="Equation" r:id="rId6" imgW="110484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4543649"/>
                        <a:ext cx="2485436" cy="885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5000628" y="5857892"/>
          <a:ext cx="857256" cy="527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Equation" r:id="rId8" imgW="330120" imgH="203040" progId="Equation.DSMT4">
                  <p:embed/>
                </p:oleObj>
              </mc:Choice>
              <mc:Fallback>
                <p:oleObj name="Equation" r:id="rId8" imgW="330120" imgH="203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5857892"/>
                        <a:ext cx="857256" cy="5275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06BBB-FC5A-442C-81E9-4DE69B93942E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71546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283443)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бросают три игральные кости. Найдите вероятность того, что в сумме выпадет 16 очков. Результат округлите до сотых.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571480"/>
            <a:ext cx="277723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78605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283465)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бросают две игральные кости. Найдите вероятность того, что в сумме выпадет 10 очков. Результат округлите до сотых.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42913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283459)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случайном эксперименте бросают три игральные кости. Найдите вероятность того, что в сумме выпадет 9 очков. Результат округлите до сотых.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2500306"/>
            <a:ext cx="1657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0,03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0826" y="4143380"/>
            <a:ext cx="1734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0,09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6000768"/>
            <a:ext cx="1646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0,11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28AA-E43E-4285-9498-6AA84122EE32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14282" y="714356"/>
            <a:ext cx="878684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B10 (№ 282854)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дважды. Найдите вероятность того, что орел выпадет ровно один раз.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buNone/>
            </a:pPr>
            <a:r>
              <a:rPr lang="ru-RU" sz="2400" dirty="0" smtClean="0"/>
              <a:t>Пусть орел – О, решка - Р</a:t>
            </a:r>
          </a:p>
          <a:p>
            <a:pPr>
              <a:buNone/>
            </a:pPr>
            <a:r>
              <a:rPr lang="ru-RU" sz="2400" dirty="0" smtClean="0"/>
              <a:t>Возможные комбинации – двойки, составленные из букв</a:t>
            </a:r>
          </a:p>
          <a:p>
            <a:pPr>
              <a:buNone/>
            </a:pPr>
            <a:r>
              <a:rPr lang="ru-RU" sz="2400" dirty="0" smtClean="0"/>
              <a:t> О и Р:     ОО, ОР, РР, РО.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Значит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= 4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Благоприятные исходы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= 2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формуле:                           имеем:                         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Ответ: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000232" y="4357694"/>
          <a:ext cx="17145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3" imgW="672840" imgH="393480" progId="Equation.DSMT4">
                  <p:embed/>
                </p:oleObj>
              </mc:Choice>
              <mc:Fallback>
                <p:oleObj name="Equation" r:id="rId3" imgW="67284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4357694"/>
                        <a:ext cx="17145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143504" y="4256948"/>
          <a:ext cx="1357322" cy="1078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Equation" r:id="rId5" imgW="495000" imgH="393480" progId="Equation.DSMT4">
                  <p:embed/>
                </p:oleObj>
              </mc:Choice>
              <mc:Fallback>
                <p:oleObj name="Equation" r:id="rId5" imgW="49500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56948"/>
                        <a:ext cx="1357322" cy="1078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1C016-D5EC-46B7-A727-F8F757016959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B10 (№ 283471)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случайном эксперименте симметричную монету бросают четырежды. Найдите вероятность того, что орел не выпадет ни разу.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690063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Пусть орел – О, решка - Р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Возможные комбинации – четверки, составленные из букв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 и Р. Значит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= 16.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Благоприятные исходы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= 1.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формуле имеем:                                   Ответ:    0,0625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Второй способ: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Истолкуем условие так: какова вероятность, что все четыре раза выпадет решка? Вероятность того, что решка выпадет 1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 равна –       , 2 раза –                 , 3 раза –                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 раза –                 . (по теореме об умножении вероятностей)                        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Ответ:    0,0625                 </a:t>
            </a: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2714612" y="3286124"/>
          <a:ext cx="1536706" cy="768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name="Equation" r:id="rId3" imgW="787320" imgH="393480" progId="Equation.DSMT4">
                  <p:embed/>
                </p:oleObj>
              </mc:Choice>
              <mc:Fallback>
                <p:oleObj name="Equation" r:id="rId3" imgW="78732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3286124"/>
                        <a:ext cx="1536706" cy="7683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1714480" y="4857760"/>
          <a:ext cx="285752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name="Equation" r:id="rId5" imgW="152280" imgH="393480" progId="Equation.DSMT4">
                  <p:embed/>
                </p:oleObj>
              </mc:Choice>
              <mc:Fallback>
                <p:oleObj name="Equation" r:id="rId5" imgW="15228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4857760"/>
                        <a:ext cx="285752" cy="7381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3286116" y="4857760"/>
          <a:ext cx="1214446" cy="697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0" name="Equation" r:id="rId7" imgW="685800" imgH="393480" progId="Equation.DSMT4">
                  <p:embed/>
                </p:oleObj>
              </mc:Choice>
              <mc:Fallback>
                <p:oleObj name="Equation" r:id="rId7" imgW="68580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4857760"/>
                        <a:ext cx="1214446" cy="6971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5786446" y="4786322"/>
          <a:ext cx="1071570" cy="848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1" name="Equation" r:id="rId9" imgW="609480" imgH="482400" progId="Equation.DSMT4">
                  <p:embed/>
                </p:oleObj>
              </mc:Choice>
              <mc:Fallback>
                <p:oleObj name="Equation" r:id="rId9" imgW="609480" imgH="4824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4786322"/>
                        <a:ext cx="1071570" cy="8483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1142976" y="5500702"/>
          <a:ext cx="1214414" cy="85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2" name="Equation" r:id="rId11" imgW="685800" imgH="482400" progId="Equation.DSMT4">
                  <p:embed/>
                </p:oleObj>
              </mc:Choice>
              <mc:Fallback>
                <p:oleObj name="Equation" r:id="rId11" imgW="685800" imgH="4824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5500702"/>
                        <a:ext cx="1214414" cy="854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1476-F297-422C-A661-54A6C7D2C34D}" type="datetime8">
              <a:rPr lang="ru-RU" smtClean="0"/>
              <a:t>31.03.2013 18:09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445</TotalTime>
  <Words>1626</Words>
  <Application>Microsoft Office PowerPoint</Application>
  <PresentationFormat>Экран (4:3)</PresentationFormat>
  <Paragraphs>221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Поток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55</cp:revision>
  <dcterms:created xsi:type="dcterms:W3CDTF">2012-01-04T06:36:52Z</dcterms:created>
  <dcterms:modified xsi:type="dcterms:W3CDTF">2013-03-31T14:11:21Z</dcterms:modified>
</cp:coreProperties>
</file>