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5720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36E9D-2B69-47BF-9174-A721A17F8EC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DEBF3-C638-4F4C-9408-37DAAF348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EBF3-C638-4F4C-9408-37DAAF34829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Lenta_P1.gi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381500" y="3048000"/>
            <a:ext cx="4762500" cy="381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 descr="цветы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2384884"/>
            <a:ext cx="5990780" cy="44731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88740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sz="6000" b="1" i="0" cap="none" spc="0">
                <a:ln w="11430"/>
                <a:solidFill>
                  <a:srgbClr val="57201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729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21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 descr="vfrb.pn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7245" y="3411513"/>
            <a:ext cx="1720439" cy="3401863"/>
          </a:xfrm>
          <a:prstGeom prst="rect">
            <a:avLst/>
          </a:prstGeom>
        </p:spPr>
      </p:pic>
      <p:pic>
        <p:nvPicPr>
          <p:cNvPr id="13" name="Рисунок 12" descr="vfrb.png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 rot="5400000">
            <a:off x="1105670" y="4274283"/>
            <a:ext cx="1765571" cy="3401863"/>
          </a:xfrm>
          <a:prstGeom prst="rect">
            <a:avLst/>
          </a:prstGeom>
        </p:spPr>
      </p:pic>
      <p:pic>
        <p:nvPicPr>
          <p:cNvPr id="14" name="Рисунок 13" descr="0_8e311_6aba0cd4_S.png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215516" y="5409220"/>
            <a:ext cx="1428750" cy="126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921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17521" y="4445226"/>
            <a:ext cx="2366247" cy="2412774"/>
          </a:xfrm>
          <a:prstGeom prst="rect">
            <a:avLst/>
          </a:prstGeom>
        </p:spPr>
      </p:pic>
    </p:spTree>
  </p:cSld>
  <p:clrMapOvr>
    <a:masterClrMapping/>
  </p:clrMapOvr>
  <p:transition advTm="921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60020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ransition advTm="921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8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9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00708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МУНИЦИПАЛЬНОЕ АВТОНОМНОЕ ДОШКОЛЬНОЕ ОБРАЗОВАТЕЛЬНОЕ УЧРЕЖДЕНИЕ </a:t>
            </a:r>
            <a:br>
              <a:rPr lang="ru-RU" sz="2000" dirty="0" smtClean="0"/>
            </a:br>
            <a:r>
              <a:rPr lang="ru-RU" sz="2000" dirty="0" smtClean="0"/>
              <a:t>ДЕТСКИЙ САД № 27 «РАДОСТЬ»</a:t>
            </a:r>
            <a:br>
              <a:rPr lang="ru-RU" sz="2000" dirty="0" smtClean="0"/>
            </a:br>
            <a:r>
              <a:rPr lang="ru-RU" sz="2000" dirty="0" smtClean="0"/>
              <a:t>г. Мытищи, Московская область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latin typeface="Monotype Corsiva" pitchFamily="66" charset="0"/>
              </a:rPr>
              <a:t>Проект  </a:t>
            </a:r>
          </a:p>
          <a:p>
            <a:pPr>
              <a:spcBef>
                <a:spcPts val="0"/>
              </a:spcBef>
            </a:pPr>
            <a:r>
              <a:rPr lang="ru-RU" sz="5200" dirty="0" smtClean="0">
                <a:latin typeface="Monotype Corsiva" pitchFamily="66" charset="0"/>
              </a:rPr>
              <a:t>«9 мая – в сердцах поколений»</a:t>
            </a:r>
            <a:endParaRPr lang="ru-RU" sz="52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5996" y="440110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Подготовила воспитатель</a:t>
            </a:r>
          </a:p>
          <a:p>
            <a:pPr algn="r"/>
            <a:r>
              <a:rPr lang="ru-RU" sz="2000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Виктория Валерьевна </a:t>
            </a:r>
          </a:p>
          <a:p>
            <a:pPr algn="r"/>
            <a:r>
              <a:rPr lang="ru-RU" sz="2000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Осипова</a:t>
            </a:r>
            <a:endParaRPr lang="ru-RU" sz="2000" b="1" dirty="0"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~PP3089.WAV">
            <a:hlinkClick r:id="" action="ppaction://media"/>
          </p:cNvPr>
          <p:cNvPicPr>
            <a:picLocks noRot="1" noChangeAspect="1"/>
          </p:cNvPicPr>
          <p:nvPr>
            <a:wavAudioFile r:embed="rId1" name="~PP3089.WAV"/>
          </p:nvPr>
        </p:nvPicPr>
        <p:blipFill>
          <a:blip r:embed="rId4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3501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656692"/>
            <a:ext cx="79208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Результаты проекта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16002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35968" y="17526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63588" y="1340768"/>
            <a:ext cx="7920880" cy="4464496"/>
          </a:xfrm>
          <a:prstGeom prst="rect">
            <a:avLst/>
          </a:prstGeom>
        </p:spPr>
        <p:txBody>
          <a:bodyPr/>
          <a:lstStyle/>
          <a:p>
            <a:pPr marL="720000" indent="-180000">
              <a:spcBef>
                <a:spcPts val="67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Расширение кругозора детей о ВОВ, её героях, празднике «День Победы»;</a:t>
            </a:r>
          </a:p>
          <a:p>
            <a:pPr marL="720000" indent="-180000">
              <a:spcBef>
                <a:spcPts val="67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Формирование у воспитанников чувства гордости за подвиг своего народа в Великой Отечественной войне, уважения к ветеранам;</a:t>
            </a:r>
          </a:p>
          <a:p>
            <a:pPr marL="720000" indent="-180000">
              <a:spcBef>
                <a:spcPts val="67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Пополнение развивающей среды в группе;</a:t>
            </a:r>
          </a:p>
          <a:p>
            <a:pPr marL="720000" indent="-180000">
              <a:spcBef>
                <a:spcPts val="67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Формирование у детей любознательности, творческих способностей, познавательной активности, коммуникативных навыков;</a:t>
            </a:r>
          </a:p>
          <a:p>
            <a:pPr marL="720000" indent="-180000">
              <a:spcBef>
                <a:spcPts val="67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Активное вовлечение воспитанников и их родителей в процесс  патриотического воспитания.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/>
            <a:r>
              <a:rPr lang="ru-RU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Источник шаблона: учитель информатики Курбанова Ирина Борисовна, ГОУ СОШ № 594, Санкт-Петербург, сайт: http://pedsovet.su/</a:t>
            </a:r>
          </a:p>
        </p:txBody>
      </p:sp>
      <p:pic>
        <p:nvPicPr>
          <p:cNvPr id="9" name="~PP509.WAV">
            <a:hlinkClick r:id="" action="ppaction://media"/>
          </p:cNvPr>
          <p:cNvPicPr>
            <a:picLocks noRot="1" noChangeAspect="1"/>
          </p:cNvPicPr>
          <p:nvPr>
            <a:wavAudioFile r:embed="rId1" name="~PP509.WAV"/>
          </p:nvPr>
        </p:nvPicPr>
        <p:blipFill>
          <a:blip r:embed="rId3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1951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64" y="656692"/>
            <a:ext cx="792088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 ПРОЕКТЕ</a:t>
            </a:r>
            <a:endParaRPr lang="ru-RU" b="1" dirty="0"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Cambria" pitchFamily="18" charset="0"/>
              </a:rPr>
              <a:t>Тип проекта: </a:t>
            </a:r>
            <a:r>
              <a:rPr lang="ru-RU" dirty="0" smtClean="0">
                <a:latin typeface="Cambria" pitchFamily="18" charset="0"/>
              </a:rPr>
              <a:t>познавательно-творческий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Cambria" pitchFamily="18" charset="0"/>
              </a:rPr>
              <a:t>Участники проекта: </a:t>
            </a:r>
            <a:r>
              <a:rPr lang="ru-RU" dirty="0" smtClean="0">
                <a:latin typeface="Cambria" pitchFamily="18" charset="0"/>
              </a:rPr>
              <a:t>дети старшей группы, родители воспитанников, педагоги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Cambria" pitchFamily="18" charset="0"/>
              </a:rPr>
              <a:t>Срок реализации проекта: </a:t>
            </a:r>
            <a:r>
              <a:rPr lang="ru-RU" dirty="0" smtClean="0">
                <a:latin typeface="Cambria" pitchFamily="18" charset="0"/>
              </a:rPr>
              <a:t>среднесрочный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Cambria" pitchFamily="18" charset="0"/>
              </a:rPr>
              <a:t>Формы работы: </a:t>
            </a:r>
            <a:r>
              <a:rPr lang="ru-RU" dirty="0" smtClean="0">
                <a:latin typeface="Cambria" pitchFamily="18" charset="0"/>
              </a:rPr>
              <a:t>игровая, познавательная,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Cambria" pitchFamily="18" charset="0"/>
              </a:rPr>
              <a:t>   продуктивная   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6" name="~PP1879.WAV">
            <a:hlinkClick r:id="" action="ppaction://media"/>
          </p:cNvPr>
          <p:cNvPicPr>
            <a:picLocks noRot="1" noChangeAspect="1"/>
          </p:cNvPicPr>
          <p:nvPr>
            <a:wavAudioFile r:embed="rId1" name="~PP1879.WAV"/>
          </p:nvPr>
        </p:nvPicPr>
        <p:blipFill>
          <a:blip r:embed="rId3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2651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56692"/>
            <a:ext cx="792088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Актуальность проекта</a:t>
            </a:r>
            <a:endParaRPr lang="ru-RU" b="1" dirty="0"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1"/>
            <a:ext cx="7920880" cy="172078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Cambria" pitchFamily="18" charset="0"/>
              </a:rPr>
              <a:t>Нравственно-патриотическое воспитание детей старшего дошкольного возраста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3176972"/>
            <a:ext cx="7920880" cy="9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Проблема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91580" y="4077072"/>
            <a:ext cx="7920880" cy="17207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Недостаточные представления у детей старшего дошкольного возраста о ВОВ, её героях, причинах возникновения праздника «День Победы»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</p:txBody>
      </p:sp>
      <p:pic>
        <p:nvPicPr>
          <p:cNvPr id="7" name="~PP544.WAV">
            <a:hlinkClick r:id="" action="ppaction://media"/>
          </p:cNvPr>
          <p:cNvPicPr>
            <a:picLocks noRot="1" noChangeAspect="1"/>
          </p:cNvPicPr>
          <p:nvPr>
            <a:wavAudioFile r:embed="rId1" name="~PP544.WAV"/>
          </p:nvPr>
        </p:nvPicPr>
        <p:blipFill>
          <a:blip r:embed="rId3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2511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656692"/>
            <a:ext cx="79208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Цель проекта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1600200"/>
            <a:ext cx="7920880" cy="406104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3200" dirty="0" smtClean="0">
                <a:latin typeface="Cambria" pitchFamily="18" charset="0"/>
              </a:rPr>
              <a:t>Воспитание гражданско-патриотических чувств у детей-дошкольников, воспитание чувства гордости за подвиг своего народа в Великой Отечественной войне, уважения к ветеранам, создание условий для развития познавательных и творческих способностей детей в</a:t>
            </a:r>
          </a:p>
          <a:p>
            <a:pPr algn="r"/>
            <a:r>
              <a:rPr lang="ru-RU" sz="3200" dirty="0" smtClean="0">
                <a:latin typeface="Cambria" pitchFamily="18" charset="0"/>
              </a:rPr>
              <a:t>процессе разработки проекта</a:t>
            </a:r>
            <a:endParaRPr lang="ru-RU" sz="3200" dirty="0">
              <a:latin typeface="Cambria" pitchFamily="18" charset="0"/>
            </a:endParaRPr>
          </a:p>
        </p:txBody>
      </p:sp>
      <p:pic>
        <p:nvPicPr>
          <p:cNvPr id="7" name="~PP3087.WAV">
            <a:hlinkClick r:id="" action="ppaction://media"/>
          </p:cNvPr>
          <p:cNvPicPr>
            <a:picLocks noRot="1" noChangeAspect="1"/>
          </p:cNvPicPr>
          <p:nvPr>
            <a:wavAudioFile r:embed="rId1" name="~PP3087.WAV"/>
          </p:nvPr>
        </p:nvPicPr>
        <p:blipFill>
          <a:blip r:embed="rId3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2310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656692"/>
            <a:ext cx="79208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Задачи проекта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16002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300" dirty="0" smtClean="0">
                <a:latin typeface="Cambria" pitchFamily="18" charset="0"/>
              </a:rPr>
              <a:t>Формирование нравственных начал в детях через ознакомление с событиями Великой Отечественной войны.</a:t>
            </a:r>
          </a:p>
          <a:p>
            <a:pPr marL="514350" indent="-514350">
              <a:buFontTx/>
              <a:buAutoNum type="arabicPeriod"/>
            </a:pPr>
            <a:r>
              <a:rPr lang="ru-RU" sz="2300" dirty="0" smtClean="0">
                <a:latin typeface="Cambria" pitchFamily="18" charset="0"/>
              </a:rPr>
              <a:t>Формирование представления детей о памятных местах, истории и жизни родного города.</a:t>
            </a:r>
            <a:endParaRPr lang="ru-RU" sz="23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ru-RU" sz="2300" dirty="0" smtClean="0">
                <a:latin typeface="Cambria" pitchFamily="18" charset="0"/>
              </a:rPr>
              <a:t>Воспитание уважения и чувства благодарности ко всем, кто защищает Родину.</a:t>
            </a:r>
            <a:endParaRPr lang="ru-RU" sz="23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ru-RU" sz="2300" dirty="0" smtClean="0">
                <a:latin typeface="Cambria" pitchFamily="18" charset="0"/>
                <a:ea typeface="MS Gothic"/>
                <a:cs typeface="Times New Roman" pitchFamily="18" charset="0"/>
              </a:rPr>
              <a:t>Развитие творческих и интеллектуальных   способностей детей.</a:t>
            </a:r>
          </a:p>
          <a:p>
            <a:pPr marL="514350" indent="-514350">
              <a:buFontTx/>
              <a:buAutoNum type="arabicPeriod"/>
            </a:pPr>
            <a:r>
              <a:rPr lang="ru-RU" sz="2300" dirty="0" smtClean="0">
                <a:latin typeface="Cambria" pitchFamily="18" charset="0"/>
                <a:ea typeface="MS Gothic"/>
                <a:cs typeface="Times New Roman" pitchFamily="18" charset="0"/>
              </a:rPr>
              <a:t>    Совместная деятельность воспитанников, их</a:t>
            </a:r>
          </a:p>
          <a:p>
            <a:pPr marL="514350" indent="-514350" algn="r"/>
            <a:r>
              <a:rPr lang="ru-RU" sz="2300" dirty="0" smtClean="0">
                <a:latin typeface="Cambria" pitchFamily="18" charset="0"/>
                <a:ea typeface="MS Gothic"/>
                <a:cs typeface="Times New Roman" pitchFamily="18" charset="0"/>
              </a:rPr>
              <a:t>родителей и педагогов по данной проблеме</a:t>
            </a:r>
          </a:p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pic>
        <p:nvPicPr>
          <p:cNvPr id="7" name="~PP1300.WAV">
            <a:hlinkClick r:id="" action="ppaction://media"/>
          </p:cNvPr>
          <p:cNvPicPr>
            <a:picLocks noRot="1" noChangeAspect="1"/>
          </p:cNvPicPr>
          <p:nvPr>
            <a:wavAudioFile r:embed="rId1" name="~PP1300.WAV"/>
          </p:nvPr>
        </p:nvPicPr>
        <p:blipFill>
          <a:blip r:embed="rId3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2050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656692"/>
            <a:ext cx="79208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Этапы реализации проекта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16002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35968" y="17526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755576" y="1484784"/>
            <a:ext cx="7920880" cy="4320480"/>
          </a:xfrm>
          <a:prstGeom prst="rect">
            <a:avLst/>
          </a:prstGeom>
        </p:spPr>
        <p:txBody>
          <a:bodyPr/>
          <a:lstStyle/>
          <a:p>
            <a:r>
              <a:rPr lang="ru-RU" sz="3200" b="1" dirty="0" smtClean="0">
                <a:latin typeface="Cambria" pitchFamily="18" charset="0"/>
              </a:rPr>
              <a:t>Подготовительный этап</a:t>
            </a:r>
            <a:endParaRPr lang="ru-RU" sz="3200" dirty="0" smtClean="0">
              <a:latin typeface="Cambria" pitchFamily="18" charset="0"/>
            </a:endParaRPr>
          </a:p>
          <a:p>
            <a:pPr marL="540000"/>
            <a:r>
              <a:rPr lang="ru-RU" sz="3200" dirty="0" smtClean="0">
                <a:latin typeface="Cambria" pitchFamily="18" charset="0"/>
              </a:rPr>
              <a:t>- </a:t>
            </a:r>
            <a:r>
              <a:rPr lang="ru-RU" sz="3000" dirty="0" smtClean="0">
                <a:latin typeface="Cambria" pitchFamily="18" charset="0"/>
              </a:rPr>
              <a:t>Беседы о ВОВ, её героях, празднике «День Победы»;</a:t>
            </a:r>
          </a:p>
          <a:p>
            <a:pPr marL="540000"/>
            <a:r>
              <a:rPr lang="ru-RU" sz="3000" dirty="0" smtClean="0">
                <a:latin typeface="Cambria" pitchFamily="18" charset="0"/>
              </a:rPr>
              <a:t>- Рассматривание иллюстраций о ВОВ, воинской славе; </a:t>
            </a:r>
          </a:p>
          <a:p>
            <a:pPr marL="540000"/>
            <a:r>
              <a:rPr lang="ru-RU" sz="3000" dirty="0" smtClean="0">
                <a:latin typeface="Cambria" pitchFamily="18" charset="0"/>
              </a:rPr>
              <a:t>- Разучивание стихов, песен и танцев ко Дню Победы;</a:t>
            </a:r>
          </a:p>
          <a:p>
            <a:pPr marL="540000"/>
            <a:r>
              <a:rPr lang="ru-RU" sz="3000" dirty="0" smtClean="0">
                <a:latin typeface="Cambria" pitchFamily="18" charset="0"/>
              </a:rPr>
              <a:t>- Чтение художественной литературы о </a:t>
            </a:r>
          </a:p>
          <a:p>
            <a:pPr marL="540000"/>
            <a:r>
              <a:rPr lang="ru-RU" sz="3000" dirty="0" smtClean="0">
                <a:latin typeface="Cambria" pitchFamily="18" charset="0"/>
              </a:rPr>
              <a:t>                    войне.</a:t>
            </a:r>
            <a:endParaRPr lang="ru-RU" sz="3000" dirty="0">
              <a:latin typeface="Cambria" pitchFamily="18" charset="0"/>
            </a:endParaRPr>
          </a:p>
        </p:txBody>
      </p:sp>
      <p:pic>
        <p:nvPicPr>
          <p:cNvPr id="8" name="~PP3390.WAV">
            <a:hlinkClick r:id="" action="ppaction://media"/>
          </p:cNvPr>
          <p:cNvPicPr>
            <a:picLocks noRot="1" noChangeAspect="1"/>
          </p:cNvPicPr>
          <p:nvPr>
            <a:wavAudioFile r:embed="rId1" name="~PP3390.WAV"/>
          </p:nvPr>
        </p:nvPicPr>
        <p:blipFill>
          <a:blip r:embed="rId3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1821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656692"/>
            <a:ext cx="79208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Этапы реализации проекта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16002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35968" y="17526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755576" y="1484784"/>
            <a:ext cx="7920880" cy="4320480"/>
          </a:xfrm>
          <a:prstGeom prst="rect">
            <a:avLst/>
          </a:prstGeom>
        </p:spPr>
        <p:txBody>
          <a:bodyPr/>
          <a:lstStyle/>
          <a:p>
            <a:r>
              <a:rPr lang="ru-RU" sz="3200" b="1" dirty="0" smtClean="0"/>
              <a:t>Организация работы над проектом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НОД по познавательному развитию;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НОД по нравственно-патриотическому  воспитанию;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Игры военной тематики;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Досуг «День Победы» в ДОУ;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Встреча с ветеранами в 16 ЦНИИИ;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Художественная деятельность;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</a:rPr>
              <a:t>Оформление уголка патриотического</a:t>
            </a:r>
          </a:p>
          <a:p>
            <a:pPr marL="540000"/>
            <a:r>
              <a:rPr lang="ru-RU" sz="2800" dirty="0" smtClean="0">
                <a:latin typeface="Cambria" pitchFamily="18" charset="0"/>
              </a:rPr>
              <a:t>                             воспитания.</a:t>
            </a:r>
          </a:p>
          <a:p>
            <a:pPr>
              <a:buFontTx/>
              <a:buChar char="-"/>
            </a:pPr>
            <a:endParaRPr lang="ru-RU" sz="3000" dirty="0">
              <a:latin typeface="Cambria" pitchFamily="18" charset="0"/>
            </a:endParaRPr>
          </a:p>
        </p:txBody>
      </p:sp>
      <p:pic>
        <p:nvPicPr>
          <p:cNvPr id="8" name="~PP1603.WAV">
            <a:hlinkClick r:id="" action="ppaction://media"/>
          </p:cNvPr>
          <p:cNvPicPr>
            <a:picLocks noRot="1" noChangeAspect="1"/>
          </p:cNvPicPr>
          <p:nvPr>
            <a:wavAudioFile r:embed="rId1" name="~PP1603.WAV"/>
          </p:nvPr>
        </p:nvPicPr>
        <p:blipFill>
          <a:blip r:embed="rId3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2061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656692"/>
            <a:ext cx="79208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Этапы реализации проекта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16002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35968" y="17526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63588" y="1520788"/>
            <a:ext cx="7920880" cy="4320480"/>
          </a:xfrm>
          <a:prstGeom prst="rect">
            <a:avLst/>
          </a:prstGeom>
        </p:spPr>
        <p:txBody>
          <a:bodyPr/>
          <a:lstStyle/>
          <a:p>
            <a:r>
              <a:rPr lang="ru-RU" sz="3200" b="1" dirty="0" smtClean="0"/>
              <a:t>Практическая деятельность </a:t>
            </a:r>
            <a:endParaRPr lang="ru-RU" sz="3200" dirty="0" smtClean="0"/>
          </a:p>
          <a:p>
            <a:pPr marL="720000" indent="-180000">
              <a:buFont typeface="Arial" pitchFamily="34" charset="0"/>
              <a:buChar char="•"/>
            </a:pPr>
            <a:r>
              <a:rPr lang="ru-RU" sz="2600" dirty="0" smtClean="0">
                <a:latin typeface="Cambria" pitchFamily="18" charset="0"/>
              </a:rPr>
              <a:t>Возложение цветов к памятнику воинской славы (Памятник связистам) на территории 16 ЦНИИИ;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600" dirty="0" smtClean="0">
                <a:latin typeface="Cambria" pitchFamily="18" charset="0"/>
              </a:rPr>
              <a:t>Вручение открыток ветеранам;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600" dirty="0" smtClean="0">
                <a:latin typeface="Cambria" pitchFamily="18" charset="0"/>
              </a:rPr>
              <a:t>Наблюдение за Парадом победы (с родителями);</a:t>
            </a:r>
          </a:p>
          <a:p>
            <a:pPr marL="720000" indent="-180000">
              <a:buFont typeface="Arial" pitchFamily="34" charset="0"/>
              <a:buChar char="•"/>
            </a:pPr>
            <a:r>
              <a:rPr lang="ru-RU" sz="2600" dirty="0" smtClean="0">
                <a:latin typeface="Cambria" pitchFamily="18" charset="0"/>
              </a:rPr>
              <a:t>Посещение памятников Великой отечественной войны (с родителями).</a:t>
            </a:r>
            <a:endParaRPr lang="ru-RU" sz="2600" dirty="0">
              <a:latin typeface="Cambria" pitchFamily="18" charset="0"/>
            </a:endParaRPr>
          </a:p>
        </p:txBody>
      </p:sp>
      <p:pic>
        <p:nvPicPr>
          <p:cNvPr id="8" name="~PP18.WAV">
            <a:hlinkClick r:id="" action="ppaction://media"/>
          </p:cNvPr>
          <p:cNvPicPr>
            <a:picLocks noRot="1" noChangeAspect="1"/>
          </p:cNvPicPr>
          <p:nvPr>
            <a:wavAudioFile r:embed="rId1" name="~PP18.WAV"/>
          </p:nvPr>
        </p:nvPicPr>
        <p:blipFill>
          <a:blip r:embed="rId3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2231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656692"/>
            <a:ext cx="79208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572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Продукты проекта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572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16002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35968" y="1752600"/>
            <a:ext cx="7920880" cy="4061047"/>
          </a:xfrm>
          <a:prstGeom prst="rect">
            <a:avLst/>
          </a:prstGeom>
        </p:spPr>
        <p:txBody>
          <a:bodyPr/>
          <a:lstStyle/>
          <a:p>
            <a:pPr marL="514350" indent="-514350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endParaRPr lang="ru-RU" sz="2200" dirty="0" smtClean="0">
              <a:latin typeface="Cambria" pitchFamily="18" charset="0"/>
              <a:ea typeface="MS Gothic"/>
              <a:cs typeface="Times New Roman" pitchFamily="18" charset="0"/>
            </a:endParaRPr>
          </a:p>
          <a:p>
            <a:pPr marL="514350" indent="-514350" algn="r"/>
            <a:r>
              <a:rPr lang="ru-RU" sz="2200" dirty="0" smtClean="0">
                <a:latin typeface="Cambria" pitchFamily="18" charset="0"/>
                <a:ea typeface="MS Gothic"/>
                <a:cs typeface="Times New Roman" pitchFamily="18" charset="0"/>
              </a:rPr>
              <a:t>      </a:t>
            </a:r>
          </a:p>
          <a:p>
            <a:pPr marL="514350" indent="-514350"/>
            <a:endParaRPr lang="ru-RU" sz="3200" dirty="0">
              <a:latin typeface="Cambria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63588" y="1340768"/>
            <a:ext cx="7920880" cy="4752528"/>
          </a:xfrm>
          <a:prstGeom prst="rect">
            <a:avLst/>
          </a:prstGeom>
        </p:spPr>
        <p:txBody>
          <a:bodyPr/>
          <a:lstStyle/>
          <a:p>
            <a:pPr marL="360000" indent="-180000">
              <a:buFont typeface="Arial" pitchFamily="34" charset="0"/>
              <a:buChar char="•"/>
            </a:pPr>
            <a:r>
              <a:rPr lang="ru-RU" sz="2300" dirty="0" smtClean="0">
                <a:latin typeface="Cambria" pitchFamily="18" charset="0"/>
              </a:rPr>
              <a:t> понимание важности праздника – Дня Победы; </a:t>
            </a:r>
          </a:p>
          <a:p>
            <a:pPr marL="360000" indent="-180000">
              <a:buFont typeface="Arial" pitchFamily="34" charset="0"/>
              <a:buChar char="•"/>
            </a:pPr>
            <a:r>
              <a:rPr lang="ru-RU" sz="2300" dirty="0" smtClean="0">
                <a:latin typeface="Cambria" pitchFamily="18" charset="0"/>
              </a:rPr>
              <a:t> создание книги-раскладушки об участниках ВОВ;</a:t>
            </a:r>
          </a:p>
          <a:p>
            <a:pPr marL="360000" indent="-180000">
              <a:buFont typeface="Arial" pitchFamily="34" charset="0"/>
              <a:buChar char="•"/>
            </a:pPr>
            <a:r>
              <a:rPr lang="ru-RU" sz="2300" dirty="0" smtClean="0">
                <a:latin typeface="Cambria" pitchFamily="18" charset="0"/>
              </a:rPr>
              <a:t> вовлечение родителей в педагогический процесс ДОУ;</a:t>
            </a:r>
          </a:p>
          <a:p>
            <a:pPr marL="360000" indent="-180000">
              <a:buFont typeface="Arial" pitchFamily="34" charset="0"/>
              <a:buChar char="•"/>
            </a:pPr>
            <a:r>
              <a:rPr lang="ru-RU" sz="2300" dirty="0" smtClean="0">
                <a:latin typeface="Cambria" pitchFamily="18" charset="0"/>
              </a:rPr>
              <a:t> повышение социальной компетентности дошкольников; </a:t>
            </a:r>
          </a:p>
          <a:p>
            <a:pPr marL="360000" indent="-180000">
              <a:buFont typeface="Arial" pitchFamily="34" charset="0"/>
              <a:buChar char="•"/>
            </a:pPr>
            <a:r>
              <a:rPr lang="ru-RU" sz="2300" dirty="0" smtClean="0">
                <a:latin typeface="Cambria" pitchFamily="18" charset="0"/>
              </a:rPr>
              <a:t> оформление выставки детского творчества ко Дню Победы;</a:t>
            </a:r>
          </a:p>
          <a:p>
            <a:pPr marL="360000" indent="-180000">
              <a:buFont typeface="Arial" pitchFamily="34" charset="0"/>
              <a:buChar char="•"/>
            </a:pPr>
            <a:r>
              <a:rPr lang="ru-RU" sz="2300" dirty="0" smtClean="0">
                <a:latin typeface="Cambria" pitchFamily="18" charset="0"/>
              </a:rPr>
              <a:t> акция «Открытка для ветерана»;</a:t>
            </a:r>
          </a:p>
          <a:p>
            <a:pPr marL="360000" indent="-180000">
              <a:buFont typeface="Arial" pitchFamily="34" charset="0"/>
              <a:buChar char="•"/>
            </a:pPr>
            <a:r>
              <a:rPr lang="ru-RU" sz="2300" dirty="0" smtClean="0">
                <a:latin typeface="Cambria" pitchFamily="18" charset="0"/>
              </a:rPr>
              <a:t> создание в группе уголка патриотического воспитания;</a:t>
            </a:r>
          </a:p>
          <a:p>
            <a:pPr marL="360000" indent="-180000">
              <a:buFont typeface="Arial" pitchFamily="34" charset="0"/>
              <a:buChar char="•"/>
            </a:pPr>
            <a:r>
              <a:rPr lang="ru-RU" sz="2300" dirty="0" smtClean="0">
                <a:latin typeface="Cambria" pitchFamily="18" charset="0"/>
              </a:rPr>
              <a:t> проведение досуга для детей и их родителей «День Победы» в ДОУ,</a:t>
            </a:r>
          </a:p>
          <a:p>
            <a:pPr marL="360000" indent="-180000">
              <a:buFont typeface="Arial" pitchFamily="34" charset="0"/>
              <a:buChar char="•"/>
            </a:pPr>
            <a:r>
              <a:rPr lang="ru-RU" sz="2300" dirty="0" smtClean="0">
                <a:latin typeface="Cambria" pitchFamily="18" charset="0"/>
              </a:rPr>
              <a:t>   проведение встречи детей с ветеранами в 16 ЦНИИИ.</a:t>
            </a:r>
            <a:endParaRPr lang="ru-RU" sz="2300" dirty="0">
              <a:latin typeface="Cambria" pitchFamily="18" charset="0"/>
            </a:endParaRPr>
          </a:p>
        </p:txBody>
      </p:sp>
      <p:pic>
        <p:nvPicPr>
          <p:cNvPr id="8" name="~PP2468.WAV">
            <a:hlinkClick r:id="" action="ppaction://media"/>
          </p:cNvPr>
          <p:cNvPicPr>
            <a:picLocks noRot="1" noChangeAspect="1"/>
          </p:cNvPicPr>
          <p:nvPr>
            <a:wavAudioFile r:embed="rId1" name="~PP2468.WAV"/>
          </p:nvPr>
        </p:nvPicPr>
        <p:blipFill>
          <a:blip r:embed="rId3" cstate="email"/>
          <a:stretch>
            <a:fillRect/>
          </a:stretch>
        </p:blipFill>
        <p:spPr>
          <a:xfrm>
            <a:off x="8761413" y="6475413"/>
            <a:ext cx="203200" cy="203200"/>
          </a:xfrm>
          <a:prstGeom prst="rect">
            <a:avLst/>
          </a:prstGeom>
        </p:spPr>
      </p:pic>
    </p:spTree>
  </p:cSld>
  <p:clrMapOvr>
    <a:masterClrMapping/>
  </p:clrMapOvr>
  <p:transition advTm="2191">
    <p:fade/>
  </p:transition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486</Words>
  <Application>Microsoft Office PowerPoint</Application>
  <PresentationFormat>Экран (4:3)</PresentationFormat>
  <Paragraphs>100</Paragraphs>
  <Slides>10</Slides>
  <Notes>1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АВТОНОМНОЕ ДОШКОЛЬНОЕ ОБРАЗОВАТЕЛЬНОЕ УЧРЕЖДЕНИЕ  ДЕТСКИЙ САД № 27 «РАДОСТЬ» г. Мытищи, Московская область</vt:lpstr>
      <vt:lpstr>О ПРОЕКТЕ</vt:lpstr>
      <vt:lpstr>Актуальность проекта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Solaris</dc:creator>
  <cp:lastModifiedBy>Михаил</cp:lastModifiedBy>
  <cp:revision>30</cp:revision>
  <dcterms:created xsi:type="dcterms:W3CDTF">2015-04-30T16:13:06Z</dcterms:created>
  <dcterms:modified xsi:type="dcterms:W3CDTF">2015-08-05T17:31:17Z</dcterms:modified>
</cp:coreProperties>
</file>