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8"/>
  </p:notesMasterIdLst>
  <p:sldIdLst>
    <p:sldId id="256" r:id="rId3"/>
    <p:sldId id="257" r:id="rId4"/>
    <p:sldId id="298" r:id="rId5"/>
    <p:sldId id="258" r:id="rId6"/>
    <p:sldId id="340" r:id="rId7"/>
    <p:sldId id="300" r:id="rId8"/>
    <p:sldId id="342" r:id="rId9"/>
    <p:sldId id="343" r:id="rId10"/>
    <p:sldId id="344" r:id="rId11"/>
    <p:sldId id="345" r:id="rId12"/>
    <p:sldId id="347" r:id="rId13"/>
    <p:sldId id="348" r:id="rId14"/>
    <p:sldId id="350" r:id="rId15"/>
    <p:sldId id="351" r:id="rId16"/>
    <p:sldId id="352" r:id="rId17"/>
    <p:sldId id="353" r:id="rId18"/>
    <p:sldId id="370" r:id="rId19"/>
    <p:sldId id="354" r:id="rId20"/>
    <p:sldId id="355" r:id="rId21"/>
    <p:sldId id="356" r:id="rId22"/>
    <p:sldId id="369" r:id="rId23"/>
    <p:sldId id="357" r:id="rId24"/>
    <p:sldId id="367" r:id="rId25"/>
    <p:sldId id="358" r:id="rId26"/>
    <p:sldId id="359" r:id="rId27"/>
    <p:sldId id="360" r:id="rId28"/>
    <p:sldId id="371" r:id="rId29"/>
    <p:sldId id="374" r:id="rId30"/>
    <p:sldId id="372" r:id="rId31"/>
    <p:sldId id="362" r:id="rId32"/>
    <p:sldId id="373" r:id="rId33"/>
    <p:sldId id="363" r:id="rId34"/>
    <p:sldId id="364" r:id="rId35"/>
    <p:sldId id="366" r:id="rId36"/>
    <p:sldId id="3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660066"/>
    <a:srgbClr val="0033CC"/>
    <a:srgbClr val="FF2C09"/>
    <a:srgbClr val="00FFFF"/>
    <a:srgbClr val="0000CC"/>
    <a:srgbClr val="EA22E0"/>
    <a:srgbClr val="F37F4B"/>
    <a:srgbClr val="DE22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4" autoAdjust="0"/>
    <p:restoredTop sz="94660"/>
  </p:normalViewPr>
  <p:slideViewPr>
    <p:cSldViewPr>
      <p:cViewPr>
        <p:scale>
          <a:sx n="89" d="100"/>
          <a:sy n="89" d="100"/>
        </p:scale>
        <p:origin x="48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0292-D375-4FC6-9322-CD43B813DF2E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55C4-9189-40EA-9449-C73614327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655C4-9189-40EA-9449-C7361432772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99"/>
            </a:gs>
            <a:gs pos="25000">
              <a:srgbClr val="FF6633"/>
            </a:gs>
            <a:gs pos="50000">
              <a:srgbClr val="FFFF00"/>
            </a:gs>
            <a:gs pos="75000">
              <a:srgbClr val="15C5DD"/>
            </a:gs>
            <a:gs pos="100000">
              <a:srgbClr val="00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A0CD-0A95-4F14-8BE3-1A59D92F0E15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Equo\Desktop\&#1057;&#1077;&#1088;&#1077;&#1073;&#1088;&#1103;&#1085;&#1099;&#1081;_&#1076;&#1086;&#1078;&#1076;&#1100;_(&#1075;&#1088;&#1091;&#1087;&#1087;&#1072;)_-_&#1057;&#1077;&#1088;&#1077;&#1073;&#1088;&#1103;&#1085;&#1099;&#1081;_&#1076;&#1086;&#1078;&#1076;&#1100;_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quo\Desktop\&#1057;&#1077;&#1088;&#1077;&#1073;&#1088;&#1103;&#1085;&#1099;&#1081;_&#1076;&#1086;&#1078;&#1076;&#1100;_(&#1075;&#1088;&#1091;&#1087;&#1087;&#1072;)_-_&#1057;&#1077;&#1088;&#1077;&#1073;&#1088;&#1103;&#1085;&#1099;&#1081;_&#1076;&#1086;&#1078;&#1076;&#1100;_(-)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15130" cy="16557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Print" pitchFamily="2" charset="0"/>
              </a:rPr>
              <a:t>Обобщенный педагогический опыт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57224" y="2214555"/>
            <a:ext cx="7929618" cy="3071834"/>
          </a:xfrm>
        </p:spPr>
        <p:txBody>
          <a:bodyPr>
            <a:prstTxWarp prst="textWave4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 Black" pitchFamily="82" charset="0"/>
              </a:rPr>
              <a:t>Нетрадиционные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 Black" pitchFamily="82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loresCyr Black" pitchFamily="82" charset="0"/>
              </a:rPr>
              <a:t>техники рисования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loresCyr Black" pitchFamily="8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72067" y="5500702"/>
            <a:ext cx="4071934" cy="13572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Выполнила воспитатель </a:t>
            </a:r>
          </a:p>
          <a:p>
            <a:r>
              <a:rPr lang="ru-RU" sz="2000" dirty="0" smtClean="0"/>
              <a:t>МБДОУ №11 «Теремок» </a:t>
            </a:r>
          </a:p>
          <a:p>
            <a:r>
              <a:rPr lang="ru-RU" sz="2000" dirty="0" err="1" smtClean="0"/>
              <a:t>Дрюченко</a:t>
            </a:r>
            <a:r>
              <a:rPr lang="ru-RU" sz="2000" dirty="0" smtClean="0"/>
              <a:t> Ирина Анатольевна.</a:t>
            </a:r>
            <a:endParaRPr lang="ru-RU" sz="2000" dirty="0"/>
          </a:p>
        </p:txBody>
      </p:sp>
      <p:pic>
        <p:nvPicPr>
          <p:cNvPr id="8" name="Рисунок 7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42087" y="0"/>
            <a:ext cx="2101913" cy="1886314"/>
          </a:xfrm>
          <a:prstGeom prst="rect">
            <a:avLst/>
          </a:prstGeom>
        </p:spPr>
      </p:pic>
      <p:pic>
        <p:nvPicPr>
          <p:cNvPr id="6" name="Серебряный_дождь_(группа)_-_Серебряный_дождь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0023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126-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F:\фото для дрюченко\DSCN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7562"/>
            <a:ext cx="3500430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dirty="0" smtClean="0"/>
              <a:t>Создание среды в моей группе</a:t>
            </a:r>
            <a:endParaRPr lang="ru-RU" dirty="0"/>
          </a:p>
        </p:txBody>
      </p:sp>
      <p:pic>
        <p:nvPicPr>
          <p:cNvPr id="7" name="Picture 5" descr="D:\Тео\Нетрадиционные способы рисования\palchikovie_kraski_008.gif"/>
          <p:cNvPicPr>
            <a:picLocks noChangeAspect="1" noChangeArrowheads="1"/>
          </p:cNvPicPr>
          <p:nvPr/>
        </p:nvPicPr>
        <p:blipFill>
          <a:blip r:embed="rId5" cstate="print"/>
          <a:srcRect b="279"/>
          <a:stretch>
            <a:fillRect/>
          </a:stretch>
        </p:blipFill>
        <p:spPr bwMode="auto">
          <a:xfrm>
            <a:off x="357158" y="500042"/>
            <a:ext cx="1901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 для дрюченко\DSCN2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5345" y="3357563"/>
            <a:ext cx="4238655" cy="3500438"/>
          </a:xfrm>
          <a:prstGeom prst="rect">
            <a:avLst/>
          </a:prstGeom>
          <a:noFill/>
        </p:spPr>
      </p:pic>
      <p:pic>
        <p:nvPicPr>
          <p:cNvPr id="1040" name="Picture 16" descr="F:\уголок изо дети рисуют\SAM_00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928670"/>
            <a:ext cx="3500462" cy="3643314"/>
          </a:xfrm>
          <a:prstGeom prst="rect">
            <a:avLst/>
          </a:prstGeom>
          <a:noFill/>
        </p:spPr>
      </p:pic>
      <p:pic>
        <p:nvPicPr>
          <p:cNvPr id="8" name="Picture 7" descr="D:\Тео\Школа\693740-f071beac54af6754.jpg"/>
          <p:cNvPicPr>
            <a:picLocks noChangeAspect="1" noChangeArrowheads="1"/>
          </p:cNvPicPr>
          <p:nvPr/>
        </p:nvPicPr>
        <p:blipFill>
          <a:blip r:embed="rId8" cstate="print"/>
          <a:srcRect r="131"/>
          <a:stretch>
            <a:fillRect/>
          </a:stretch>
        </p:blipFill>
        <p:spPr bwMode="auto">
          <a:xfrm>
            <a:off x="3500430" y="4714884"/>
            <a:ext cx="1499854" cy="21431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quo\Desktop\Новая папка\DSCF6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-285776"/>
            <a:ext cx="10215634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/>
          <a:lstStyle/>
          <a:p>
            <a:r>
              <a:rPr lang="ru-RU" dirty="0" smtClean="0"/>
              <a:t>Средства изображения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нетрадиционного рисования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596" y="2143116"/>
            <a:ext cx="264320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Пальчиками и ладошками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10001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 детьми младшего дошкольного возраста  я использовала следующие техники нетрадиционного рисования: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286512" y="2143116"/>
            <a:ext cx="264320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зубной пастой 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357554" y="2357430"/>
            <a:ext cx="26432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ватными палочками </a:t>
            </a:r>
            <a:endParaRPr lang="ru-RU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357562"/>
            <a:ext cx="25669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285752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44" y="857232"/>
            <a:ext cx="24288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поролоном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29388" y="857232"/>
            <a:ext cx="242889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печатками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00364" y="857232"/>
            <a:ext cx="299087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Пластилинография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496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3" y="2857496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Детей среднего дошкольного возраста  я познакомила с более сложными техниками: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1472" y="1928802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листьями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57554" y="2000240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Тычок жесткой полусухой кистью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429388" y="2000240"/>
            <a:ext cx="235745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мятой бумагой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00372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29289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000372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000232" y="2500306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ластиком и листьями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00430" y="1928802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Монотипия предметная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86314" y="2643182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Восковые мелки + акварель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357422" y="3429000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Старая фреска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43372" y="3571876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Свеча + акварель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357454" cy="183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357694"/>
            <a:ext cx="2143140" cy="23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G:\107_0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357670"/>
            <a:ext cx="2140980" cy="235747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928670"/>
            <a:ext cx="2624142" cy="19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2144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старшем возрасте дети  освоили ещё более трудные методы и техники: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7158" y="1285860"/>
            <a:ext cx="242889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зубной щеткой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3929066"/>
            <a:ext cx="207170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Ниткография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86446" y="1357298"/>
            <a:ext cx="178595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Набрызг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929322" y="4000504"/>
            <a:ext cx="185738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Граттаж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2786082" cy="15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G:\SAM_0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2714612" cy="203595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0057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72008"/>
            <a:ext cx="28305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286512" y="1214422"/>
            <a:ext cx="242889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Монотипия пейзажная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143240" y="357166"/>
            <a:ext cx="242889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Кляксография</a:t>
            </a:r>
            <a:r>
              <a:rPr lang="ru-RU" dirty="0" smtClean="0"/>
              <a:t> с трубочкой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5720" y="1214422"/>
            <a:ext cx="242889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Точечный рисунок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71612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/>
          <a:lstStyle/>
          <a:p>
            <a:r>
              <a:rPr lang="ru-RU" dirty="0" smtClean="0"/>
              <a:t>Работа с детьми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 ладошка, два ладошка</a:t>
            </a:r>
          </a:p>
          <a:p>
            <a:pPr>
              <a:buNone/>
            </a:pPr>
            <a:r>
              <a:rPr lang="ru-RU" dirty="0" smtClean="0"/>
              <a:t>Вот и солнышка немножко!</a:t>
            </a:r>
            <a:endParaRPr lang="ru-RU" dirty="0"/>
          </a:p>
        </p:txBody>
      </p:sp>
      <p:pic>
        <p:nvPicPr>
          <p:cNvPr id="12290" name="Picture 2" descr="F:\один день в д. с\DSCF6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6" y="142852"/>
            <a:ext cx="3529007" cy="2714644"/>
          </a:xfrm>
          <a:prstGeom prst="rect">
            <a:avLst/>
          </a:prstGeom>
          <a:noFill/>
        </p:spPr>
      </p:pic>
      <p:pic>
        <p:nvPicPr>
          <p:cNvPr id="10242" name="Picture 2" descr="G:\107_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643446"/>
            <a:ext cx="2714644" cy="1928827"/>
          </a:xfrm>
          <a:prstGeom prst="rect">
            <a:avLst/>
          </a:prstGeom>
          <a:noFill/>
        </p:spPr>
      </p:pic>
      <p:pic>
        <p:nvPicPr>
          <p:cNvPr id="10243" name="Picture 3" descr="G:\107_0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000372"/>
            <a:ext cx="4878716" cy="3659037"/>
          </a:xfrm>
          <a:prstGeom prst="rect">
            <a:avLst/>
          </a:prstGeom>
          <a:noFill/>
        </p:spPr>
      </p:pic>
      <p:pic>
        <p:nvPicPr>
          <p:cNvPr id="10244" name="Picture 4" descr="G:\107_0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714620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жесткой полусухой кистью</a:t>
            </a:r>
            <a:endParaRPr lang="ru-RU" dirty="0"/>
          </a:p>
        </p:txBody>
      </p:sp>
      <p:pic>
        <p:nvPicPr>
          <p:cNvPr id="2050" name="Picture 2" descr="G:\И.А\107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97380"/>
            <a:ext cx="4214842" cy="4317702"/>
          </a:xfrm>
          <a:prstGeom prst="rect">
            <a:avLst/>
          </a:prstGeom>
          <a:noFill/>
        </p:spPr>
      </p:pic>
      <p:pic>
        <p:nvPicPr>
          <p:cNvPr id="2051" name="Picture 3" descr="G:\И.А\107_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97380"/>
            <a:ext cx="4214842" cy="43177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papersMania.nnm.ru]_vol54-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488832" cy="251572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DoloresCyr Black" pitchFamily="82" charset="0"/>
                <a:cs typeface="Angsana New" pitchFamily="18" charset="-34"/>
              </a:rPr>
              <a:t>«… Это правда!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DoloresCyr Black" pitchFamily="82" charset="0"/>
                <a:cs typeface="Angsana New" pitchFamily="18" charset="-34"/>
              </a:rPr>
              <a:t>Ну чего же тут скрывать?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008000"/>
                </a:solidFill>
                <a:latin typeface="DoloresCyr Black" pitchFamily="82" charset="0"/>
                <a:cs typeface="Angsana New" pitchFamily="18" charset="-34"/>
              </a:rPr>
              <a:t>Дети любят, очень любят рисовать!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3333CC"/>
                </a:solidFill>
                <a:latin typeface="DoloresCyr Black" pitchFamily="82" charset="0"/>
                <a:cs typeface="Angsana New" pitchFamily="18" charset="-34"/>
              </a:rPr>
              <a:t>На бумаге, на асфальте, на стене.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CC3399"/>
                </a:solidFill>
                <a:latin typeface="DoloresCyr Black" pitchFamily="82" charset="0"/>
                <a:cs typeface="Angsana New" pitchFamily="18" charset="-34"/>
              </a:rPr>
              <a:t>И в трамвае на окне….»</a:t>
            </a:r>
            <a:r>
              <a:rPr lang="ru-RU" sz="3600" b="1" i="1" dirty="0" smtClean="0">
                <a:solidFill>
                  <a:srgbClr val="CC3399"/>
                </a:solidFill>
                <a:latin typeface="Segoe Print" pitchFamily="2" charset="0"/>
                <a:cs typeface="Angsana New" pitchFamily="18" charset="-34"/>
              </a:rPr>
              <a:t> </a:t>
            </a:r>
            <a:r>
              <a:rPr lang="ru-RU" b="1" i="1" dirty="0" smtClean="0">
                <a:solidFill>
                  <a:srgbClr val="CC3399"/>
                </a:solidFill>
                <a:latin typeface="Segoe Print" pitchFamily="2" charset="0"/>
                <a:cs typeface="Angsana New" pitchFamily="18" charset="-34"/>
              </a:rPr>
              <a:t>                        </a:t>
            </a:r>
          </a:p>
          <a:p>
            <a:endParaRPr lang="ru-RU" dirty="0"/>
          </a:p>
        </p:txBody>
      </p:sp>
      <p:pic>
        <p:nvPicPr>
          <p:cNvPr id="7" name="Рисунок 6" descr="83356878_large_oillic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4248" y="332656"/>
            <a:ext cx="2101913" cy="1886314"/>
          </a:xfrm>
          <a:prstGeom prst="rect">
            <a:avLst/>
          </a:prstGeom>
        </p:spPr>
      </p:pic>
      <p:pic>
        <p:nvPicPr>
          <p:cNvPr id="5" name="Рисунок 4" descr="0_164be_fe3e059d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357562"/>
            <a:ext cx="2786082" cy="3286718"/>
          </a:xfrm>
          <a:prstGeom prst="rect">
            <a:avLst/>
          </a:prstGeom>
        </p:spPr>
      </p:pic>
      <p:pic>
        <p:nvPicPr>
          <p:cNvPr id="7170" name="Picture 2" descr="G:\107_0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357694"/>
            <a:ext cx="2640325" cy="19802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Кляксография</a:t>
            </a:r>
            <a:r>
              <a:rPr lang="ru-RU" dirty="0" smtClean="0"/>
              <a:t> с трубочкой</a:t>
            </a:r>
            <a:endParaRPr lang="ru-RU" dirty="0"/>
          </a:p>
        </p:txBody>
      </p:sp>
      <p:pic>
        <p:nvPicPr>
          <p:cNvPr id="7171" name="Picture 3" descr="F:\фото для дрюченко\DSCN2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2857520" cy="3357586"/>
          </a:xfrm>
          <a:prstGeom prst="rect">
            <a:avLst/>
          </a:prstGeom>
          <a:noFill/>
        </p:spPr>
      </p:pic>
      <p:pic>
        <p:nvPicPr>
          <p:cNvPr id="7172" name="Picture 4" descr="F:\фото для дрюченко\DSCN2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4572000" cy="3429000"/>
          </a:xfrm>
          <a:prstGeom prst="rect">
            <a:avLst/>
          </a:prstGeom>
          <a:noFill/>
        </p:spPr>
      </p:pic>
      <p:pic>
        <p:nvPicPr>
          <p:cNvPr id="7173" name="Picture 5" descr="F:\фото для дрюченко\DSCN2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429000"/>
            <a:ext cx="3500430" cy="325040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Свеча + акварель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И.А\107_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357718" cy="4643470"/>
          </a:xfrm>
          <a:prstGeom prst="rect">
            <a:avLst/>
          </a:prstGeom>
          <a:noFill/>
        </p:spPr>
      </p:pic>
      <p:pic>
        <p:nvPicPr>
          <p:cNvPr id="4099" name="Picture 3" descr="G:\И.А\107_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407196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SAM_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6929486" cy="4857784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71472" y="714356"/>
            <a:ext cx="7715304" cy="1500174"/>
          </a:xfrm>
          <a:prstGeom prst="horizontalScroll">
            <a:avLst/>
          </a:prstGeom>
          <a:solidFill>
            <a:srgbClr val="0033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 вернисаж</a:t>
            </a:r>
            <a:endParaRPr lang="ru-RU" sz="7200" b="1" i="1" dirty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-конечная звезда 11"/>
          <p:cNvSpPr/>
          <p:nvPr/>
        </p:nvSpPr>
        <p:spPr>
          <a:xfrm>
            <a:off x="2071670" y="1643050"/>
            <a:ext cx="5143536" cy="4000528"/>
          </a:xfrm>
          <a:prstGeom prst="star5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Нетрадиционное рисование </a:t>
            </a:r>
          </a:p>
          <a:p>
            <a:pPr algn="ctr"/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это:</a:t>
            </a:r>
            <a:endParaRPr lang="ru-RU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72330" y="2786058"/>
            <a:ext cx="1928826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Интересно</a:t>
            </a:r>
            <a:endParaRPr lang="ru-RU" b="1" i="1" u="sng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1000108"/>
            <a:ext cx="1928826" cy="857256"/>
          </a:xfrm>
          <a:prstGeom prst="roundRect">
            <a:avLst/>
          </a:prstGeom>
          <a:solidFill>
            <a:srgbClr val="FF2C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Эмоционально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0694" y="5572140"/>
            <a:ext cx="1928826" cy="85725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Красиво </a:t>
            </a:r>
            <a:endParaRPr lang="ru-RU" b="1" i="1" u="sng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786058"/>
            <a:ext cx="1928826" cy="857256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Весело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5572140"/>
            <a:ext cx="1928826" cy="8572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err="1" smtClean="0"/>
              <a:t>Креативно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G:\SAM_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500330" cy="1875248"/>
          </a:xfrm>
          <a:prstGeom prst="rect">
            <a:avLst/>
          </a:prstGeom>
          <a:noFill/>
        </p:spPr>
      </p:pic>
      <p:pic>
        <p:nvPicPr>
          <p:cNvPr id="4099" name="Picture 3" descr="G:\SAM_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476485" cy="1928802"/>
          </a:xfrm>
          <a:prstGeom prst="rect">
            <a:avLst/>
          </a:prstGeom>
          <a:noFill/>
        </p:spPr>
      </p:pic>
      <p:pic>
        <p:nvPicPr>
          <p:cNvPr id="4100" name="Picture 4" descr="G:\SAM_0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1857370" cy="2476493"/>
          </a:xfrm>
          <a:prstGeom prst="rect">
            <a:avLst/>
          </a:prstGeom>
          <a:noFill/>
        </p:spPr>
      </p:pic>
      <p:pic>
        <p:nvPicPr>
          <p:cNvPr id="4101" name="Picture 5" descr="G:\107_0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786190"/>
            <a:ext cx="169449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Сотрудничество с коллегами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714356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Консультация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43570" y="714356"/>
            <a:ext cx="285752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Семинар - практикум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3500438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Тематические педсоветы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3643314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Открытые занятия</a:t>
            </a:r>
            <a:endParaRPr lang="ru-RU" dirty="0"/>
          </a:p>
        </p:txBody>
      </p:sp>
      <p:pic>
        <p:nvPicPr>
          <p:cNvPr id="3074" name="Picture 2" descr="G:\И.А\107_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86256"/>
            <a:ext cx="2857488" cy="2408896"/>
          </a:xfrm>
          <a:prstGeom prst="rect">
            <a:avLst/>
          </a:prstGeom>
          <a:noFill/>
        </p:spPr>
      </p:pic>
      <p:pic>
        <p:nvPicPr>
          <p:cNvPr id="9218" name="Picture 2" descr="F:\фото для дрюченко\DSCN2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00174"/>
            <a:ext cx="2857520" cy="1928802"/>
          </a:xfrm>
          <a:prstGeom prst="rect">
            <a:avLst/>
          </a:prstGeom>
          <a:noFill/>
        </p:spPr>
      </p:pic>
      <p:pic>
        <p:nvPicPr>
          <p:cNvPr id="9219" name="Picture 3" descr="F:\фото для дрюченко\DSCN2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786082" cy="2000264"/>
          </a:xfrm>
          <a:prstGeom prst="rect">
            <a:avLst/>
          </a:prstGeom>
          <a:noFill/>
        </p:spPr>
      </p:pic>
      <p:pic>
        <p:nvPicPr>
          <p:cNvPr id="9221" name="Picture 5" descr="F:\фото для дрюченко\DSCN2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00570"/>
            <a:ext cx="1643056" cy="2190741"/>
          </a:xfrm>
          <a:prstGeom prst="rect">
            <a:avLst/>
          </a:prstGeom>
          <a:noFill/>
        </p:spPr>
      </p:pic>
      <p:pic>
        <p:nvPicPr>
          <p:cNvPr id="9222" name="Picture 6" descr="F:\фото для дрюченко\DSCN23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000240"/>
            <a:ext cx="2357454" cy="1857388"/>
          </a:xfrm>
          <a:prstGeom prst="rect">
            <a:avLst/>
          </a:prstGeom>
          <a:noFill/>
        </p:spPr>
      </p:pic>
      <p:pic>
        <p:nvPicPr>
          <p:cNvPr id="9223" name="Picture 7" descr="F:\фото для дрюченко\DSCN23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857760"/>
            <a:ext cx="1857388" cy="178594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500174"/>
            <a:ext cx="257176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 и беседы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1571612"/>
            <a:ext cx="257176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Совместные выставки</a:t>
            </a:r>
            <a:endParaRPr lang="ru-RU" dirty="0"/>
          </a:p>
        </p:txBody>
      </p:sp>
      <p:pic>
        <p:nvPicPr>
          <p:cNvPr id="5123" name="Picture 3" descr="G:\107_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14818"/>
            <a:ext cx="1980244" cy="2357454"/>
          </a:xfrm>
          <a:prstGeom prst="rect">
            <a:avLst/>
          </a:prstGeom>
          <a:noFill/>
        </p:spPr>
      </p:pic>
      <p:pic>
        <p:nvPicPr>
          <p:cNvPr id="5124" name="Picture 4" descr="G:\107_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2786082" cy="2143140"/>
          </a:xfrm>
          <a:prstGeom prst="rect">
            <a:avLst/>
          </a:prstGeom>
          <a:noFill/>
        </p:spPr>
      </p:pic>
      <p:pic>
        <p:nvPicPr>
          <p:cNvPr id="5125" name="Picture 5" descr="G:\107_0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429132"/>
            <a:ext cx="2735576" cy="2214578"/>
          </a:xfrm>
          <a:prstGeom prst="rect">
            <a:avLst/>
          </a:prstGeom>
          <a:noFill/>
        </p:spPr>
      </p:pic>
      <p:pic>
        <p:nvPicPr>
          <p:cNvPr id="5122" name="Picture 2" descr="G:\107_0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107_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43446"/>
            <a:ext cx="2354573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Обновление информационно – визуальной среды помещений детского сада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643050"/>
            <a:ext cx="128588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Визитка группы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786058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«Наши работы»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286124"/>
            <a:ext cx="135732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Вернисаж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1857364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Уголок дежурных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928934"/>
            <a:ext cx="22145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929066"/>
            <a:ext cx="231934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714620"/>
            <a:ext cx="21854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работы для оформления группы и помещения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Пластинография</a:t>
            </a:r>
            <a:r>
              <a:rPr lang="ru-RU" sz="2000" dirty="0" smtClean="0"/>
              <a:t>                     Яичная скорлупа                  Соленое  тесто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2641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2786082" cy="33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000372"/>
            <a:ext cx="3000396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dirty="0" err="1" smtClean="0"/>
              <a:t>Квилинг</a:t>
            </a:r>
            <a:r>
              <a:rPr lang="ru-RU" sz="2400" dirty="0" smtClean="0"/>
              <a:t>                                           Крупа         </a:t>
            </a:r>
            <a:endParaRPr lang="ru-RU" sz="2400" dirty="0"/>
          </a:p>
        </p:txBody>
      </p:sp>
      <p:pic>
        <p:nvPicPr>
          <p:cNvPr id="8194" name="Picture 2" descr="G:\107_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480309" cy="3307079"/>
          </a:xfrm>
          <a:prstGeom prst="rect">
            <a:avLst/>
          </a:prstGeom>
          <a:noFill/>
        </p:spPr>
      </p:pic>
      <p:pic>
        <p:nvPicPr>
          <p:cNvPr id="8195" name="Picture 3" descr="G:\107_0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85860"/>
            <a:ext cx="2857520" cy="1998104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962" y="3357562"/>
            <a:ext cx="333975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5" name="Picture 3" descr="F:\благоустройство\DSCN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810027" cy="2857520"/>
          </a:xfrm>
          <a:prstGeom prst="rect">
            <a:avLst/>
          </a:prstGeom>
          <a:noFill/>
        </p:spPr>
      </p:pic>
      <p:pic>
        <p:nvPicPr>
          <p:cNvPr id="13318" name="Picture 6" descr="F:\благоустройство\Дрюченко И.А\DSCN5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5143536" cy="3929090"/>
          </a:xfrm>
          <a:prstGeom prst="rect">
            <a:avLst/>
          </a:prstGeom>
          <a:noFill/>
        </p:spPr>
      </p:pic>
      <p:pic>
        <p:nvPicPr>
          <p:cNvPr id="13316" name="Picture 4" descr="F:\благоустройство\DSCN03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4331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115328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Рисование </a:t>
            </a:r>
            <a:b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 использованием нетрадиционной техники – 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рисование направленное на умение отходить </a:t>
            </a:r>
            <a:r>
              <a:rPr lang="ru-RU" sz="36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стандарта…</a:t>
            </a:r>
            <a:endParaRPr lang="ru-RU" sz="360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/>
          </a:p>
        </p:txBody>
      </p:sp>
      <p:pic>
        <p:nvPicPr>
          <p:cNvPr id="6" name="Рисунок 5" descr="0_16529_fe8d013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2304256" cy="3439188"/>
          </a:xfrm>
          <a:prstGeom prst="rect">
            <a:avLst/>
          </a:prstGeom>
        </p:spPr>
      </p:pic>
      <p:pic>
        <p:nvPicPr>
          <p:cNvPr id="1026" name="Picture 2" descr="G:\И.А\107_0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71810"/>
            <a:ext cx="3664270" cy="35318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из монтажной пены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42438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F:\благоустройство\садик\fil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286280" cy="5690406"/>
          </a:xfrm>
          <a:prstGeom prst="rect">
            <a:avLst/>
          </a:prstGeom>
          <a:noFill/>
        </p:spPr>
      </p:pic>
      <p:pic>
        <p:nvPicPr>
          <p:cNvPr id="15363" name="Picture 3" descr="F:\хобби\SAM_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392909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из бросового материала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F:\благоустройство\садик\fil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5357850" cy="4429132"/>
          </a:xfrm>
          <a:prstGeom prst="rect">
            <a:avLst/>
          </a:prstGeom>
          <a:noFill/>
        </p:spPr>
      </p:pic>
      <p:pic>
        <p:nvPicPr>
          <p:cNvPr id="16388" name="Picture 4" descr="F:\хобби\SAM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534" y="1071546"/>
            <a:ext cx="3238523" cy="2428892"/>
          </a:xfrm>
          <a:prstGeom prst="rect">
            <a:avLst/>
          </a:prstGeom>
          <a:noFill/>
        </p:spPr>
      </p:pic>
      <p:pic>
        <p:nvPicPr>
          <p:cNvPr id="16387" name="Picture 3" descr="F:\благоустройство\Дрюченко И.А\SAM_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61174"/>
            <a:ext cx="3881433" cy="29110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из гипса</a:t>
            </a:r>
            <a:endParaRPr lang="ru-RU" dirty="0"/>
          </a:p>
        </p:txBody>
      </p:sp>
      <p:pic>
        <p:nvPicPr>
          <p:cNvPr id="18435" name="Picture 3" descr="F:\хобби\SAM_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5000660" cy="3829064"/>
          </a:xfrm>
          <a:prstGeom prst="rect">
            <a:avLst/>
          </a:prstGeom>
          <a:noFill/>
        </p:spPr>
      </p:pic>
      <p:pic>
        <p:nvPicPr>
          <p:cNvPr id="18434" name="Picture 2" descr="F:\хобби\SAM_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4714908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свой труд была награждена грамотами администрации ДОУ, управлением образования</a:t>
            </a:r>
            <a:endParaRPr lang="ru-RU" dirty="0"/>
          </a:p>
        </p:txBody>
      </p:sp>
      <p:pic>
        <p:nvPicPr>
          <p:cNvPr id="17410" name="Picture 2" descr="F:\благоустройство\Дрюченко И.А\SAM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3000396" cy="2428892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30484" y="2212798"/>
            <a:ext cx="2000266" cy="157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30215">
            <a:off x="390123" y="2129635"/>
            <a:ext cx="1528841" cy="19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76588">
            <a:off x="2892360" y="2112193"/>
            <a:ext cx="1568459" cy="197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9658">
            <a:off x="4118091" y="2397972"/>
            <a:ext cx="1375903" cy="203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7500958" y="1714486"/>
            <a:ext cx="1500198" cy="20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214942" y="4286256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000504"/>
            <a:ext cx="19034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F:\И.А\107_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142984"/>
            <a:ext cx="5807410" cy="4355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8229600" cy="114300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04248" y="332656"/>
            <a:ext cx="2101913" cy="1886314"/>
          </a:xfrm>
          <a:prstGeom prst="rect">
            <a:avLst/>
          </a:prstGeom>
        </p:spPr>
      </p:pic>
      <p:pic>
        <p:nvPicPr>
          <p:cNvPr id="6" name="Picture 6" descr="D:\Тео\Нетрадиционные способы рисования\8._Otpechatki_palc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12201" cy="23526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0800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 занятий  с использованием  нетрадиционных техник :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589640" cy="494116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Способствует снятию детских страхов;</a:t>
            </a:r>
          </a:p>
          <a:p>
            <a:pPr lvl="0"/>
            <a:r>
              <a:rPr lang="ru-RU" sz="2400" b="1" dirty="0" smtClean="0"/>
              <a:t>Развивает уверенность в своих силах;</a:t>
            </a:r>
          </a:p>
          <a:p>
            <a:pPr lvl="0"/>
            <a:r>
              <a:rPr lang="ru-RU" sz="2400" b="1" dirty="0" smtClean="0"/>
              <a:t>Развивает пространственное мышление;</a:t>
            </a:r>
          </a:p>
          <a:p>
            <a:pPr lvl="0"/>
            <a:r>
              <a:rPr lang="ru-RU" sz="2400" b="1" dirty="0" smtClean="0"/>
              <a:t>Побуждает детей к творческим поискам и решениям;</a:t>
            </a:r>
          </a:p>
          <a:p>
            <a:pPr lvl="0"/>
            <a:r>
              <a:rPr lang="ru-RU" sz="2400" b="1" dirty="0" smtClean="0"/>
              <a:t>Учит детей работать с разнообразным материалом;</a:t>
            </a:r>
          </a:p>
          <a:p>
            <a:pPr lvl="0"/>
            <a:r>
              <a:rPr lang="ru-RU" sz="2400" b="1" dirty="0" smtClean="0"/>
              <a:t>Развивает мелкую моторику рук;</a:t>
            </a:r>
          </a:p>
          <a:p>
            <a:pPr lvl="0"/>
            <a:r>
              <a:rPr lang="ru-RU" sz="2400" b="1" dirty="0" smtClean="0"/>
              <a:t>Развивает творческие способности и полет фантазии;</a:t>
            </a:r>
          </a:p>
          <a:p>
            <a:pPr lvl="0"/>
            <a:r>
              <a:rPr lang="ru-RU" sz="2400" b="1" dirty="0" smtClean="0"/>
              <a:t>Развивает чувство композиции, ритма, колорита, </a:t>
            </a:r>
            <a:r>
              <a:rPr lang="ru-RU" sz="2400" b="1" dirty="0" err="1" smtClean="0"/>
              <a:t>цветовосприятия</a:t>
            </a:r>
            <a:r>
              <a:rPr lang="ru-RU" sz="2400" b="1" dirty="0" smtClean="0"/>
              <a:t>;</a:t>
            </a:r>
          </a:p>
          <a:p>
            <a:pPr lvl="0"/>
            <a:r>
              <a:rPr lang="ru-RU" sz="2400" b="1" dirty="0" smtClean="0"/>
              <a:t>Во время работы дети получают эстетическое удовольствие.</a:t>
            </a:r>
          </a:p>
          <a:p>
            <a:pPr>
              <a:buNone/>
            </a:pPr>
            <a:endParaRPr lang="ru-RU" sz="2400" dirty="0">
              <a:ln>
                <a:solidFill>
                  <a:schemeClr val="accent6"/>
                </a:solidFill>
              </a:ln>
              <a:solidFill>
                <a:srgbClr val="FF99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7a11da3efac96b8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Актуальность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         Актуальность исследования в том, что изобразительная продуктивная деятельность с использованием нетрадиционных техник рисования является более благоприятной для творческого развития способностей детей.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851104" cy="724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Нетрадиционные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способы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изображения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DoloresCyr Black" pitchFamily="82" charset="0"/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oloresCyr Black" pitchFamily="82" charset="0"/>
              </a:rPr>
              <a:t>в рисовании</a:t>
            </a:r>
            <a:endParaRPr lang="ru-RU" sz="2800" b="1" dirty="0" smtClean="0">
              <a:solidFill>
                <a:srgbClr val="C00000"/>
              </a:solidFill>
              <a:latin typeface="DoloresCyr Black" pitchFamily="82" charset="0"/>
            </a:endParaRPr>
          </a:p>
        </p:txBody>
      </p:sp>
      <p:sp>
        <p:nvSpPr>
          <p:cNvPr id="28" name="Солнце 27"/>
          <p:cNvSpPr/>
          <p:nvPr/>
        </p:nvSpPr>
        <p:spPr>
          <a:xfrm>
            <a:off x="3286116" y="2071678"/>
            <a:ext cx="2857520" cy="2214578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Способы рисования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857224" y="4357694"/>
            <a:ext cx="1571636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Рисование ватной палочкой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Облако 30"/>
          <p:cNvSpPr/>
          <p:nvPr/>
        </p:nvSpPr>
        <p:spPr>
          <a:xfrm>
            <a:off x="4286248" y="5929306"/>
            <a:ext cx="1143008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 другие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Облако 31"/>
          <p:cNvSpPr/>
          <p:nvPr/>
        </p:nvSpPr>
        <p:spPr>
          <a:xfrm>
            <a:off x="285720" y="3357562"/>
            <a:ext cx="1571636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Рисование зубной щеткой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Облако 32"/>
          <p:cNvSpPr/>
          <p:nvPr/>
        </p:nvSpPr>
        <p:spPr>
          <a:xfrm>
            <a:off x="2643174" y="5429264"/>
            <a:ext cx="1571636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Рисование клеем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Облако 33"/>
          <p:cNvSpPr/>
          <p:nvPr/>
        </p:nvSpPr>
        <p:spPr>
          <a:xfrm>
            <a:off x="6929454" y="4643446"/>
            <a:ext cx="1643074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Монотипия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Облако 34"/>
          <p:cNvSpPr/>
          <p:nvPr/>
        </p:nvSpPr>
        <p:spPr>
          <a:xfrm>
            <a:off x="6286512" y="1428736"/>
            <a:ext cx="2000264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Кляксография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с трубочкой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Облако 35"/>
          <p:cNvSpPr/>
          <p:nvPr/>
        </p:nvSpPr>
        <p:spPr>
          <a:xfrm>
            <a:off x="4714876" y="1214422"/>
            <a:ext cx="1214446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Граттаж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6000760" y="3786190"/>
            <a:ext cx="1428760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Оттиск листьями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2786050" y="1142984"/>
            <a:ext cx="1571636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Рисование смятой бумагой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2714612" y="4143380"/>
            <a:ext cx="1285884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Тычок жесткой кистью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0" y="5572140"/>
            <a:ext cx="2428892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Свеча + акварель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4857752" y="4857760"/>
            <a:ext cx="1785950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Монотипная предметная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572264" y="5715016"/>
            <a:ext cx="2571736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Пластилинография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Облако 42"/>
          <p:cNvSpPr/>
          <p:nvPr/>
        </p:nvSpPr>
        <p:spPr>
          <a:xfrm>
            <a:off x="6643702" y="2500306"/>
            <a:ext cx="1857388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Ниткография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Облако 43"/>
          <p:cNvSpPr/>
          <p:nvPr/>
        </p:nvSpPr>
        <p:spPr>
          <a:xfrm>
            <a:off x="7715272" y="3357562"/>
            <a:ext cx="1285884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Набрызг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" name="Облако 44"/>
          <p:cNvSpPr/>
          <p:nvPr/>
        </p:nvSpPr>
        <p:spPr>
          <a:xfrm>
            <a:off x="1428728" y="2285992"/>
            <a:ext cx="1643074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Оттиск печатками, ластиком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Облако 45"/>
          <p:cNvSpPr/>
          <p:nvPr/>
        </p:nvSpPr>
        <p:spPr>
          <a:xfrm>
            <a:off x="142844" y="1214422"/>
            <a:ext cx="1857388" cy="92869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Рисование ладошками и пальчиками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0-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 1 этапе – репродуктивном </a:t>
            </a:r>
          </a:p>
          <a:p>
            <a:pPr>
              <a:buNone/>
            </a:pPr>
            <a:r>
              <a:rPr lang="ru-RU" dirty="0" smtClean="0"/>
              <a:t>    велась активная работа с детьми по обучению нетрадиционным техникам рисования по ознакомлению с различными средствами выразительности.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На 2 этапе – конструктивном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</a:t>
            </a:r>
            <a:r>
              <a:rPr lang="ru-RU" dirty="0" smtClean="0"/>
              <a:t>велась активная работа по совместной деятельности детей друг с другом, сотворчество воспитателя и детей по использованию нетрадиционных техник в умении передавать выразительный образ.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0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Средства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Совместная деятельность воспитателя с детьми</a:t>
            </a:r>
          </a:p>
          <a:p>
            <a:r>
              <a:rPr lang="ru-RU" sz="4800" dirty="0" smtClean="0"/>
              <a:t>Самостоятельная деятельность детей</a:t>
            </a:r>
          </a:p>
          <a:p>
            <a:r>
              <a:rPr lang="ru-RU" sz="4800" dirty="0" smtClean="0"/>
              <a:t>Предметно – развивающая среда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еребряный_дождь_(группа)_-_Серебряный_дождь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785850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Словесные (пальчиковые игры, загадки, рассказы, беседы)</a:t>
            </a:r>
          </a:p>
          <a:p>
            <a:r>
              <a:rPr lang="ru-RU" dirty="0" smtClean="0"/>
              <a:t>Наглядные (образец, иллюстрации)</a:t>
            </a:r>
          </a:p>
          <a:p>
            <a:r>
              <a:rPr lang="ru-RU" dirty="0" smtClean="0"/>
              <a:t>Практические (рисование)</a:t>
            </a:r>
          </a:p>
          <a:p>
            <a:r>
              <a:rPr lang="ru-RU" dirty="0" smtClean="0"/>
              <a:t>Игровые («Соедини по линиям и раскрась», «Найди ошибку художника», «Составь орнамент» и др.)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9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6F49AF-1D87-48F1-8DA1-7EA342316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523</Words>
  <Application>Microsoft Office PowerPoint</Application>
  <PresentationFormat>Экран (4:3)</PresentationFormat>
  <Paragraphs>122</Paragraphs>
  <Slides>35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TS030007997</vt:lpstr>
      <vt:lpstr>Обобщенный педагогический опыт</vt:lpstr>
      <vt:lpstr>Слайд 2</vt:lpstr>
      <vt:lpstr>Рисование  с использованием нетрадиционной техники – </vt:lpstr>
      <vt:lpstr>Проведение  занятий  с использованием  нетрадиционных техник :  </vt:lpstr>
      <vt:lpstr>Актуальность</vt:lpstr>
      <vt:lpstr> Нетрадиционные способы изображения в рисовании</vt:lpstr>
      <vt:lpstr>Практическая часть</vt:lpstr>
      <vt:lpstr>Средства</vt:lpstr>
      <vt:lpstr>Методы</vt:lpstr>
      <vt:lpstr>Создание среды в моей группе</vt:lpstr>
      <vt:lpstr>Средства изображения</vt:lpstr>
      <vt:lpstr>Виды нетрадиционного рисования</vt:lpstr>
      <vt:lpstr>Слайд 13</vt:lpstr>
      <vt:lpstr>Слайд 14</vt:lpstr>
      <vt:lpstr>Слайд 15</vt:lpstr>
      <vt:lpstr>Слайд 16</vt:lpstr>
      <vt:lpstr>Слайд 17</vt:lpstr>
      <vt:lpstr>Работа с детьми </vt:lpstr>
      <vt:lpstr>Рисование жесткой полусухой кистью</vt:lpstr>
      <vt:lpstr>Кляксография с трубочкой</vt:lpstr>
      <vt:lpstr>Свеча + акварель</vt:lpstr>
      <vt:lpstr>Слайд 22</vt:lpstr>
      <vt:lpstr>Слайд 23</vt:lpstr>
      <vt:lpstr>Сотрудничество с коллегами</vt:lpstr>
      <vt:lpstr>Взаимодействие с родителями</vt:lpstr>
      <vt:lpstr>Обновление информационно – визуальной среды помещений детского сада</vt:lpstr>
      <vt:lpstr>Мои работы для оформления группы и помещения детского сада</vt:lpstr>
      <vt:lpstr>Слайд 28</vt:lpstr>
      <vt:lpstr>Слайд 29</vt:lpstr>
      <vt:lpstr>Поделки из монтажной пены</vt:lpstr>
      <vt:lpstr>Слайд 31</vt:lpstr>
      <vt:lpstr>Поделки из бросового материала </vt:lpstr>
      <vt:lpstr>Поделки из гипса</vt:lpstr>
      <vt:lpstr>За свой труд была награждена грамотами администрации ДОУ, управлением образования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Dima</dc:creator>
  <cp:lastModifiedBy>Equo</cp:lastModifiedBy>
  <cp:revision>308</cp:revision>
  <dcterms:created xsi:type="dcterms:W3CDTF">2012-12-08T09:19:48Z</dcterms:created>
  <dcterms:modified xsi:type="dcterms:W3CDTF">2015-08-03T19:17:16Z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2297176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D6.2.12</vt:lpwstr>
  </property>
  <property fmtid="{D5CDD505-2E9C-101B-9397-08002B2CF9AE}" pid="5" name="_TemplateID">
    <vt:lpwstr>TC300079979990</vt:lpwstr>
  </property>
</Properties>
</file>