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B88DC3-4481-4400-A4DF-ABB3E508D255}"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95572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B88DC3-4481-4400-A4DF-ABB3E508D255}"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279227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B88DC3-4481-4400-A4DF-ABB3E508D255}"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212637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B88DC3-4481-4400-A4DF-ABB3E508D255}"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151353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B88DC3-4481-4400-A4DF-ABB3E508D255}" type="datetimeFigureOut">
              <a:rPr lang="ru-RU" smtClean="0"/>
              <a:t>04.08.2015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146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B88DC3-4481-4400-A4DF-ABB3E508D255}" type="datetimeFigureOut">
              <a:rPr lang="ru-RU" smtClean="0"/>
              <a:t>04.08.2015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209833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B88DC3-4481-4400-A4DF-ABB3E508D255}" type="datetimeFigureOut">
              <a:rPr lang="ru-RU" smtClean="0"/>
              <a:t>04.08.2015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168810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B88DC3-4481-4400-A4DF-ABB3E508D255}" type="datetimeFigureOut">
              <a:rPr lang="ru-RU" smtClean="0"/>
              <a:t>04.08.2015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239615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B88DC3-4481-4400-A4DF-ABB3E508D255}" type="datetimeFigureOut">
              <a:rPr lang="ru-RU" smtClean="0"/>
              <a:t>04.08.2015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76398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B88DC3-4481-4400-A4DF-ABB3E508D255}" type="datetimeFigureOut">
              <a:rPr lang="ru-RU" smtClean="0"/>
              <a:t>04.08.2015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180308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B88DC3-4481-4400-A4DF-ABB3E508D255}" type="datetimeFigureOut">
              <a:rPr lang="ru-RU" smtClean="0"/>
              <a:t>04.08.2015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D21CC0-C514-46DF-8C2C-3DB0323CB4DD}" type="slidenum">
              <a:rPr lang="ru-RU" smtClean="0"/>
              <a:t>‹#›</a:t>
            </a:fld>
            <a:endParaRPr lang="ru-RU"/>
          </a:p>
        </p:txBody>
      </p:sp>
    </p:spTree>
    <p:extLst>
      <p:ext uri="{BB962C8B-B14F-4D97-AF65-F5344CB8AC3E}">
        <p14:creationId xmlns:p14="http://schemas.microsoft.com/office/powerpoint/2010/main" val="212443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88DC3-4481-4400-A4DF-ABB3E508D255}" type="datetimeFigureOut">
              <a:rPr lang="ru-RU" smtClean="0"/>
              <a:t>04.08.2015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21CC0-C514-46DF-8C2C-3DB0323CB4DD}" type="slidenum">
              <a:rPr lang="ru-RU" smtClean="0"/>
              <a:t>‹#›</a:t>
            </a:fld>
            <a:endParaRPr lang="ru-RU"/>
          </a:p>
        </p:txBody>
      </p:sp>
    </p:spTree>
    <p:extLst>
      <p:ext uri="{BB962C8B-B14F-4D97-AF65-F5344CB8AC3E}">
        <p14:creationId xmlns:p14="http://schemas.microsoft.com/office/powerpoint/2010/main" val="254026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86000" y="2106587"/>
            <a:ext cx="4572000" cy="2644827"/>
          </a:xfrm>
          <a:prstGeom prst="rect">
            <a:avLst/>
          </a:prstGeom>
        </p:spPr>
        <p:txBody>
          <a:bodyPr>
            <a:spAutoFit/>
          </a:bodyPr>
          <a:lstStyle/>
          <a:p>
            <a:pPr algn="ctr">
              <a:lnSpc>
                <a:spcPct val="115000"/>
              </a:lnSpc>
              <a:spcAft>
                <a:spcPts val="1000"/>
              </a:spcAft>
            </a:pPr>
            <a:r>
              <a:rPr lang="ru-RU" b="1" dirty="0">
                <a:solidFill>
                  <a:srgbClr val="002060"/>
                </a:solidFill>
                <a:ea typeface="Calibri"/>
                <a:cs typeface="Times New Roman"/>
              </a:rPr>
              <a:t>«Развитие творческих </a:t>
            </a:r>
            <a:endParaRPr lang="ru-RU" sz="1100" dirty="0">
              <a:ea typeface="Calibri"/>
              <a:cs typeface="Times New Roman"/>
            </a:endParaRPr>
          </a:p>
          <a:p>
            <a:pPr algn="ctr">
              <a:lnSpc>
                <a:spcPct val="115000"/>
              </a:lnSpc>
              <a:spcAft>
                <a:spcPts val="1000"/>
              </a:spcAft>
            </a:pPr>
            <a:r>
              <a:rPr lang="ru-RU" b="1" dirty="0">
                <a:solidFill>
                  <a:srgbClr val="002060"/>
                </a:solidFill>
                <a:ea typeface="Calibri"/>
                <a:cs typeface="Times New Roman"/>
              </a:rPr>
              <a:t>способностей у детей дошкольного </a:t>
            </a:r>
            <a:endParaRPr lang="ru-RU" sz="1100" dirty="0">
              <a:ea typeface="Calibri"/>
              <a:cs typeface="Times New Roman"/>
            </a:endParaRPr>
          </a:p>
          <a:p>
            <a:pPr algn="ctr">
              <a:lnSpc>
                <a:spcPct val="115000"/>
              </a:lnSpc>
              <a:spcAft>
                <a:spcPts val="1000"/>
              </a:spcAft>
            </a:pPr>
            <a:r>
              <a:rPr lang="ru-RU" b="1" dirty="0">
                <a:solidFill>
                  <a:srgbClr val="002060"/>
                </a:solidFill>
                <a:ea typeface="Calibri"/>
                <a:cs typeface="Times New Roman"/>
              </a:rPr>
              <a:t>возраста средствами нетрадиционных  </a:t>
            </a:r>
            <a:endParaRPr lang="ru-RU" sz="1100" dirty="0">
              <a:ea typeface="Calibri"/>
              <a:cs typeface="Times New Roman"/>
            </a:endParaRPr>
          </a:p>
          <a:p>
            <a:pPr algn="ctr">
              <a:lnSpc>
                <a:spcPct val="115000"/>
              </a:lnSpc>
              <a:spcAft>
                <a:spcPts val="1000"/>
              </a:spcAft>
            </a:pPr>
            <a:r>
              <a:rPr lang="ru-RU" b="1" dirty="0">
                <a:solidFill>
                  <a:srgbClr val="002060"/>
                </a:solidFill>
                <a:ea typeface="Calibri"/>
                <a:cs typeface="Times New Roman"/>
              </a:rPr>
              <a:t>техник рисования»</a:t>
            </a:r>
            <a:endParaRPr lang="ru-RU" sz="1100" dirty="0">
              <a:ea typeface="Calibri"/>
              <a:cs typeface="Times New Roman"/>
            </a:endParaRPr>
          </a:p>
          <a:p>
            <a:pPr algn="ctr">
              <a:lnSpc>
                <a:spcPct val="115000"/>
              </a:lnSpc>
              <a:spcAft>
                <a:spcPts val="1000"/>
              </a:spcAft>
            </a:pPr>
            <a:r>
              <a:rPr lang="ru-RU" b="1" dirty="0">
                <a:solidFill>
                  <a:srgbClr val="002060"/>
                </a:solidFill>
                <a:ea typeface="Calibri"/>
                <a:cs typeface="Times New Roman"/>
              </a:rPr>
              <a:t> </a:t>
            </a:r>
            <a:endParaRPr lang="ru-RU" sz="1100" dirty="0">
              <a:ea typeface="Calibri"/>
              <a:cs typeface="Times New Roman"/>
            </a:endParaRPr>
          </a:p>
          <a:p>
            <a:pPr algn="r">
              <a:lnSpc>
                <a:spcPct val="115000"/>
              </a:lnSpc>
              <a:spcAft>
                <a:spcPts val="1000"/>
              </a:spcAft>
            </a:pPr>
            <a:r>
              <a:rPr lang="ru-RU" sz="1400" dirty="0">
                <a:ea typeface="Calibri"/>
                <a:cs typeface="Times New Roman"/>
              </a:rPr>
              <a:t>Воспитатель: Банникова Ю.В</a:t>
            </a:r>
            <a:r>
              <a:rPr lang="ru-RU" dirty="0">
                <a:ea typeface="Calibri"/>
                <a:cs typeface="Times New Roman"/>
              </a:rPr>
              <a:t>.</a:t>
            </a:r>
            <a:endParaRPr lang="ru-RU" sz="1100" dirty="0">
              <a:ea typeface="Calibri"/>
              <a:cs typeface="Times New Roman"/>
            </a:endParaRPr>
          </a:p>
        </p:txBody>
      </p:sp>
      <p:sp>
        <p:nvSpPr>
          <p:cNvPr id="3" name="Прямоугольник 2"/>
          <p:cNvSpPr/>
          <p:nvPr/>
        </p:nvSpPr>
        <p:spPr>
          <a:xfrm>
            <a:off x="1763688" y="1268760"/>
            <a:ext cx="5616624" cy="4320480"/>
          </a:xfrm>
          <a:prstGeom prst="rect">
            <a:avLst/>
          </a:prstGeom>
          <a:noFill/>
          <a:ln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pic>
        <p:nvPicPr>
          <p:cNvPr id="8" name="Объект 3" descr="C:\Users\юля\Downloads\рамки\ramka-detskaya-96.png"/>
          <p:cNvPicPr>
            <a:picLocks noGrp="1"/>
          </p:cNvPicPr>
          <p:nvPr>
            <p:ph idx="1"/>
          </p:nvPr>
        </p:nvPicPr>
        <p:blipFill>
          <a:blip r:embed="rId2"/>
          <a:srcRect/>
          <a:stretch>
            <a:fillRect/>
          </a:stretch>
        </p:blipFill>
        <p:spPr bwMode="auto">
          <a:xfrm>
            <a:off x="179512" y="188640"/>
            <a:ext cx="8784976" cy="6480720"/>
          </a:xfrm>
          <a:prstGeom prst="rect">
            <a:avLst/>
          </a:prstGeom>
          <a:noFill/>
          <a:ln w="9525">
            <a:noFill/>
            <a:miter lim="800000"/>
            <a:headEnd/>
            <a:tailEnd/>
          </a:ln>
        </p:spPr>
      </p:pic>
    </p:spTree>
    <p:extLst>
      <p:ext uri="{BB962C8B-B14F-4D97-AF65-F5344CB8AC3E}">
        <p14:creationId xmlns:p14="http://schemas.microsoft.com/office/powerpoint/2010/main" val="680748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79512" y="188640"/>
            <a:ext cx="8784976" cy="6552728"/>
          </a:xfrm>
          <a:prstGeom prst="rect">
            <a:avLst/>
          </a:prstGeom>
          <a:noFill/>
          <a:ln w="9525">
            <a:noFill/>
            <a:miter lim="800000"/>
            <a:headEnd/>
            <a:tailEnd/>
          </a:ln>
        </p:spPr>
      </p:pic>
      <p:pic>
        <p:nvPicPr>
          <p:cNvPr id="5" name="Рисунок 4" descr="http://www.maam.ru/upload/blogs/994d279a01fb858d344f670cf0f36bdf.jpg.jpg"/>
          <p:cNvPicPr/>
          <p:nvPr/>
        </p:nvPicPr>
        <p:blipFill>
          <a:blip r:embed="rId3"/>
          <a:srcRect/>
          <a:stretch>
            <a:fillRect/>
          </a:stretch>
        </p:blipFill>
        <p:spPr bwMode="auto">
          <a:xfrm>
            <a:off x="1187624" y="1052736"/>
            <a:ext cx="3698875" cy="3286125"/>
          </a:xfrm>
          <a:prstGeom prst="rect">
            <a:avLst/>
          </a:prstGeom>
          <a:noFill/>
          <a:ln w="9525">
            <a:noFill/>
            <a:miter lim="800000"/>
            <a:headEnd/>
            <a:tailEnd/>
          </a:ln>
        </p:spPr>
      </p:pic>
      <p:pic>
        <p:nvPicPr>
          <p:cNvPr id="6" name="Рисунок 5" descr="http://www.maam.ru/upload/blogs/3cde25e500a722eacdca351284b090ce.jpg.jpg"/>
          <p:cNvPicPr/>
          <p:nvPr/>
        </p:nvPicPr>
        <p:blipFill>
          <a:blip r:embed="rId4"/>
          <a:srcRect/>
          <a:stretch>
            <a:fillRect/>
          </a:stretch>
        </p:blipFill>
        <p:spPr bwMode="auto">
          <a:xfrm>
            <a:off x="5004048" y="2348880"/>
            <a:ext cx="2870200" cy="3234690"/>
          </a:xfrm>
          <a:prstGeom prst="rect">
            <a:avLst/>
          </a:prstGeom>
          <a:noFill/>
          <a:ln w="9525">
            <a:noFill/>
            <a:miter lim="800000"/>
            <a:headEnd/>
            <a:tailEnd/>
          </a:ln>
        </p:spPr>
      </p:pic>
    </p:spTree>
    <p:extLst>
      <p:ext uri="{BB962C8B-B14F-4D97-AF65-F5344CB8AC3E}">
        <p14:creationId xmlns:p14="http://schemas.microsoft.com/office/powerpoint/2010/main" val="2696323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79512" y="188640"/>
            <a:ext cx="8784976" cy="6480720"/>
          </a:xfrm>
          <a:prstGeom prst="rect">
            <a:avLst/>
          </a:prstGeom>
          <a:noFill/>
          <a:ln w="9525">
            <a:noFill/>
            <a:miter lim="800000"/>
            <a:headEnd/>
            <a:tailEnd/>
          </a:ln>
        </p:spPr>
      </p:pic>
      <p:sp>
        <p:nvSpPr>
          <p:cNvPr id="5" name="Прямоугольник 4"/>
          <p:cNvSpPr/>
          <p:nvPr/>
        </p:nvSpPr>
        <p:spPr>
          <a:xfrm>
            <a:off x="2286000" y="1582341"/>
            <a:ext cx="4572000" cy="3693319"/>
          </a:xfrm>
          <a:prstGeom prst="rect">
            <a:avLst/>
          </a:prstGeom>
        </p:spPr>
        <p:txBody>
          <a:bodyPr>
            <a:spAutoFit/>
          </a:bodyPr>
          <a:lstStyle/>
          <a:p>
            <a:pPr algn="ctr"/>
            <a:r>
              <a:rPr lang="ru-RU" b="1" dirty="0">
                <a:latin typeface="Times New Roman" pitchFamily="18" charset="0"/>
                <a:cs typeface="Times New Roman" pitchFamily="18" charset="0"/>
              </a:rPr>
              <a:t>Рисование ладошкой.</a:t>
            </a:r>
          </a:p>
          <a:p>
            <a:pPr algn="just"/>
            <a:r>
              <a:rPr lang="ru-RU" dirty="0">
                <a:latin typeface="Times New Roman" pitchFamily="18" charset="0"/>
                <a:cs typeface="Times New Roman" pitchFamily="18" charset="0"/>
              </a:rPr>
              <a:t> </a:t>
            </a:r>
          </a:p>
          <a:p>
            <a:pPr algn="just"/>
            <a:r>
              <a:rPr lang="ru-RU" dirty="0">
                <a:latin typeface="Times New Roman" pitchFamily="18" charset="0"/>
                <a:cs typeface="Times New Roman" pitchFamily="18" charset="0"/>
              </a:rPr>
              <a:t>Материалы: широкие блюдечки с гуашью, кисть, плотная бумага любого цвета, листы большого формата, салфетки.</a:t>
            </a:r>
          </a:p>
          <a:p>
            <a:pPr algn="just"/>
            <a:r>
              <a:rPr lang="ru-RU" dirty="0">
                <a:latin typeface="Times New Roman" pitchFamily="18" charset="0"/>
                <a:cs typeface="Times New Roman" pitchFamily="18" charset="0"/>
              </a:rPr>
              <a:t>Способ получения изображения: ребенок опускает в гуашь ладошку (всю кисть) или окрашивает ее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p>
        </p:txBody>
      </p:sp>
    </p:spTree>
    <p:extLst>
      <p:ext uri="{BB962C8B-B14F-4D97-AF65-F5344CB8AC3E}">
        <p14:creationId xmlns:p14="http://schemas.microsoft.com/office/powerpoint/2010/main" val="5229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07504" y="188640"/>
            <a:ext cx="8856984" cy="6480720"/>
          </a:xfrm>
          <a:prstGeom prst="rect">
            <a:avLst/>
          </a:prstGeom>
          <a:noFill/>
          <a:ln w="9525">
            <a:noFill/>
            <a:miter lim="800000"/>
            <a:headEnd/>
            <a:tailEnd/>
          </a:ln>
        </p:spPr>
      </p:pic>
      <p:sp>
        <p:nvSpPr>
          <p:cNvPr id="5" name="Прямоугольник 4"/>
          <p:cNvSpPr/>
          <p:nvPr/>
        </p:nvSpPr>
        <p:spPr>
          <a:xfrm>
            <a:off x="1766601" y="1052736"/>
            <a:ext cx="5760640" cy="4524315"/>
          </a:xfrm>
          <a:prstGeom prst="rect">
            <a:avLst/>
          </a:prstGeom>
        </p:spPr>
        <p:txBody>
          <a:bodyPr wrap="square">
            <a:spAutoFit/>
          </a:bodyPr>
          <a:lstStyle/>
          <a:p>
            <a:pPr algn="ctr"/>
            <a:r>
              <a:rPr lang="ru-RU" b="1" dirty="0">
                <a:latin typeface="Times New Roman" pitchFamily="18" charset="0"/>
                <a:cs typeface="Times New Roman" pitchFamily="18" charset="0"/>
              </a:rPr>
              <a:t>Печать по трафарету.</a:t>
            </a:r>
          </a:p>
          <a:p>
            <a:pPr algn="just"/>
            <a:r>
              <a:rPr lang="ru-RU" dirty="0">
                <a:latin typeface="Times New Roman" pitchFamily="18" charset="0"/>
                <a:cs typeface="Times New Roman" pitchFamily="18" charset="0"/>
              </a:rPr>
              <a:t> </a:t>
            </a:r>
          </a:p>
          <a:p>
            <a:pPr algn="just"/>
            <a:r>
              <a:rPr lang="ru-RU" dirty="0">
                <a:latin typeface="Times New Roman" pitchFamily="18" charset="0"/>
                <a:cs typeface="Times New Roman" pitchFamily="18" charset="0"/>
              </a:rPr>
              <a:t>Материалы: мисочка или пластиковая коробочка, в которую вложена штемпельная подушка из тонкого поролона, пропитанного гуашью, плотная бумага любого цвета, тампон из поролона (в середину квадрата кладут шарик из ткани или поролона и завязывают углы квадрата ниткой), трафареты из проолифленного </a:t>
            </a:r>
            <a:r>
              <a:rPr lang="ru-RU" dirty="0" err="1">
                <a:latin typeface="Times New Roman" pitchFamily="18" charset="0"/>
                <a:cs typeface="Times New Roman" pitchFamily="18" charset="0"/>
              </a:rPr>
              <a:t>полукартона</a:t>
            </a:r>
            <a:r>
              <a:rPr lang="ru-RU" dirty="0">
                <a:latin typeface="Times New Roman" pitchFamily="18" charset="0"/>
                <a:cs typeface="Times New Roman" pitchFamily="18" charset="0"/>
              </a:rPr>
              <a:t> либо прозрачной пленки.</a:t>
            </a:r>
          </a:p>
          <a:p>
            <a:pPr algn="just"/>
            <a:r>
              <a:rPr lang="ru-RU" dirty="0">
                <a:latin typeface="Times New Roman" pitchFamily="18" charset="0"/>
                <a:cs typeface="Times New Roman" pitchFamily="18" charset="0"/>
              </a:rPr>
              <a:t>Способ получения изображения:        Ребенок        прижимает         печатку         или</a:t>
            </a:r>
          </a:p>
          <a:p>
            <a:pPr algn="just"/>
            <a:r>
              <a:rPr lang="ru-RU" dirty="0">
                <a:latin typeface="Times New Roman" pitchFamily="18" charset="0"/>
                <a:cs typeface="Times New Roman" pitchFamily="18" charset="0"/>
              </a:rPr>
              <a:t>поролоновый тампон к штемпельной подушке с краской и наносит оттиск на бумагу с помощью трафарета. Что бы изменить цвет берутся другие тампон и трафарет.</a:t>
            </a:r>
          </a:p>
          <a:p>
            <a:pPr algn="just"/>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291172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07504" y="188640"/>
            <a:ext cx="8856984" cy="6480720"/>
          </a:xfrm>
          <a:prstGeom prst="rect">
            <a:avLst/>
          </a:prstGeom>
          <a:noFill/>
          <a:ln w="9525">
            <a:noFill/>
            <a:miter lim="800000"/>
            <a:headEnd/>
            <a:tailEnd/>
          </a:ln>
        </p:spPr>
      </p:pic>
      <p:sp>
        <p:nvSpPr>
          <p:cNvPr id="5" name="Прямоугольник 4"/>
          <p:cNvSpPr/>
          <p:nvPr/>
        </p:nvSpPr>
        <p:spPr>
          <a:xfrm>
            <a:off x="1115616" y="980728"/>
            <a:ext cx="6984776" cy="5355312"/>
          </a:xfrm>
          <a:prstGeom prst="rect">
            <a:avLst/>
          </a:prstGeom>
        </p:spPr>
        <p:txBody>
          <a:bodyPr wrap="square">
            <a:spAutoFit/>
          </a:bodyPr>
          <a:lstStyle/>
          <a:p>
            <a:pPr algn="ctr"/>
            <a:r>
              <a:rPr lang="ru-RU" b="1" dirty="0">
                <a:latin typeface="Times New Roman" pitchFamily="18" charset="0"/>
                <a:cs typeface="Times New Roman" pitchFamily="18" charset="0"/>
              </a:rPr>
              <a:t>Заключение:</a:t>
            </a:r>
          </a:p>
          <a:p>
            <a:pPr algn="just"/>
            <a:r>
              <a:rPr lang="ru-RU" dirty="0">
                <a:latin typeface="Times New Roman" pitchFamily="18" charset="0"/>
                <a:cs typeface="Times New Roman" pitchFamily="18" charset="0"/>
              </a:rPr>
              <a:t>Работая с ребенком, неизбежно сталкиваешься с родителями детей, и как показала практика, чем теснее взаимосвязь педагога и родителей, тем успешнее становится ребенок. Каждый успех ребенка в творчестве и в личностном плане доводится до сведения родителей, тем самым ребенок имеет возможность получить похвалу от родителей, что для него очень важно и что способствует «удовлетворению притязаний на признание». Я придаю большое значение общению с родителями, т. к. успех воспитания во многом зависит от единства требований, просвещения родителей в вопросах воспитания ребёнка. Провожу с родителями консультации, беседы по данной теме.</a:t>
            </a:r>
          </a:p>
          <a:p>
            <a:pPr algn="just"/>
            <a:r>
              <a:rPr lang="ru-RU" dirty="0">
                <a:latin typeface="Times New Roman" pitchFamily="18" charset="0"/>
                <a:cs typeface="Times New Roman" pitchFamily="18" charset="0"/>
              </a:rPr>
              <a:t>Таким образом, на основе проделанной работы я увидела, что у детей возрос интерес к нетрадиционной технике рисования. Они стали творчески всматриваться в окружающий мир, находить разные оттенки, приобрели опыт эстетического восприятия. Они создают новое, оригинальное, проявляют творчество, фантазию, реализуют свой замысел, и самостоятельно находят средства для его воплощения.</a:t>
            </a:r>
          </a:p>
        </p:txBody>
      </p:sp>
    </p:spTree>
    <p:extLst>
      <p:ext uri="{BB962C8B-B14F-4D97-AF65-F5344CB8AC3E}">
        <p14:creationId xmlns:p14="http://schemas.microsoft.com/office/powerpoint/2010/main" val="2020819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3" descr="C:\Users\юля\Downloads\рамки\ramka-detskaya-96.png"/>
          <p:cNvPicPr>
            <a:picLocks noGrp="1"/>
          </p:cNvPicPr>
          <p:nvPr>
            <p:ph idx="1"/>
          </p:nvPr>
        </p:nvPicPr>
        <p:blipFill>
          <a:blip r:embed="rId2"/>
          <a:srcRect/>
          <a:stretch>
            <a:fillRect/>
          </a:stretch>
        </p:blipFill>
        <p:spPr bwMode="auto">
          <a:xfrm>
            <a:off x="179512" y="188639"/>
            <a:ext cx="8784976" cy="6480721"/>
          </a:xfrm>
          <a:prstGeom prst="rect">
            <a:avLst/>
          </a:prstGeom>
          <a:noFill/>
          <a:ln w="9525">
            <a:noFill/>
            <a:miter lim="800000"/>
            <a:headEnd/>
            <a:tailEnd/>
          </a:ln>
        </p:spPr>
      </p:pic>
      <p:sp>
        <p:nvSpPr>
          <p:cNvPr id="5" name="Прямоугольник 4"/>
          <p:cNvSpPr/>
          <p:nvPr/>
        </p:nvSpPr>
        <p:spPr>
          <a:xfrm>
            <a:off x="1547664" y="980728"/>
            <a:ext cx="6120680" cy="4795159"/>
          </a:xfrm>
          <a:prstGeom prst="rect">
            <a:avLst/>
          </a:prstGeom>
        </p:spPr>
        <p:txBody>
          <a:bodyPr wrap="square">
            <a:spAutoFit/>
          </a:bodyPr>
          <a:lstStyle/>
          <a:p>
            <a:pPr algn="ctr">
              <a:lnSpc>
                <a:spcPct val="115000"/>
              </a:lnSpc>
              <a:spcAft>
                <a:spcPts val="1000"/>
              </a:spcAft>
            </a:pPr>
            <a:r>
              <a:rPr lang="ru-RU" sz="1400" b="1" dirty="0">
                <a:ea typeface="Calibri"/>
                <a:cs typeface="Times New Roman"/>
              </a:rPr>
              <a:t>Цель проекта</a:t>
            </a:r>
            <a:r>
              <a:rPr lang="ru-RU" sz="1400" dirty="0">
                <a:ea typeface="Calibri"/>
                <a:cs typeface="Times New Roman"/>
              </a:rPr>
              <a:t>: </a:t>
            </a:r>
            <a:endParaRPr lang="ru-RU" sz="1400" dirty="0" smtClean="0">
              <a:ea typeface="Calibri"/>
              <a:cs typeface="Times New Roman"/>
            </a:endParaRPr>
          </a:p>
          <a:p>
            <a:pPr>
              <a:lnSpc>
                <a:spcPct val="115000"/>
              </a:lnSpc>
              <a:spcAft>
                <a:spcPts val="1000"/>
              </a:spcAft>
            </a:pPr>
            <a:r>
              <a:rPr lang="ru-RU" sz="1400" dirty="0" smtClean="0">
                <a:ea typeface="Calibri"/>
                <a:cs typeface="Times New Roman"/>
              </a:rPr>
              <a:t>развивать </a:t>
            </a:r>
            <a:r>
              <a:rPr lang="ru-RU" sz="1400" dirty="0">
                <a:ea typeface="Calibri"/>
                <a:cs typeface="Times New Roman"/>
              </a:rPr>
              <a:t>творческие </a:t>
            </a:r>
            <a:r>
              <a:rPr lang="ru-RU" sz="1400" dirty="0" smtClean="0">
                <a:ea typeface="Calibri"/>
                <a:cs typeface="Times New Roman"/>
              </a:rPr>
              <a:t>способности    </a:t>
            </a:r>
            <a:r>
              <a:rPr lang="ru-RU" sz="1400" dirty="0">
                <a:ea typeface="Calibri"/>
                <a:cs typeface="Times New Roman"/>
              </a:rPr>
              <a:t>у детей средствами  нетрадиционной техники  рисования.</a:t>
            </a:r>
          </a:p>
          <a:p>
            <a:pPr>
              <a:lnSpc>
                <a:spcPct val="115000"/>
              </a:lnSpc>
              <a:spcAft>
                <a:spcPts val="1000"/>
              </a:spcAft>
            </a:pPr>
            <a:r>
              <a:rPr lang="ru-RU" sz="1400" dirty="0">
                <a:ea typeface="Calibri"/>
                <a:cs typeface="Times New Roman"/>
              </a:rPr>
              <a:t>        </a:t>
            </a:r>
            <a:r>
              <a:rPr lang="ru-RU" sz="1400" dirty="0" smtClean="0">
                <a:ea typeface="Calibri"/>
                <a:cs typeface="Times New Roman"/>
              </a:rPr>
              <a:t> </a:t>
            </a:r>
            <a:r>
              <a:rPr lang="ru-RU" sz="1400" dirty="0">
                <a:ea typeface="Calibri"/>
                <a:cs typeface="Times New Roman"/>
              </a:rPr>
              <a:t>Нетрадиционные техники – это толчок к развитию воображения, творчества, проявлению самостоятельности, инициативы, выражения индивидуальности. Применяя и комбинируя разные способы изображения в одном рисунке, дошкольники учатся думать, самостоятельно решать, какую технику использовать, чтобы тот или иной образ получился выразительным. Рисование с использованием нетрадиционных техник изображения не утомляет дошкольников, у них сохраняется высокая активность, работоспособность на протяжении всего времени, отведенного на выполнение задания. Можно сказать, что нетрадиционные техники позволяют, отойдя от предметного изображения, выразить в рисунке чувства и эмоции, дают ребенку свободу и вселяют уверенность в своих силах. Владея разными техниками и способами изображения предметов или окружающего мира, ребенок получает возможность выбора.</a:t>
            </a:r>
          </a:p>
          <a:p>
            <a:pPr>
              <a:lnSpc>
                <a:spcPct val="115000"/>
              </a:lnSpc>
              <a:spcAft>
                <a:spcPts val="1000"/>
              </a:spcAft>
            </a:pPr>
            <a:r>
              <a:rPr lang="ru-RU" sz="2000" dirty="0">
                <a:ea typeface="Calibri"/>
                <a:cs typeface="Times New Roman"/>
              </a:rPr>
              <a:t> </a:t>
            </a:r>
            <a:endParaRPr lang="ru-RU" sz="1600" dirty="0">
              <a:ea typeface="Calibri"/>
              <a:cs typeface="Times New Roman"/>
            </a:endParaRPr>
          </a:p>
        </p:txBody>
      </p:sp>
    </p:spTree>
    <p:extLst>
      <p:ext uri="{BB962C8B-B14F-4D97-AF65-F5344CB8AC3E}">
        <p14:creationId xmlns:p14="http://schemas.microsoft.com/office/powerpoint/2010/main" val="1083716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251520" y="188912"/>
            <a:ext cx="8640959" cy="6408439"/>
          </a:xfrm>
          <a:prstGeom prst="rect">
            <a:avLst/>
          </a:prstGeom>
          <a:noFill/>
          <a:ln w="9525">
            <a:noFill/>
            <a:miter lim="800000"/>
            <a:headEnd/>
            <a:tailEnd/>
          </a:ln>
        </p:spPr>
      </p:pic>
      <p:sp>
        <p:nvSpPr>
          <p:cNvPr id="2" name="Прямоугольник 1"/>
          <p:cNvSpPr/>
          <p:nvPr/>
        </p:nvSpPr>
        <p:spPr>
          <a:xfrm>
            <a:off x="1234658" y="1166843"/>
            <a:ext cx="6793726" cy="2246769"/>
          </a:xfrm>
          <a:prstGeom prst="rect">
            <a:avLst/>
          </a:prstGeom>
        </p:spPr>
        <p:txBody>
          <a:bodyPr wrap="square">
            <a:spAutoFit/>
          </a:bodyPr>
          <a:lstStyle/>
          <a:p>
            <a:pPr algn="ctr"/>
            <a:r>
              <a:rPr lang="ru-RU" sz="1400" b="1" dirty="0">
                <a:latin typeface="Times New Roman" pitchFamily="18" charset="0"/>
                <a:cs typeface="Times New Roman" pitchFamily="18" charset="0"/>
              </a:rPr>
              <a:t>Задачи: </a:t>
            </a:r>
            <a:endParaRPr lang="ru-RU" sz="1400" b="1" dirty="0" smtClean="0">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Обучение </a:t>
            </a:r>
            <a:r>
              <a:rPr lang="ru-RU" sz="1400" dirty="0">
                <a:latin typeface="Times New Roman" pitchFamily="18" charset="0"/>
                <a:cs typeface="Times New Roman" pitchFamily="18" charset="0"/>
              </a:rPr>
              <a:t>рисованию в дошкольном возрасте предполагает решение трёх взаимосвязанных задач:</a:t>
            </a:r>
          </a:p>
          <a:p>
            <a:pPr algn="just"/>
            <a:r>
              <a:rPr lang="ru-RU" sz="1400" dirty="0">
                <a:latin typeface="Times New Roman" pitchFamily="18" charset="0"/>
                <a:cs typeface="Times New Roman" pitchFamily="18" charset="0"/>
              </a:rPr>
              <a:t>во – первых, необходимо пробудить у детей эмоциональную отзывчивость к окружающему миру, родной природе, к событиям нашей жизни;</a:t>
            </a:r>
          </a:p>
          <a:p>
            <a:pPr algn="just"/>
            <a:r>
              <a:rPr lang="ru-RU" sz="1400" dirty="0">
                <a:latin typeface="Times New Roman" pitchFamily="18" charset="0"/>
                <a:cs typeface="Times New Roman" pitchFamily="18" charset="0"/>
              </a:rPr>
              <a:t>во-вторых, сформировать у них изобразительные навыки и умения.</a:t>
            </a:r>
          </a:p>
          <a:p>
            <a:pPr algn="just"/>
            <a:r>
              <a:rPr lang="ru-RU" sz="1400" dirty="0">
                <a:latin typeface="Times New Roman" pitchFamily="18" charset="0"/>
                <a:cs typeface="Times New Roman" pitchFamily="18" charset="0"/>
              </a:rPr>
              <a:t>в-третьих, развитие творческого потенциала у подрастающего поколения.</a:t>
            </a:r>
          </a:p>
          <a:p>
            <a:pPr algn="just"/>
            <a:r>
              <a:rPr lang="ru-RU" sz="1400" dirty="0">
                <a:latin typeface="Times New Roman" pitchFamily="18" charset="0"/>
                <a:cs typeface="Times New Roman" pitchFamily="18" charset="0"/>
              </a:rPr>
              <a:t>В процессе рисования у ребёнка совершенствуются наблюдательность, эстетическое восприятие, эстетические эмоции, художественный вкус, творческие способности.</a:t>
            </a:r>
          </a:p>
        </p:txBody>
      </p:sp>
      <p:sp>
        <p:nvSpPr>
          <p:cNvPr id="3" name="Прямоугольник 2"/>
          <p:cNvSpPr/>
          <p:nvPr/>
        </p:nvSpPr>
        <p:spPr>
          <a:xfrm>
            <a:off x="2195736" y="3645024"/>
            <a:ext cx="4572000" cy="1600438"/>
          </a:xfrm>
          <a:prstGeom prst="rect">
            <a:avLst/>
          </a:prstGeom>
        </p:spPr>
        <p:txBody>
          <a:bodyPr>
            <a:spAutoFit/>
          </a:bodyPr>
          <a:lstStyle/>
          <a:p>
            <a:pPr algn="just"/>
            <a:r>
              <a:rPr lang="ru-RU" sz="1400" dirty="0">
                <a:latin typeface="Times New Roman" pitchFamily="18" charset="0"/>
                <a:cs typeface="Times New Roman" pitchFamily="18" charset="0"/>
              </a:rPr>
              <a:t>Нужно отметить, что почти все дети рисуют. А это значит, что в дошкольном возрасте рисование должно быть не самоцелью, а средством познания окружающего мира. </a:t>
            </a:r>
          </a:p>
          <a:p>
            <a:pPr algn="just"/>
            <a:r>
              <a:rPr lang="ru-RU" sz="1400" dirty="0">
                <a:latin typeface="Times New Roman" pitchFamily="18" charset="0"/>
                <a:cs typeface="Times New Roman" pitchFamily="18" charset="0"/>
              </a:rPr>
              <a:t>Развиваются также специальные умения и навыки: зрительно-моторная координация, свободное владение кистью руки, что очень поможет будущему школьнику. </a:t>
            </a:r>
          </a:p>
        </p:txBody>
      </p:sp>
    </p:spTree>
    <p:extLst>
      <p:ext uri="{BB962C8B-B14F-4D97-AF65-F5344CB8AC3E}">
        <p14:creationId xmlns:p14="http://schemas.microsoft.com/office/powerpoint/2010/main" val="508159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pic>
        <p:nvPicPr>
          <p:cNvPr id="5" name="Объект 3" descr="C:\Users\юля\Downloads\рамки\ramka-detskaya-96.png"/>
          <p:cNvPicPr>
            <a:picLocks/>
          </p:cNvPicPr>
          <p:nvPr/>
        </p:nvPicPr>
        <p:blipFill>
          <a:blip r:embed="rId2"/>
          <a:srcRect/>
          <a:stretch>
            <a:fillRect/>
          </a:stretch>
        </p:blipFill>
        <p:spPr bwMode="auto">
          <a:xfrm>
            <a:off x="251520" y="188912"/>
            <a:ext cx="8640959" cy="6408439"/>
          </a:xfrm>
          <a:prstGeom prst="rect">
            <a:avLst/>
          </a:prstGeom>
          <a:noFill/>
          <a:ln w="9525">
            <a:noFill/>
            <a:miter lim="800000"/>
            <a:headEnd/>
            <a:tailEnd/>
          </a:ln>
        </p:spPr>
      </p:pic>
      <p:sp>
        <p:nvSpPr>
          <p:cNvPr id="3" name="Прямоугольник 2"/>
          <p:cNvSpPr/>
          <p:nvPr/>
        </p:nvSpPr>
        <p:spPr>
          <a:xfrm>
            <a:off x="1218246" y="1084807"/>
            <a:ext cx="6768752" cy="4616648"/>
          </a:xfrm>
          <a:prstGeom prst="rect">
            <a:avLst/>
          </a:prstGeom>
        </p:spPr>
        <p:txBody>
          <a:bodyPr wrap="square">
            <a:spAutoFit/>
          </a:bodyPr>
          <a:lstStyle/>
          <a:p>
            <a:pPr algn="ctr"/>
            <a:r>
              <a:rPr lang="ru-RU" sz="1400" b="1" dirty="0">
                <a:latin typeface="Times New Roman" pitchFamily="18" charset="0"/>
                <a:cs typeface="Times New Roman" pitchFamily="18" charset="0"/>
              </a:rPr>
              <a:t>Актуальность:</a:t>
            </a:r>
          </a:p>
          <a:p>
            <a:pPr algn="just"/>
            <a:r>
              <a:rPr lang="ru-RU" sz="1400" dirty="0">
                <a:latin typeface="Times New Roman" pitchFamily="18" charset="0"/>
                <a:cs typeface="Times New Roman" pitchFamily="18" charset="0"/>
              </a:rPr>
              <a:t> Актуальность проекта заключается в том, что современное общество имеет потребность в творческой личности. Многие способности и чувства, которыми наделяет нас природа, к сожалению, остаются недостаточно развитыми и не раскрытыми, а значит, и нереализованными в будущей жизни. Наличие развитого воображения в зрелые годы обуславливает успешность любого вида профессиональной деятельности человека. Поэтому развитие творческих способностей – одна из главных задач дошкольного воспитания.</a:t>
            </a:r>
          </a:p>
          <a:p>
            <a:pPr algn="just"/>
            <a:r>
              <a:rPr lang="ru-RU" sz="1400" dirty="0">
                <a:latin typeface="Times New Roman" pitchFamily="18" charset="0"/>
                <a:cs typeface="Times New Roman" pitchFamily="18" charset="0"/>
              </a:rPr>
              <a:t>Большой потенциал для раскрытия детского творчества заключен в изобразительной деятельности дошкольников. Занятия рисованием, изобразительным творчеством смогут дать ребенку те необходимые знания, которые ему нужны для полноценного развития, для того чтобы он почувствовал красоту и гармонию природы, чтобы лучше понимал себя и других людей, чтобы выражал оригинальные идеи и фантазии, чтобы стал счастливым человеком. Нетрадиционные техники – это толчок к развитию воображения, творчества, проявлению самостоятельности, инициативы, выражения индивидуальности.  Рисование с использованием нетрадиционных техник изображения не утомляет дошкольников, у них сохраняется высокая активность, работоспособность на протяжении всего времени, отведенного на выполнение задания. Можно сказать, что нетрадиционные техники позволяют, отойдя от предметного изображения, выразить в рисунке чувства и эмоции, дают ребенку свободу и вселяют уверенность в своих силах.</a:t>
            </a:r>
          </a:p>
        </p:txBody>
      </p:sp>
    </p:spTree>
    <p:extLst>
      <p:ext uri="{BB962C8B-B14F-4D97-AF65-F5344CB8AC3E}">
        <p14:creationId xmlns:p14="http://schemas.microsoft.com/office/powerpoint/2010/main" val="1779400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79512" y="188640"/>
            <a:ext cx="8784976" cy="6480720"/>
          </a:xfrm>
          <a:prstGeom prst="rect">
            <a:avLst/>
          </a:prstGeom>
          <a:noFill/>
          <a:ln w="9525">
            <a:noFill/>
            <a:miter lim="800000"/>
            <a:headEnd/>
            <a:tailEnd/>
          </a:ln>
        </p:spPr>
      </p:pic>
      <p:sp>
        <p:nvSpPr>
          <p:cNvPr id="5" name="Прямоугольник 4"/>
          <p:cNvSpPr/>
          <p:nvPr/>
        </p:nvSpPr>
        <p:spPr>
          <a:xfrm>
            <a:off x="1403648" y="1124744"/>
            <a:ext cx="6336704" cy="4401205"/>
          </a:xfrm>
          <a:prstGeom prst="rect">
            <a:avLst/>
          </a:prstGeom>
        </p:spPr>
        <p:txBody>
          <a:bodyPr wrap="square">
            <a:spAutoFit/>
          </a:bodyPr>
          <a:lstStyle/>
          <a:p>
            <a:pPr algn="ctr"/>
            <a:r>
              <a:rPr lang="ru-RU" sz="1400" b="1" dirty="0">
                <a:latin typeface="Times New Roman" pitchFamily="18" charset="0"/>
                <a:cs typeface="Times New Roman" pitchFamily="18" charset="0"/>
              </a:rPr>
              <a:t>Планируемый результат: </a:t>
            </a:r>
            <a:endParaRPr lang="ru-RU" sz="1400" b="1"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Проведение </a:t>
            </a:r>
            <a:r>
              <a:rPr lang="ru-RU" sz="1400" dirty="0">
                <a:latin typeface="Times New Roman" pitchFamily="18" charset="0"/>
                <a:cs typeface="Times New Roman" pitchFamily="18" charset="0"/>
              </a:rPr>
              <a:t>занятий с использованием нетрадиционных техник:</a:t>
            </a:r>
          </a:p>
          <a:p>
            <a:pPr algn="just"/>
            <a:r>
              <a:rPr lang="ru-RU" sz="1400" dirty="0">
                <a:latin typeface="Times New Roman" pitchFamily="18" charset="0"/>
                <a:cs typeface="Times New Roman" pitchFamily="18" charset="0"/>
              </a:rPr>
              <a:t>• способствует снятию детских страхов;</a:t>
            </a:r>
          </a:p>
          <a:p>
            <a:pPr algn="just"/>
            <a:r>
              <a:rPr lang="ru-RU" sz="1400" dirty="0">
                <a:latin typeface="Times New Roman" pitchFamily="18" charset="0"/>
                <a:cs typeface="Times New Roman" pitchFamily="18" charset="0"/>
              </a:rPr>
              <a:t>• развивает уверенность в своих силах;</a:t>
            </a:r>
          </a:p>
          <a:p>
            <a:pPr algn="just"/>
            <a:r>
              <a:rPr lang="ru-RU" sz="1400" dirty="0">
                <a:latin typeface="Times New Roman" pitchFamily="18" charset="0"/>
                <a:cs typeface="Times New Roman" pitchFamily="18" charset="0"/>
              </a:rPr>
              <a:t>• развивает пространственное мышление;</a:t>
            </a:r>
          </a:p>
          <a:p>
            <a:pPr algn="just"/>
            <a:r>
              <a:rPr lang="ru-RU" sz="1400" dirty="0">
                <a:latin typeface="Times New Roman" pitchFamily="18" charset="0"/>
                <a:cs typeface="Times New Roman" pitchFamily="18" charset="0"/>
              </a:rPr>
              <a:t>• учит детей свободно выражать свой замысел;</a:t>
            </a:r>
          </a:p>
          <a:p>
            <a:pPr algn="just"/>
            <a:r>
              <a:rPr lang="ru-RU" sz="1400" dirty="0">
                <a:latin typeface="Times New Roman" pitchFamily="18" charset="0"/>
                <a:cs typeface="Times New Roman" pitchFamily="18" charset="0"/>
              </a:rPr>
              <a:t>• побуждает детей к творческим поискам и решениям;</a:t>
            </a:r>
          </a:p>
          <a:p>
            <a:pPr algn="just"/>
            <a:r>
              <a:rPr lang="ru-RU" sz="1400" dirty="0">
                <a:latin typeface="Times New Roman" pitchFamily="18" charset="0"/>
                <a:cs typeface="Times New Roman" pitchFamily="18" charset="0"/>
              </a:rPr>
              <a:t>• учит детей работать с разнообразным материалом;</a:t>
            </a:r>
          </a:p>
          <a:p>
            <a:pPr algn="just"/>
            <a:r>
              <a:rPr lang="ru-RU" sz="1400" dirty="0">
                <a:latin typeface="Times New Roman" pitchFamily="18" charset="0"/>
                <a:cs typeface="Times New Roman" pitchFamily="18" charset="0"/>
              </a:rPr>
              <a:t>• развивает чувство композиции, ритма, колорита, </a:t>
            </a:r>
            <a:r>
              <a:rPr lang="ru-RU" sz="1400" dirty="0" err="1">
                <a:latin typeface="Times New Roman" pitchFamily="18" charset="0"/>
                <a:cs typeface="Times New Roman" pitchFamily="18" charset="0"/>
              </a:rPr>
              <a:t>цветовосприятия</a:t>
            </a:r>
            <a:r>
              <a:rPr lang="ru-RU" sz="1400" dirty="0">
                <a:latin typeface="Times New Roman" pitchFamily="18" charset="0"/>
                <a:cs typeface="Times New Roman" pitchFamily="18" charset="0"/>
              </a:rPr>
              <a:t>; чувство фактурности и объёмности;</a:t>
            </a:r>
          </a:p>
          <a:p>
            <a:pPr algn="just"/>
            <a:r>
              <a:rPr lang="ru-RU" sz="1400" dirty="0">
                <a:latin typeface="Times New Roman" pitchFamily="18" charset="0"/>
                <a:cs typeface="Times New Roman" pitchFamily="18" charset="0"/>
              </a:rPr>
              <a:t>• развивает мелкую моторику рук;</a:t>
            </a:r>
          </a:p>
          <a:p>
            <a:pPr algn="just"/>
            <a:r>
              <a:rPr lang="ru-RU" sz="1400" dirty="0">
                <a:latin typeface="Times New Roman" pitchFamily="18" charset="0"/>
                <a:cs typeface="Times New Roman" pitchFamily="18" charset="0"/>
              </a:rPr>
              <a:t>• развивает творческие способности, воображение и полёт фантазии.</a:t>
            </a:r>
          </a:p>
          <a:p>
            <a:pPr algn="just"/>
            <a:r>
              <a:rPr lang="ru-RU" sz="1400" dirty="0">
                <a:latin typeface="Times New Roman" pitchFamily="18" charset="0"/>
                <a:cs typeface="Times New Roman" pitchFamily="18" charset="0"/>
              </a:rPr>
              <a:t>• во время работы дети получают эстетическое удовольствие.</a:t>
            </a:r>
          </a:p>
          <a:p>
            <a:pPr algn="just"/>
            <a:r>
              <a:rPr lang="ru-RU" sz="1400" dirty="0">
                <a:latin typeface="Times New Roman" pitchFamily="18" charset="0"/>
                <a:cs typeface="Times New Roman" pitchFamily="18" charset="0"/>
              </a:rPr>
              <a:t>Проанализировав рисунки дошкольников, пришла к выводу – необходимо облегчить навыки рисования, ведь даже не каждый взрослый сможет изобразить какой-либо предмет. В процессе проведения занятий заметила, что использование нетрадиционных техник рисования повысило интерес дошкольников к рисованию. Существует много техник нетрадиционного рисования, их необычность состоит в том, что они позволяют детям быстрее достичь желаемого результата.</a:t>
            </a:r>
          </a:p>
        </p:txBody>
      </p:sp>
    </p:spTree>
    <p:extLst>
      <p:ext uri="{BB962C8B-B14F-4D97-AF65-F5344CB8AC3E}">
        <p14:creationId xmlns:p14="http://schemas.microsoft.com/office/powerpoint/2010/main" val="47525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79512" y="188640"/>
            <a:ext cx="8784976" cy="6552728"/>
          </a:xfrm>
          <a:prstGeom prst="rect">
            <a:avLst/>
          </a:prstGeom>
          <a:noFill/>
          <a:ln w="9525">
            <a:noFill/>
            <a:miter lim="800000"/>
            <a:headEnd/>
            <a:tailEnd/>
          </a:ln>
        </p:spPr>
      </p:pic>
      <p:sp>
        <p:nvSpPr>
          <p:cNvPr id="5" name="Прямоугольник 4"/>
          <p:cNvSpPr/>
          <p:nvPr/>
        </p:nvSpPr>
        <p:spPr>
          <a:xfrm>
            <a:off x="2277616" y="1268760"/>
            <a:ext cx="4572000" cy="646331"/>
          </a:xfrm>
          <a:prstGeom prst="rect">
            <a:avLst/>
          </a:prstGeom>
        </p:spPr>
        <p:txBody>
          <a:bodyPr>
            <a:spAutoFit/>
          </a:bodyPr>
          <a:lstStyle/>
          <a:p>
            <a:pPr algn="just">
              <a:spcBef>
                <a:spcPts val="1020"/>
              </a:spcBef>
              <a:spcAft>
                <a:spcPts val="1020"/>
              </a:spcAft>
            </a:pPr>
            <a:r>
              <a:rPr lang="ru-RU" dirty="0">
                <a:solidFill>
                  <a:srgbClr val="FF0000"/>
                </a:solidFill>
                <a:latin typeface="Times New Roman" pitchFamily="18" charset="0"/>
                <a:ea typeface="Times New Roman"/>
                <a:cs typeface="Times New Roman" pitchFamily="18" charset="0"/>
              </a:rPr>
              <a:t>С детьми младшего дошкольного возраста рекомендуется использовать</a:t>
            </a:r>
            <a:r>
              <a:rPr lang="ru-RU" dirty="0">
                <a:solidFill>
                  <a:srgbClr val="FF0000"/>
                </a:solidFill>
                <a:latin typeface="Arial"/>
                <a:ea typeface="Times New Roman"/>
              </a:rPr>
              <a:t>:</a:t>
            </a:r>
            <a:endParaRPr lang="ru-RU" sz="1200" dirty="0">
              <a:effectLst/>
              <a:latin typeface="Times New Roman"/>
              <a:ea typeface="Times New Roman"/>
            </a:endParaRPr>
          </a:p>
        </p:txBody>
      </p:sp>
      <p:sp>
        <p:nvSpPr>
          <p:cNvPr id="6" name="Прямоугольник 5"/>
          <p:cNvSpPr/>
          <p:nvPr/>
        </p:nvSpPr>
        <p:spPr>
          <a:xfrm>
            <a:off x="2286000" y="1900377"/>
            <a:ext cx="4572000" cy="2780248"/>
          </a:xfrm>
          <a:prstGeom prst="rect">
            <a:avLst/>
          </a:prstGeom>
        </p:spPr>
        <p:txBody>
          <a:bodyPr>
            <a:spAutoFit/>
          </a:bodyPr>
          <a:lstStyle/>
          <a:p>
            <a:pPr algn="just">
              <a:spcBef>
                <a:spcPts val="1020"/>
              </a:spcBef>
              <a:spcAft>
                <a:spcPts val="1020"/>
              </a:spcAft>
            </a:pPr>
            <a:r>
              <a:rPr lang="ru-RU" dirty="0">
                <a:solidFill>
                  <a:srgbClr val="7030A0"/>
                </a:solidFill>
                <a:latin typeface="Times New Roman" pitchFamily="18" charset="0"/>
                <a:ea typeface="Times New Roman"/>
                <a:cs typeface="Times New Roman" pitchFamily="18" charset="0"/>
              </a:rPr>
              <a:t>• рисование пальчиками;</a:t>
            </a:r>
            <a:endParaRPr lang="ru-RU" sz="1400" dirty="0">
              <a:latin typeface="Times New Roman" pitchFamily="18" charset="0"/>
              <a:ea typeface="Times New Roman"/>
              <a:cs typeface="Times New Roman" pitchFamily="18" charset="0"/>
            </a:endParaRPr>
          </a:p>
          <a:p>
            <a:pPr algn="just">
              <a:spcBef>
                <a:spcPts val="1020"/>
              </a:spcBef>
              <a:spcAft>
                <a:spcPts val="1020"/>
              </a:spcAft>
            </a:pPr>
            <a:r>
              <a:rPr lang="ru-RU" dirty="0">
                <a:solidFill>
                  <a:srgbClr val="7030A0"/>
                </a:solidFill>
                <a:latin typeface="Times New Roman" pitchFamily="18" charset="0"/>
                <a:ea typeface="Times New Roman"/>
                <a:cs typeface="Times New Roman" pitchFamily="18" charset="0"/>
              </a:rPr>
              <a:t>• оттиск печатками из картофеля, пробками;</a:t>
            </a:r>
            <a:endParaRPr lang="ru-RU" sz="1400" dirty="0">
              <a:latin typeface="Times New Roman" pitchFamily="18" charset="0"/>
              <a:ea typeface="Times New Roman"/>
              <a:cs typeface="Times New Roman" pitchFamily="18" charset="0"/>
            </a:endParaRPr>
          </a:p>
          <a:p>
            <a:pPr algn="just">
              <a:spcBef>
                <a:spcPts val="1020"/>
              </a:spcBef>
              <a:spcAft>
                <a:spcPts val="1020"/>
              </a:spcAft>
            </a:pPr>
            <a:r>
              <a:rPr lang="ru-RU" dirty="0">
                <a:solidFill>
                  <a:srgbClr val="7030A0"/>
                </a:solidFill>
                <a:latin typeface="Times New Roman" pitchFamily="18" charset="0"/>
                <a:ea typeface="Times New Roman"/>
                <a:cs typeface="Times New Roman" pitchFamily="18" charset="0"/>
              </a:rPr>
              <a:t>• рисование ладошками.</a:t>
            </a:r>
            <a:endParaRPr lang="ru-RU" sz="1400" dirty="0">
              <a:latin typeface="Times New Roman" pitchFamily="18" charset="0"/>
              <a:ea typeface="Times New Roman"/>
              <a:cs typeface="Times New Roman" pitchFamily="18" charset="0"/>
            </a:endParaRPr>
          </a:p>
          <a:p>
            <a:pPr algn="just">
              <a:spcBef>
                <a:spcPts val="1020"/>
              </a:spcBef>
              <a:spcAft>
                <a:spcPts val="1020"/>
              </a:spcAft>
            </a:pPr>
            <a:r>
              <a:rPr lang="ru-RU" dirty="0">
                <a:solidFill>
                  <a:srgbClr val="7030A0"/>
                </a:solidFill>
                <a:latin typeface="Times New Roman" pitchFamily="18" charset="0"/>
                <a:ea typeface="Times New Roman"/>
                <a:cs typeface="Times New Roman" pitchFamily="18" charset="0"/>
              </a:rPr>
              <a:t>• рисование мятой бумагой;</a:t>
            </a:r>
            <a:endParaRPr lang="ru-RU" sz="1400" dirty="0">
              <a:latin typeface="Times New Roman" pitchFamily="18" charset="0"/>
              <a:ea typeface="Times New Roman"/>
              <a:cs typeface="Times New Roman" pitchFamily="18" charset="0"/>
            </a:endParaRPr>
          </a:p>
          <a:p>
            <a:pPr algn="just">
              <a:spcBef>
                <a:spcPts val="1020"/>
              </a:spcBef>
              <a:spcAft>
                <a:spcPts val="1020"/>
              </a:spcAft>
            </a:pPr>
            <a:r>
              <a:rPr lang="ru-RU" dirty="0">
                <a:solidFill>
                  <a:srgbClr val="7030A0"/>
                </a:solidFill>
                <a:latin typeface="Times New Roman" pitchFamily="18" charset="0"/>
                <a:ea typeface="Times New Roman"/>
                <a:cs typeface="Times New Roman" pitchFamily="18" charset="0"/>
              </a:rPr>
              <a:t>• рисование тычком жесткой полусухой кистью</a:t>
            </a:r>
            <a:endParaRPr lang="ru-RU" sz="14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25779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79512" y="188640"/>
            <a:ext cx="8784976" cy="6480720"/>
          </a:xfrm>
          <a:prstGeom prst="rect">
            <a:avLst/>
          </a:prstGeom>
          <a:noFill/>
          <a:ln w="9525">
            <a:noFill/>
            <a:miter lim="800000"/>
            <a:headEnd/>
            <a:tailEnd/>
          </a:ln>
        </p:spPr>
      </p:pic>
      <p:sp>
        <p:nvSpPr>
          <p:cNvPr id="5" name="Прямоугольник 4"/>
          <p:cNvSpPr/>
          <p:nvPr/>
        </p:nvSpPr>
        <p:spPr>
          <a:xfrm>
            <a:off x="1043608" y="692696"/>
            <a:ext cx="7128792" cy="5970865"/>
          </a:xfrm>
          <a:prstGeom prst="rect">
            <a:avLst/>
          </a:prstGeom>
        </p:spPr>
        <p:txBody>
          <a:bodyPr wrap="square">
            <a:spAutoFit/>
          </a:bodyPr>
          <a:lstStyle/>
          <a:p>
            <a:pPr algn="ctr"/>
            <a:r>
              <a:rPr lang="ru-RU" sz="1400" b="1" dirty="0">
                <a:latin typeface="Times New Roman" pitchFamily="18" charset="0"/>
                <a:cs typeface="Times New Roman" pitchFamily="18" charset="0"/>
              </a:rPr>
              <a:t>Нетрадиционные техники рисования «Рисование пальцами»</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(«пальцевая живопись», </a:t>
            </a:r>
            <a:r>
              <a:rPr lang="ru-RU" sz="1400" dirty="0" err="1">
                <a:latin typeface="Times New Roman" pitchFamily="18" charset="0"/>
                <a:cs typeface="Times New Roman" pitchFamily="18" charset="0"/>
              </a:rPr>
              <a:t>пальцеграфия</a:t>
            </a:r>
            <a:r>
              <a:rPr lang="ru-RU" sz="1400" dirty="0">
                <a:latin typeface="Times New Roman" pitchFamily="18" charset="0"/>
                <a:cs typeface="Times New Roman" pitchFamily="18" charset="0"/>
              </a:rPr>
              <a:t>, «пальчики - палитра»)</a:t>
            </a:r>
          </a:p>
          <a:p>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Можно </a:t>
            </a:r>
            <a:r>
              <a:rPr lang="ru-RU" sz="1400" dirty="0">
                <a:latin typeface="Times New Roman" pitchFamily="18" charset="0"/>
                <a:cs typeface="Times New Roman" pitchFamily="18" charset="0"/>
              </a:rPr>
              <a:t>придумать правило: каждому пальчику - определенный цвет, особенно хорошо рисовать, когда нет кисточки под рукой. Для этого удобны гуашевые краски, которые наливают в плоские тарелочки, крышки от баночек с гуашью.</a:t>
            </a:r>
          </a:p>
          <a:p>
            <a:r>
              <a:rPr lang="ru-RU" sz="1400" dirty="0">
                <a:latin typeface="Times New Roman" pitchFamily="18" charset="0"/>
                <a:cs typeface="Times New Roman" pitchFamily="18" charset="0"/>
              </a:rPr>
              <a:t>1. Обмакнув ПОДУШЕЧКИ пальцев в краски можно нарисовать: </a:t>
            </a:r>
            <a:r>
              <a:rPr lang="ru-RU" sz="1400" i="1" dirty="0">
                <a:latin typeface="Times New Roman" pitchFamily="18" charset="0"/>
                <a:cs typeface="Times New Roman" pitchFamily="18" charset="0"/>
              </a:rPr>
              <a:t>«Новогодние конфетти», «Рассыпавшиеся бусы», «Огоньки на елке», «Веселый горох», «Следы», «Узоры на платья», «Пушистый снег», «Солнечных зайчиков», «Одуванчики», «Распушилась </a:t>
            </a:r>
            <a:r>
              <a:rPr lang="ru-RU" sz="1400" i="1" dirty="0" err="1">
                <a:latin typeface="Times New Roman" pitchFamily="18" charset="0"/>
                <a:cs typeface="Times New Roman" pitchFamily="18" charset="0"/>
              </a:rPr>
              <a:t>вербочка</a:t>
            </a:r>
            <a:r>
              <a:rPr lang="ru-RU" sz="1400" i="1" dirty="0">
                <a:latin typeface="Times New Roman" pitchFamily="18" charset="0"/>
                <a:cs typeface="Times New Roman" pitchFamily="18" charset="0"/>
              </a:rPr>
              <a:t>», «Сладкие ягоды», «Гроздья рябины», «Цветы для мамы», «Дымка свистунья».</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2. Если обмакнуть в краску БОКОВУЮ СТОРОНУ ПАЛЬЦА и приложить к бумаге, то получаются «Следы» более крупных </a:t>
            </a:r>
            <a:r>
              <a:rPr lang="ru-RU" sz="1400" dirty="0" err="1">
                <a:latin typeface="Times New Roman" pitchFamily="18" charset="0"/>
                <a:cs typeface="Times New Roman" pitchFamily="18" charset="0"/>
              </a:rPr>
              <a:t>зверей,</a:t>
            </a:r>
            <a:r>
              <a:rPr lang="ru-RU" sz="1400" i="1" dirty="0" err="1">
                <a:latin typeface="Times New Roman" pitchFamily="18" charset="0"/>
                <a:cs typeface="Times New Roman" pitchFamily="18" charset="0"/>
              </a:rPr>
              <a:t>«Летние</a:t>
            </a:r>
            <a:r>
              <a:rPr lang="ru-RU" sz="1400" i="1" dirty="0">
                <a:latin typeface="Times New Roman" pitchFamily="18" charset="0"/>
                <a:cs typeface="Times New Roman" pitchFamily="18" charset="0"/>
              </a:rPr>
              <a:t> и осенние листья», «Овощной салат», «Праздничные листочки».</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Если, таким образом, ПРОВОДИТЬ ЛИНИИ РАЗНОЙ ДЛИНЫ, вновь набирая краску, то можно нарисовать более сложные предметы: деревья, птиц, животных, пейзажные картинки и даже декоративные узоры, совмещая с рисованием подушечкой пальцев.</a:t>
            </a:r>
          </a:p>
          <a:p>
            <a:r>
              <a:rPr lang="ru-RU" sz="1400" dirty="0">
                <a:latin typeface="Times New Roman" pitchFamily="18" charset="0"/>
                <a:cs typeface="Times New Roman" pitchFamily="18" charset="0"/>
              </a:rPr>
              <a:t>3. СЖАТЬ РУКУ В КУЛАК И НАЛОЖИТЬ ЕЕ НА КРАСКУ (разведенную в старой тарелочке), поводить его из стороны в сторону, чтобы краска хорошо размазалась на руке, после этого ПОДНЯТЬ И ПРИЛОЖИТЬ К БУМАГЕ - остаются крупные </a:t>
            </a:r>
            <a:r>
              <a:rPr lang="ru-RU" sz="1400" dirty="0" err="1">
                <a:latin typeface="Times New Roman" pitchFamily="18" charset="0"/>
                <a:cs typeface="Times New Roman" pitchFamily="18" charset="0"/>
              </a:rPr>
              <a:t>отпечатки</a:t>
            </a:r>
            <a:r>
              <a:rPr lang="ru-RU" sz="1400" i="1" dirty="0" err="1">
                <a:latin typeface="Times New Roman" pitchFamily="18" charset="0"/>
                <a:cs typeface="Times New Roman" pitchFamily="18" charset="0"/>
              </a:rPr>
              <a:t>«бутоны</a:t>
            </a:r>
            <a:r>
              <a:rPr lang="ru-RU" sz="1400" i="1" dirty="0">
                <a:latin typeface="Times New Roman" pitchFamily="18" charset="0"/>
                <a:cs typeface="Times New Roman" pitchFamily="18" charset="0"/>
              </a:rPr>
              <a:t> цветов», «детеныши зверей», «птицы»,</a:t>
            </a:r>
            <a:r>
              <a:rPr lang="ru-RU" sz="1400" dirty="0">
                <a:latin typeface="Times New Roman" pitchFamily="18" charset="0"/>
                <a:cs typeface="Times New Roman" pitchFamily="18" charset="0"/>
              </a:rPr>
              <a:t> и др.</a:t>
            </a:r>
          </a:p>
          <a:p>
            <a:r>
              <a:rPr lang="ru-RU" sz="1400" dirty="0">
                <a:latin typeface="Times New Roman" pitchFamily="18" charset="0"/>
                <a:cs typeface="Times New Roman" pitchFamily="18" charset="0"/>
              </a:rPr>
              <a:t>4. Если приложить боковую часть кулака к листу бумаги, а потом сделать отпечатки, то на листе появляются </a:t>
            </a:r>
            <a:r>
              <a:rPr lang="ru-RU" sz="1400" i="1" dirty="0">
                <a:latin typeface="Times New Roman" pitchFamily="18" charset="0"/>
                <a:cs typeface="Times New Roman" pitchFamily="18" charset="0"/>
              </a:rPr>
              <a:t>«гусеницы», «драконы», «тело чудовища»</a:t>
            </a:r>
            <a:r>
              <a:rPr lang="ru-RU" sz="1400" dirty="0">
                <a:latin typeface="Times New Roman" pitchFamily="18" charset="0"/>
                <a:cs typeface="Times New Roman" pitchFamily="18" charset="0"/>
              </a:rPr>
              <a:t>, сказочные деревья и прочее.</a:t>
            </a:r>
          </a:p>
          <a:p>
            <a:r>
              <a:rPr lang="ru-RU" sz="1400" i="1" dirty="0">
                <a:latin typeface="Times New Roman" pitchFamily="18" charset="0"/>
                <a:cs typeface="Times New Roman" pitchFamily="18" charset="0"/>
              </a:rPr>
              <a:t>СОВЕТЫ</a:t>
            </a:r>
            <a:r>
              <a:rPr lang="ru-RU" sz="1400" dirty="0">
                <a:latin typeface="Times New Roman" pitchFamily="18" charset="0"/>
                <a:cs typeface="Times New Roman" pitchFamily="18" charset="0"/>
              </a:rPr>
              <a:t>: прежде чем начать, сделайте на отдельном листке несколько отпечатков разных частей руки, чтобы понять, какие формы могут у Вас получиться. Меняйте руки, чтобы отпечатки пальцев и кулака изгибались в разных направлениях.</a:t>
            </a:r>
          </a:p>
          <a:p>
            <a:r>
              <a:rPr lang="ru-RU" dirty="0"/>
              <a:t> </a:t>
            </a:r>
          </a:p>
        </p:txBody>
      </p:sp>
    </p:spTree>
    <p:extLst>
      <p:ext uri="{BB962C8B-B14F-4D97-AF65-F5344CB8AC3E}">
        <p14:creationId xmlns:p14="http://schemas.microsoft.com/office/powerpoint/2010/main" val="3902181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79512" y="188640"/>
            <a:ext cx="8784976" cy="6480720"/>
          </a:xfrm>
          <a:prstGeom prst="rect">
            <a:avLst/>
          </a:prstGeom>
          <a:noFill/>
          <a:ln w="9525">
            <a:noFill/>
            <a:miter lim="800000"/>
            <a:headEnd/>
            <a:tailEnd/>
          </a:ln>
        </p:spPr>
      </p:pic>
      <p:pic>
        <p:nvPicPr>
          <p:cNvPr id="5" name="Рисунок 4" descr="Как нарисовать пальцы и ладонь Учитесь рисовать"/>
          <p:cNvPicPr/>
          <p:nvPr/>
        </p:nvPicPr>
        <p:blipFill>
          <a:blip r:embed="rId3"/>
          <a:srcRect/>
          <a:stretch>
            <a:fillRect/>
          </a:stretch>
        </p:blipFill>
        <p:spPr bwMode="auto">
          <a:xfrm>
            <a:off x="1365884" y="1281112"/>
            <a:ext cx="3206115" cy="4295775"/>
          </a:xfrm>
          <a:prstGeom prst="rect">
            <a:avLst/>
          </a:prstGeom>
          <a:noFill/>
          <a:ln w="9525">
            <a:noFill/>
            <a:miter lim="800000"/>
            <a:headEnd/>
            <a:tailEnd/>
          </a:ln>
        </p:spPr>
      </p:pic>
      <p:pic>
        <p:nvPicPr>
          <p:cNvPr id="6" name="Рисунок 5" descr="Как научить ребенка рисовать?"/>
          <p:cNvPicPr/>
          <p:nvPr/>
        </p:nvPicPr>
        <p:blipFill>
          <a:blip r:embed="rId4"/>
          <a:srcRect/>
          <a:stretch>
            <a:fillRect/>
          </a:stretch>
        </p:blipFill>
        <p:spPr bwMode="auto">
          <a:xfrm>
            <a:off x="4716016" y="1281111"/>
            <a:ext cx="3206750" cy="4295775"/>
          </a:xfrm>
          <a:prstGeom prst="rect">
            <a:avLst/>
          </a:prstGeom>
          <a:noFill/>
          <a:ln w="9525">
            <a:noFill/>
            <a:miter lim="800000"/>
            <a:headEnd/>
            <a:tailEnd/>
          </a:ln>
        </p:spPr>
      </p:pic>
    </p:spTree>
    <p:extLst>
      <p:ext uri="{BB962C8B-B14F-4D97-AF65-F5344CB8AC3E}">
        <p14:creationId xmlns:p14="http://schemas.microsoft.com/office/powerpoint/2010/main" val="44651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юля\Downloads\рамки\ramka-detskaya-96.png"/>
          <p:cNvPicPr>
            <a:picLocks noGrp="1"/>
          </p:cNvPicPr>
          <p:nvPr>
            <p:ph idx="1"/>
          </p:nvPr>
        </p:nvPicPr>
        <p:blipFill>
          <a:blip r:embed="rId2"/>
          <a:srcRect/>
          <a:stretch>
            <a:fillRect/>
          </a:stretch>
        </p:blipFill>
        <p:spPr bwMode="auto">
          <a:xfrm>
            <a:off x="179512" y="116632"/>
            <a:ext cx="8784976" cy="6552728"/>
          </a:xfrm>
          <a:prstGeom prst="rect">
            <a:avLst/>
          </a:prstGeom>
          <a:noFill/>
          <a:ln w="9525">
            <a:noFill/>
            <a:miter lim="800000"/>
            <a:headEnd/>
            <a:tailEnd/>
          </a:ln>
        </p:spPr>
      </p:pic>
      <p:sp>
        <p:nvSpPr>
          <p:cNvPr id="5" name="Прямоугольник 4"/>
          <p:cNvSpPr/>
          <p:nvPr/>
        </p:nvSpPr>
        <p:spPr>
          <a:xfrm>
            <a:off x="1043608" y="692696"/>
            <a:ext cx="7128792" cy="6340197"/>
          </a:xfrm>
          <a:prstGeom prst="rect">
            <a:avLst/>
          </a:prstGeom>
        </p:spPr>
        <p:txBody>
          <a:bodyPr wrap="square">
            <a:spAutoFit/>
          </a:bodyPr>
          <a:lstStyle/>
          <a:p>
            <a:pPr algn="ctr"/>
            <a:r>
              <a:rPr lang="ru-RU" sz="1400" b="1" i="1" u="sng" dirty="0">
                <a:latin typeface="Times New Roman" pitchFamily="18" charset="0"/>
                <a:cs typeface="Times New Roman" pitchFamily="18" charset="0"/>
              </a:rPr>
              <a:t>Штампы, печатка</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Позволяют </a:t>
            </a:r>
            <a:r>
              <a:rPr lang="ru-RU" sz="1400" dirty="0">
                <a:latin typeface="Times New Roman" pitchFamily="18" charset="0"/>
                <a:cs typeface="Times New Roman" pitchFamily="18" charset="0"/>
              </a:rPr>
              <a:t>многократно изображать один и тот же предмет, составляя из его отпечатков разные композиции, украшая ими пригласительные билеты, открытки, салфетки, </a:t>
            </a:r>
            <a:r>
              <a:rPr lang="ru-RU" sz="1400" i="1" dirty="0">
                <a:latin typeface="Times New Roman" pitchFamily="18" charset="0"/>
                <a:cs typeface="Times New Roman" pitchFamily="18" charset="0"/>
              </a:rPr>
              <a:t>«платки»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павлово</a:t>
            </a:r>
            <a:r>
              <a:rPr lang="ru-RU" sz="1400" dirty="0">
                <a:latin typeface="Times New Roman" pitchFamily="18" charset="0"/>
                <a:cs typeface="Times New Roman" pitchFamily="18" charset="0"/>
              </a:rPr>
              <a:t> - посадские), </a:t>
            </a:r>
            <a:r>
              <a:rPr lang="ru-RU" sz="1400" i="1" dirty="0">
                <a:latin typeface="Times New Roman" pitchFamily="18" charset="0"/>
                <a:cs typeface="Times New Roman" pitchFamily="18" charset="0"/>
              </a:rPr>
              <a:t>«цветы на лужайке», «осенние грядки»,</a:t>
            </a:r>
            <a:r>
              <a:rPr lang="ru-RU" sz="1400" dirty="0">
                <a:latin typeface="Times New Roman" pitchFamily="18" charset="0"/>
                <a:cs typeface="Times New Roman" pitchFamily="18" charset="0"/>
              </a:rPr>
              <a:t> пейзажные картинки и др.</a:t>
            </a:r>
          </a:p>
          <a:p>
            <a:pPr algn="just"/>
            <a:r>
              <a:rPr lang="ru-RU" sz="1400" dirty="0">
                <a:latin typeface="Times New Roman" pitchFamily="18" charset="0"/>
                <a:cs typeface="Times New Roman" pitchFamily="18" charset="0"/>
              </a:rPr>
              <a:t>Штампы и печатки несложно сделать из овощей (картофель, морковь), ластика, нарисовать на срезе или торце задуманный рисунок и срезать все ненужное. С другой стороны овоща или ластика сделать надрез и вставить спичку без серы - получается удобная ручка у готовой печатки.</a:t>
            </a:r>
          </a:p>
          <a:p>
            <a:pPr algn="just"/>
            <a:r>
              <a:rPr lang="ru-RU" sz="1400" dirty="0">
                <a:latin typeface="Times New Roman" pitchFamily="18" charset="0"/>
                <a:cs typeface="Times New Roman" pitchFamily="18" charset="0"/>
              </a:rPr>
              <a:t>Теперь нужно прижать ее к подушечке с краской, а</a:t>
            </a:r>
          </a:p>
          <a:p>
            <a:pPr algn="just"/>
            <a:r>
              <a:rPr lang="ru-RU" sz="1400" dirty="0">
                <a:latin typeface="Times New Roman" pitchFamily="18" charset="0"/>
                <a:cs typeface="Times New Roman" pitchFamily="18" charset="0"/>
              </a:rPr>
              <a:t>затем - к листу бумаги, должен получиться ровный и четкий отпечаток. Можно составить любую композицию и декоративную, и сюжетную.</a:t>
            </a:r>
          </a:p>
          <a:p>
            <a:pPr algn="just"/>
            <a:r>
              <a:rPr lang="ru-RU" sz="1400" dirty="0">
                <a:latin typeface="Times New Roman" pitchFamily="18" charset="0"/>
                <a:cs typeface="Times New Roman" pitchFamily="18" charset="0"/>
              </a:rPr>
              <a:t>Старшие дети составляют более сложные композиции, дорисовывая к отпечаткам нужные детали и расширяя предметы для печаток: подошвы детских сапожек с рифленым рисунком (можно изобразить огромный подсолнух, дерево - великан и т.д.). особенно хороши крупные отпечатки для оформления зала, летних детских площадок.</a:t>
            </a:r>
          </a:p>
          <a:p>
            <a:pPr algn="just"/>
            <a:r>
              <a:rPr lang="ru-RU" sz="1400" dirty="0">
                <a:latin typeface="Times New Roman" pitchFamily="18" charset="0"/>
                <a:cs typeface="Times New Roman" pitchFamily="18" charset="0"/>
              </a:rPr>
              <a:t>Печатки можно заменить СУХИМИ ЛИСТЬЯМИ от разных деревьев и кустарников (листья для гербария). Приготовить гуашь, кисточки или кусочек поролона, лист бумаги. Придумать, что мы хотим нарисовать (лето, зиму, осень или весну), т.е. выбрать цвет. Сухой лист повернуть левой (выпуклой) стороной вверх, хорошо прокрасить, затем осторожно перевернуть крашеной стороной на бумагу, помня о композиции, и легонько прижать пальцем, убрать - получаем оттиск, отпечаток, похожий на силуэт дерева или кустарника (если это не большой лист округлой формы). Ствол чуть - чуть дорисовать, а ветки - это отпечатанные жилки листа.</a:t>
            </a:r>
          </a:p>
          <a:p>
            <a:pPr algn="just"/>
            <a:r>
              <a:rPr lang="ru-RU" sz="1400" dirty="0">
                <a:latin typeface="Times New Roman" pitchFamily="18" charset="0"/>
                <a:cs typeface="Times New Roman" pitchFamily="18" charset="0"/>
              </a:rPr>
              <a:t>Используя этот прием можно научить детей ориентироваться на листе бумаги, продумывать двух - трех плановую композицию, раскладывая сухие листья по листу бумаги, а потом их закрашивая и отпечатывая.</a:t>
            </a:r>
          </a:p>
          <a:p>
            <a:pPr algn="just"/>
            <a:r>
              <a:rPr lang="ru-RU" sz="1400" dirty="0">
                <a:latin typeface="Times New Roman" pitchFamily="18" charset="0"/>
                <a:cs typeface="Times New Roman" pitchFamily="18" charset="0"/>
              </a:rPr>
              <a:t> </a:t>
            </a:r>
          </a:p>
        </p:txBody>
      </p:sp>
    </p:spTree>
    <p:extLst>
      <p:ext uri="{BB962C8B-B14F-4D97-AF65-F5344CB8AC3E}">
        <p14:creationId xmlns:p14="http://schemas.microsoft.com/office/powerpoint/2010/main" val="1896121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772</Words>
  <Application>Microsoft Office PowerPoint</Application>
  <PresentationFormat>Экран (4:3)</PresentationFormat>
  <Paragraphs>73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cp:revision>
  <dcterms:created xsi:type="dcterms:W3CDTF">2015-07-30T13:23:22Z</dcterms:created>
  <dcterms:modified xsi:type="dcterms:W3CDTF">2015-08-04T13:33:48Z</dcterms:modified>
</cp:coreProperties>
</file>