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9" r:id="rId1"/>
  </p:sldMasterIdLst>
  <p:notesMasterIdLst>
    <p:notesMasterId r:id="rId44"/>
  </p:notesMasterIdLst>
  <p:handoutMasterIdLst>
    <p:handoutMasterId r:id="rId45"/>
  </p:handoutMasterIdLst>
  <p:sldIdLst>
    <p:sldId id="318" r:id="rId2"/>
    <p:sldId id="283" r:id="rId3"/>
    <p:sldId id="285" r:id="rId4"/>
    <p:sldId id="319" r:id="rId5"/>
    <p:sldId id="320" r:id="rId6"/>
    <p:sldId id="291" r:id="rId7"/>
    <p:sldId id="293" r:id="rId8"/>
    <p:sldId id="316" r:id="rId9"/>
    <p:sldId id="321" r:id="rId10"/>
    <p:sldId id="322" r:id="rId11"/>
    <p:sldId id="284" r:id="rId12"/>
    <p:sldId id="311" r:id="rId13"/>
    <p:sldId id="296" r:id="rId14"/>
    <p:sldId id="259" r:id="rId15"/>
    <p:sldId id="304" r:id="rId16"/>
    <p:sldId id="258" r:id="rId17"/>
    <p:sldId id="302" r:id="rId18"/>
    <p:sldId id="261" r:id="rId19"/>
    <p:sldId id="262" r:id="rId20"/>
    <p:sldId id="264" r:id="rId21"/>
    <p:sldId id="265" r:id="rId22"/>
    <p:sldId id="263" r:id="rId23"/>
    <p:sldId id="312" r:id="rId24"/>
    <p:sldId id="267" r:id="rId25"/>
    <p:sldId id="268" r:id="rId26"/>
    <p:sldId id="276" r:id="rId27"/>
    <p:sldId id="279" r:id="rId28"/>
    <p:sldId id="278" r:id="rId29"/>
    <p:sldId id="280" r:id="rId30"/>
    <p:sldId id="271" r:id="rId31"/>
    <p:sldId id="313" r:id="rId32"/>
    <p:sldId id="314" r:id="rId33"/>
    <p:sldId id="274" r:id="rId34"/>
    <p:sldId id="305" r:id="rId35"/>
    <p:sldId id="275" r:id="rId36"/>
    <p:sldId id="303" r:id="rId37"/>
    <p:sldId id="300" r:id="rId38"/>
    <p:sldId id="301" r:id="rId39"/>
    <p:sldId id="288" r:id="rId40"/>
    <p:sldId id="287" r:id="rId41"/>
    <p:sldId id="309" r:id="rId42"/>
    <p:sldId id="315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rgbClr val="FF6600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00FF00"/>
    <a:srgbClr val="FF66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809" autoAdjust="0"/>
    <p:restoredTop sz="94673" autoAdjust="0"/>
  </p:normalViewPr>
  <p:slideViewPr>
    <p:cSldViewPr>
      <p:cViewPr varScale="1">
        <p:scale>
          <a:sx n="82" d="100"/>
          <a:sy n="82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38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4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2AFB-FFA5-4C47-97CD-7262501EAA1D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EACB2C0-CAF5-4741-BEB6-91F66D7458F7}">
      <dgm:prSet phldrT="[Текст]" custT="1"/>
      <dgm:spPr/>
      <dgm:t>
        <a:bodyPr/>
        <a:lstStyle/>
        <a:p>
          <a:endParaRPr lang="ru-RU" sz="4000" b="1" dirty="0"/>
        </a:p>
      </dgm:t>
    </dgm:pt>
    <dgm:pt modelId="{28693ABC-4E27-4E22-96F1-9EAA0F0758DF}" type="parTrans" cxnId="{3175A018-2B94-4670-AA82-EF9FC1B73CA9}">
      <dgm:prSet/>
      <dgm:spPr/>
      <dgm:t>
        <a:bodyPr/>
        <a:lstStyle/>
        <a:p>
          <a:endParaRPr lang="ru-RU"/>
        </a:p>
      </dgm:t>
    </dgm:pt>
    <dgm:pt modelId="{451BCA4A-A56B-4E62-892F-7C76F4CC82FC}" type="sibTrans" cxnId="{3175A018-2B94-4670-AA82-EF9FC1B73CA9}">
      <dgm:prSet/>
      <dgm:spPr/>
      <dgm:t>
        <a:bodyPr/>
        <a:lstStyle/>
        <a:p>
          <a:endParaRPr lang="ru-RU"/>
        </a:p>
      </dgm:t>
    </dgm:pt>
    <dgm:pt modelId="{3F010EFF-96EA-4215-88E8-06C60D05CB2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glow rad="101600">
            <a:schemeClr val="accent2">
              <a:alpha val="6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Выявление уровня художественных способностей в художественном творчестве детей.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4D9B621-F632-45CC-80F3-B1762C9EAB38}" type="parTrans" cxnId="{29DC12AD-B77E-4777-A506-AE6FAE53BB51}">
      <dgm:prSet/>
      <dgm:spPr/>
      <dgm:t>
        <a:bodyPr/>
        <a:lstStyle/>
        <a:p>
          <a:endParaRPr lang="ru-RU"/>
        </a:p>
      </dgm:t>
    </dgm:pt>
    <dgm:pt modelId="{889D83DD-00BD-4582-BE52-5E21A9E8A998}" type="sibTrans" cxnId="{29DC12AD-B77E-4777-A506-AE6FAE53BB51}">
      <dgm:prSet/>
      <dgm:spPr/>
      <dgm:t>
        <a:bodyPr/>
        <a:lstStyle/>
        <a:p>
          <a:endParaRPr lang="ru-RU"/>
        </a:p>
      </dgm:t>
    </dgm:pt>
    <dgm:pt modelId="{262668DB-5D0D-416A-B0A3-794E02397446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chemeClr val="accent3"/>
          </a:solidFill>
        </a:ln>
        <a:effectLst>
          <a:glow rad="101600">
            <a:schemeClr val="accent2">
              <a:alpha val="60000"/>
            </a:schemeClr>
          </a:glow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Создание развивающей среды на основе различных видов искусства, предметного окружения.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CB4930-5390-4713-BF65-46D182927F8A}" type="parTrans" cxnId="{B85A2F4F-03EE-456D-8088-A623ADDFFFF9}">
      <dgm:prSet/>
      <dgm:spPr/>
      <dgm:t>
        <a:bodyPr/>
        <a:lstStyle/>
        <a:p>
          <a:endParaRPr lang="ru-RU"/>
        </a:p>
      </dgm:t>
    </dgm:pt>
    <dgm:pt modelId="{D34C1EC9-BDA8-45D0-977F-AFA7A32A6C4D}" type="sibTrans" cxnId="{B85A2F4F-03EE-456D-8088-A623ADDFFFF9}">
      <dgm:prSet/>
      <dgm:spPr/>
      <dgm:t>
        <a:bodyPr/>
        <a:lstStyle/>
        <a:p>
          <a:endParaRPr lang="ru-RU"/>
        </a:p>
      </dgm:t>
    </dgm:pt>
    <dgm:pt modelId="{95540D79-0D12-48E9-95A6-BD6154C9EC58}">
      <dgm:prSet phldrT="[Текст]" custT="1"/>
      <dgm:spPr/>
      <dgm:t>
        <a:bodyPr/>
        <a:lstStyle/>
        <a:p>
          <a:endParaRPr lang="ru-RU" sz="4000" b="1" dirty="0"/>
        </a:p>
      </dgm:t>
    </dgm:pt>
    <dgm:pt modelId="{8566C83C-47D5-4763-A19C-D074CBCDB42B}" type="parTrans" cxnId="{319F27F0-5D7A-4202-87B3-BE0A68896A20}">
      <dgm:prSet/>
      <dgm:spPr/>
      <dgm:t>
        <a:bodyPr/>
        <a:lstStyle/>
        <a:p>
          <a:endParaRPr lang="ru-RU"/>
        </a:p>
      </dgm:t>
    </dgm:pt>
    <dgm:pt modelId="{CCC8731B-5AFB-4CA3-890A-788016672DBD}" type="sibTrans" cxnId="{319F27F0-5D7A-4202-87B3-BE0A68896A20}">
      <dgm:prSet/>
      <dgm:spPr/>
      <dgm:t>
        <a:bodyPr/>
        <a:lstStyle/>
        <a:p>
          <a:endParaRPr lang="ru-RU"/>
        </a:p>
      </dgm:t>
    </dgm:pt>
    <dgm:pt modelId="{3635EB80-6AAF-484B-B147-885DDA806496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  <a:effectLst>
          <a:glow rad="101600">
            <a:schemeClr val="accent2"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Разработка и внедрение программы в практику работы детского сада, способствующей  развитию художественно-творческих способностей у детей.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05DE2E-5571-47FC-AC15-110F20291B63}" type="parTrans" cxnId="{1EF8BAFD-D53F-4A57-9F11-6075072ABF2E}">
      <dgm:prSet/>
      <dgm:spPr/>
      <dgm:t>
        <a:bodyPr/>
        <a:lstStyle/>
        <a:p>
          <a:endParaRPr lang="ru-RU"/>
        </a:p>
      </dgm:t>
    </dgm:pt>
    <dgm:pt modelId="{057BEB0E-25C2-4704-BF4E-D552F03BC1B0}" type="sibTrans" cxnId="{1EF8BAFD-D53F-4A57-9F11-6075072ABF2E}">
      <dgm:prSet/>
      <dgm:spPr/>
      <dgm:t>
        <a:bodyPr/>
        <a:lstStyle/>
        <a:p>
          <a:endParaRPr lang="ru-RU"/>
        </a:p>
      </dgm:t>
    </dgm:pt>
    <dgm:pt modelId="{9A25AAF7-43A6-4272-84CF-176DDF09F239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tx1"/>
          </a:solidFill>
        </a:ln>
        <a:effectLst>
          <a:glow rad="101600">
            <a:schemeClr val="accent2"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Привлечение родителей к сотрудничеству в развитии творчества детей.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994C2EC-1786-4428-9B9A-3F2046A63018}" type="parTrans" cxnId="{76987430-3D6E-441F-914F-EC58CB655E1F}">
      <dgm:prSet/>
      <dgm:spPr/>
      <dgm:t>
        <a:bodyPr/>
        <a:lstStyle/>
        <a:p>
          <a:endParaRPr lang="ru-RU"/>
        </a:p>
      </dgm:t>
    </dgm:pt>
    <dgm:pt modelId="{65112974-407B-40D9-AAC4-136511C76B66}" type="sibTrans" cxnId="{76987430-3D6E-441F-914F-EC58CB655E1F}">
      <dgm:prSet/>
      <dgm:spPr/>
      <dgm:t>
        <a:bodyPr/>
        <a:lstStyle/>
        <a:p>
          <a:endParaRPr lang="ru-RU"/>
        </a:p>
      </dgm:t>
    </dgm:pt>
    <dgm:pt modelId="{D6F99341-BF67-4C0C-A9F3-D4CF72DA1C3C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solidFill>
            <a:schemeClr val="tx1"/>
          </a:solidFill>
        </a:ln>
        <a:effectLst>
          <a:glow rad="101600">
            <a:schemeClr val="accent2"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Обеспечение участия воспитанников в конкурсном движении района и города по развитию детского творчества. </a:t>
          </a:r>
          <a:endParaRPr lang="ru-RU" sz="20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A1AFF3B-8F5F-4DA2-A97E-1E0C6E8A6E5E}" type="parTrans" cxnId="{82E8C536-90AE-4A5D-99F0-03A5159AB0FF}">
      <dgm:prSet/>
      <dgm:spPr/>
      <dgm:t>
        <a:bodyPr/>
        <a:lstStyle/>
        <a:p>
          <a:endParaRPr lang="ru-RU"/>
        </a:p>
      </dgm:t>
    </dgm:pt>
    <dgm:pt modelId="{5EB2D8F9-37E4-4268-A8E2-07911A694E12}" type="sibTrans" cxnId="{82E8C536-90AE-4A5D-99F0-03A5159AB0FF}">
      <dgm:prSet/>
      <dgm:spPr/>
      <dgm:t>
        <a:bodyPr/>
        <a:lstStyle/>
        <a:p>
          <a:endParaRPr lang="ru-RU"/>
        </a:p>
      </dgm:t>
    </dgm:pt>
    <dgm:pt modelId="{3C8D01FF-A329-445F-A068-C0F7263A4664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solidFill>
            <a:schemeClr val="tx1"/>
          </a:solidFill>
        </a:ln>
        <a:effectLst>
          <a:glow rad="101600">
            <a:schemeClr val="accent2">
              <a:alpha val="60000"/>
            </a:schemeClr>
          </a:glow>
        </a:effectLst>
      </dgm:spPr>
      <dgm:t>
        <a:bodyPr/>
        <a:lstStyle/>
        <a:p>
          <a:r>
            <a:rPr lang="ru-RU" sz="2000" b="1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rPr>
            <a:t>Развитие у дошкольников творческих способностей через нетрадиционные  техники рисования.</a:t>
          </a:r>
          <a:endParaRPr lang="ru-RU" sz="20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B044A74-48CE-4F4B-A069-AE9366B3A02A}" type="parTrans" cxnId="{976620CC-1875-4754-AE65-AA2CBCCC3D9F}">
      <dgm:prSet/>
      <dgm:spPr/>
      <dgm:t>
        <a:bodyPr/>
        <a:lstStyle/>
        <a:p>
          <a:endParaRPr lang="ru-RU"/>
        </a:p>
      </dgm:t>
    </dgm:pt>
    <dgm:pt modelId="{DD04E6A0-BB27-4C5D-AD9E-EAE41075C049}" type="sibTrans" cxnId="{976620CC-1875-4754-AE65-AA2CBCCC3D9F}">
      <dgm:prSet/>
      <dgm:spPr/>
      <dgm:t>
        <a:bodyPr/>
        <a:lstStyle/>
        <a:p>
          <a:endParaRPr lang="ru-RU"/>
        </a:p>
      </dgm:t>
    </dgm:pt>
    <dgm:pt modelId="{E8ABAC68-317B-4D65-81E9-05F5F82332B9}">
      <dgm:prSet phldrT="[Текст]" custT="1"/>
      <dgm:spPr/>
      <dgm:t>
        <a:bodyPr/>
        <a:lstStyle/>
        <a:p>
          <a:endParaRPr lang="ru-RU" sz="4000" b="1" dirty="0"/>
        </a:p>
      </dgm:t>
    </dgm:pt>
    <dgm:pt modelId="{39653789-8EE9-413B-810C-8B8C4FDB1450}" type="sibTrans" cxnId="{A5090AD2-80CC-44F7-9503-CC32C9C74BD2}">
      <dgm:prSet/>
      <dgm:spPr/>
      <dgm:t>
        <a:bodyPr/>
        <a:lstStyle/>
        <a:p>
          <a:endParaRPr lang="ru-RU"/>
        </a:p>
      </dgm:t>
    </dgm:pt>
    <dgm:pt modelId="{9C49ECC5-64B0-4E10-A4BA-F4AA23A66797}" type="parTrans" cxnId="{A5090AD2-80CC-44F7-9503-CC32C9C74BD2}">
      <dgm:prSet/>
      <dgm:spPr/>
      <dgm:t>
        <a:bodyPr/>
        <a:lstStyle/>
        <a:p>
          <a:endParaRPr lang="ru-RU"/>
        </a:p>
      </dgm:t>
    </dgm:pt>
    <dgm:pt modelId="{6FC1CBF6-7E93-4A2E-8567-32D47E5A0550}" type="pres">
      <dgm:prSet presAssocID="{03C12AFB-FFA5-4C47-97CD-7262501EAA1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BB5CC4-3339-404A-9088-79E747B1072B}" type="pres">
      <dgm:prSet presAssocID="{2EACB2C0-CAF5-4741-BEB6-91F66D7458F7}" presName="composite" presStyleCnt="0"/>
      <dgm:spPr/>
    </dgm:pt>
    <dgm:pt modelId="{B62AE77E-A4C2-482A-99FF-9805652065C1}" type="pres">
      <dgm:prSet presAssocID="{2EACB2C0-CAF5-4741-BEB6-91F66D7458F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A9875D-0232-49D9-AD95-02C856F34861}" type="pres">
      <dgm:prSet presAssocID="{2EACB2C0-CAF5-4741-BEB6-91F66D7458F7}" presName="descendantText" presStyleLbl="alignAcc1" presStyleIdx="0" presStyleCnt="3" custScaleX="112937" custScaleY="156127" custLinFactNeighborX="816" custLinFactNeighborY="-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5D170C-49BC-4BB2-BD38-0E43EF57FD7C}" type="pres">
      <dgm:prSet presAssocID="{451BCA4A-A56B-4E62-892F-7C76F4CC82FC}" presName="sp" presStyleCnt="0"/>
      <dgm:spPr/>
    </dgm:pt>
    <dgm:pt modelId="{063C88B9-0BC9-4A0D-97AF-58008C477310}" type="pres">
      <dgm:prSet presAssocID="{95540D79-0D12-48E9-95A6-BD6154C9EC58}" presName="composite" presStyleCnt="0"/>
      <dgm:spPr/>
    </dgm:pt>
    <dgm:pt modelId="{FD3D09E8-82E5-40B4-B1F5-69945A8AD9AB}" type="pres">
      <dgm:prSet presAssocID="{95540D79-0D12-48E9-95A6-BD6154C9EC58}" presName="parentText" presStyleLbl="alignNode1" presStyleIdx="1" presStyleCnt="3" custScaleX="98037" custScaleY="97089" custLinFactNeighborX="-21288" custLinFactNeighborY="66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B7227D-053C-4ED0-B7EB-3C471CC1A169}" type="pres">
      <dgm:prSet presAssocID="{95540D79-0D12-48E9-95A6-BD6154C9EC58}" presName="descendantText" presStyleLbl="alignAcc1" presStyleIdx="1" presStyleCnt="3" custScaleX="100311" custScaleY="144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885BE3-2144-4B6A-A812-842A2B9598FB}" type="pres">
      <dgm:prSet presAssocID="{CCC8731B-5AFB-4CA3-890A-788016672DBD}" presName="sp" presStyleCnt="0"/>
      <dgm:spPr/>
    </dgm:pt>
    <dgm:pt modelId="{A21A1999-F247-46FC-BF4B-856A317E8D8A}" type="pres">
      <dgm:prSet presAssocID="{E8ABAC68-317B-4D65-81E9-05F5F82332B9}" presName="composite" presStyleCnt="0"/>
      <dgm:spPr/>
    </dgm:pt>
    <dgm:pt modelId="{80AC28A6-659F-4F03-BB77-5DF239693371}" type="pres">
      <dgm:prSet presAssocID="{E8ABAC68-317B-4D65-81E9-05F5F82332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B488EC-8F4F-4406-807E-07849CED6039}" type="pres">
      <dgm:prSet presAssocID="{E8ABAC68-317B-4D65-81E9-05F5F82332B9}" presName="descendantText" presStyleLbl="alignAcc1" presStyleIdx="2" presStyleCnt="3" custScaleX="81967" custScaleY="157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E80959-5656-4011-95EF-CC4D4FF6CD85}" type="presOf" srcId="{3C8D01FF-A329-445F-A068-C0F7263A4664}" destId="{7BB7227D-053C-4ED0-B7EB-3C471CC1A169}" srcOrd="0" destOrd="1" presId="urn:microsoft.com/office/officeart/2005/8/layout/chevron2"/>
    <dgm:cxn modelId="{8B2F6F03-A710-44C7-BF6F-71CBAA115C69}" type="presOf" srcId="{95540D79-0D12-48E9-95A6-BD6154C9EC58}" destId="{FD3D09E8-82E5-40B4-B1F5-69945A8AD9AB}" srcOrd="0" destOrd="0" presId="urn:microsoft.com/office/officeart/2005/8/layout/chevron2"/>
    <dgm:cxn modelId="{4535AE39-10BB-40FB-A7F9-21F50D260A07}" type="presOf" srcId="{2EACB2C0-CAF5-4741-BEB6-91F66D7458F7}" destId="{B62AE77E-A4C2-482A-99FF-9805652065C1}" srcOrd="0" destOrd="0" presId="urn:microsoft.com/office/officeart/2005/8/layout/chevron2"/>
    <dgm:cxn modelId="{6089D98F-FA35-496E-997A-8C2BB3FE9BF6}" type="presOf" srcId="{D6F99341-BF67-4C0C-A9F3-D4CF72DA1C3C}" destId="{ACB488EC-8F4F-4406-807E-07849CED6039}" srcOrd="0" destOrd="1" presId="urn:microsoft.com/office/officeart/2005/8/layout/chevron2"/>
    <dgm:cxn modelId="{3175A018-2B94-4670-AA82-EF9FC1B73CA9}" srcId="{03C12AFB-FFA5-4C47-97CD-7262501EAA1D}" destId="{2EACB2C0-CAF5-4741-BEB6-91F66D7458F7}" srcOrd="0" destOrd="0" parTransId="{28693ABC-4E27-4E22-96F1-9EAA0F0758DF}" sibTransId="{451BCA4A-A56B-4E62-892F-7C76F4CC82FC}"/>
    <dgm:cxn modelId="{1EF8BAFD-D53F-4A57-9F11-6075072ABF2E}" srcId="{95540D79-0D12-48E9-95A6-BD6154C9EC58}" destId="{3635EB80-6AAF-484B-B147-885DDA806496}" srcOrd="0" destOrd="0" parTransId="{C305DE2E-5571-47FC-AC15-110F20291B63}" sibTransId="{057BEB0E-25C2-4704-BF4E-D552F03BC1B0}"/>
    <dgm:cxn modelId="{29DC12AD-B77E-4777-A506-AE6FAE53BB51}" srcId="{2EACB2C0-CAF5-4741-BEB6-91F66D7458F7}" destId="{3F010EFF-96EA-4215-88E8-06C60D05CB29}" srcOrd="0" destOrd="0" parTransId="{F4D9B621-F632-45CC-80F3-B1762C9EAB38}" sibTransId="{889D83DD-00BD-4582-BE52-5E21A9E8A998}"/>
    <dgm:cxn modelId="{47DBC817-552D-41EE-B8DF-6B7B7F8B1DCE}" type="presOf" srcId="{3F010EFF-96EA-4215-88E8-06C60D05CB29}" destId="{B9A9875D-0232-49D9-AD95-02C856F34861}" srcOrd="0" destOrd="0" presId="urn:microsoft.com/office/officeart/2005/8/layout/chevron2"/>
    <dgm:cxn modelId="{76987430-3D6E-441F-914F-EC58CB655E1F}" srcId="{E8ABAC68-317B-4D65-81E9-05F5F82332B9}" destId="{9A25AAF7-43A6-4272-84CF-176DDF09F239}" srcOrd="0" destOrd="0" parTransId="{3994C2EC-1786-4428-9B9A-3F2046A63018}" sibTransId="{65112974-407B-40D9-AAC4-136511C76B66}"/>
    <dgm:cxn modelId="{319F27F0-5D7A-4202-87B3-BE0A68896A20}" srcId="{03C12AFB-FFA5-4C47-97CD-7262501EAA1D}" destId="{95540D79-0D12-48E9-95A6-BD6154C9EC58}" srcOrd="1" destOrd="0" parTransId="{8566C83C-47D5-4763-A19C-D074CBCDB42B}" sibTransId="{CCC8731B-5AFB-4CA3-890A-788016672DBD}"/>
    <dgm:cxn modelId="{BF33F780-F03C-4702-AC5B-2CB641AB4085}" type="presOf" srcId="{E8ABAC68-317B-4D65-81E9-05F5F82332B9}" destId="{80AC28A6-659F-4F03-BB77-5DF239693371}" srcOrd="0" destOrd="0" presId="urn:microsoft.com/office/officeart/2005/8/layout/chevron2"/>
    <dgm:cxn modelId="{9E921C9A-C0F2-4565-B671-BBA57B623236}" type="presOf" srcId="{262668DB-5D0D-416A-B0A3-794E02397446}" destId="{B9A9875D-0232-49D9-AD95-02C856F34861}" srcOrd="0" destOrd="1" presId="urn:microsoft.com/office/officeart/2005/8/layout/chevron2"/>
    <dgm:cxn modelId="{976620CC-1875-4754-AE65-AA2CBCCC3D9F}" srcId="{95540D79-0D12-48E9-95A6-BD6154C9EC58}" destId="{3C8D01FF-A329-445F-A068-C0F7263A4664}" srcOrd="1" destOrd="0" parTransId="{CB044A74-48CE-4F4B-A069-AE9366B3A02A}" sibTransId="{DD04E6A0-BB27-4C5D-AD9E-EAE41075C049}"/>
    <dgm:cxn modelId="{B85A2F4F-03EE-456D-8088-A623ADDFFFF9}" srcId="{2EACB2C0-CAF5-4741-BEB6-91F66D7458F7}" destId="{262668DB-5D0D-416A-B0A3-794E02397446}" srcOrd="1" destOrd="0" parTransId="{93CB4930-5390-4713-BF65-46D182927F8A}" sibTransId="{D34C1EC9-BDA8-45D0-977F-AFA7A32A6C4D}"/>
    <dgm:cxn modelId="{5C7CFE3B-AEDB-43AE-B0ED-DD557E991A93}" type="presOf" srcId="{9A25AAF7-43A6-4272-84CF-176DDF09F239}" destId="{ACB488EC-8F4F-4406-807E-07849CED6039}" srcOrd="0" destOrd="0" presId="urn:microsoft.com/office/officeart/2005/8/layout/chevron2"/>
    <dgm:cxn modelId="{9E5D857A-869E-4A86-854E-49817E31342B}" type="presOf" srcId="{3635EB80-6AAF-484B-B147-885DDA806496}" destId="{7BB7227D-053C-4ED0-B7EB-3C471CC1A169}" srcOrd="0" destOrd="0" presId="urn:microsoft.com/office/officeart/2005/8/layout/chevron2"/>
    <dgm:cxn modelId="{A5090AD2-80CC-44F7-9503-CC32C9C74BD2}" srcId="{03C12AFB-FFA5-4C47-97CD-7262501EAA1D}" destId="{E8ABAC68-317B-4D65-81E9-05F5F82332B9}" srcOrd="2" destOrd="0" parTransId="{9C49ECC5-64B0-4E10-A4BA-F4AA23A66797}" sibTransId="{39653789-8EE9-413B-810C-8B8C4FDB1450}"/>
    <dgm:cxn modelId="{82E8C536-90AE-4A5D-99F0-03A5159AB0FF}" srcId="{E8ABAC68-317B-4D65-81E9-05F5F82332B9}" destId="{D6F99341-BF67-4C0C-A9F3-D4CF72DA1C3C}" srcOrd="1" destOrd="0" parTransId="{6A1AFF3B-8F5F-4DA2-A97E-1E0C6E8A6E5E}" sibTransId="{5EB2D8F9-37E4-4268-A8E2-07911A694E12}"/>
    <dgm:cxn modelId="{AE7D0082-FC13-4B79-8742-293716DF6D57}" type="presOf" srcId="{03C12AFB-FFA5-4C47-97CD-7262501EAA1D}" destId="{6FC1CBF6-7E93-4A2E-8567-32D47E5A0550}" srcOrd="0" destOrd="0" presId="urn:microsoft.com/office/officeart/2005/8/layout/chevron2"/>
    <dgm:cxn modelId="{3680D5B1-A605-4E41-80C1-0321765D0EDD}" type="presParOf" srcId="{6FC1CBF6-7E93-4A2E-8567-32D47E5A0550}" destId="{F8BB5CC4-3339-404A-9088-79E747B1072B}" srcOrd="0" destOrd="0" presId="urn:microsoft.com/office/officeart/2005/8/layout/chevron2"/>
    <dgm:cxn modelId="{ADC5602E-5FA3-41A1-A181-D628FDFB679F}" type="presParOf" srcId="{F8BB5CC4-3339-404A-9088-79E747B1072B}" destId="{B62AE77E-A4C2-482A-99FF-9805652065C1}" srcOrd="0" destOrd="0" presId="urn:microsoft.com/office/officeart/2005/8/layout/chevron2"/>
    <dgm:cxn modelId="{9E9FAB83-0D61-494B-B1C2-EBAD3D7B041D}" type="presParOf" srcId="{F8BB5CC4-3339-404A-9088-79E747B1072B}" destId="{B9A9875D-0232-49D9-AD95-02C856F34861}" srcOrd="1" destOrd="0" presId="urn:microsoft.com/office/officeart/2005/8/layout/chevron2"/>
    <dgm:cxn modelId="{995ED221-D731-4942-8403-B2377AE3EE79}" type="presParOf" srcId="{6FC1CBF6-7E93-4A2E-8567-32D47E5A0550}" destId="{895D170C-49BC-4BB2-BD38-0E43EF57FD7C}" srcOrd="1" destOrd="0" presId="urn:microsoft.com/office/officeart/2005/8/layout/chevron2"/>
    <dgm:cxn modelId="{F52D7289-6FE7-4282-BCB6-1516DEE8743C}" type="presParOf" srcId="{6FC1CBF6-7E93-4A2E-8567-32D47E5A0550}" destId="{063C88B9-0BC9-4A0D-97AF-58008C477310}" srcOrd="2" destOrd="0" presId="urn:microsoft.com/office/officeart/2005/8/layout/chevron2"/>
    <dgm:cxn modelId="{F76B883B-2B7D-448D-9530-125AC3C43077}" type="presParOf" srcId="{063C88B9-0BC9-4A0D-97AF-58008C477310}" destId="{FD3D09E8-82E5-40B4-B1F5-69945A8AD9AB}" srcOrd="0" destOrd="0" presId="urn:microsoft.com/office/officeart/2005/8/layout/chevron2"/>
    <dgm:cxn modelId="{CD7C41F8-982C-4B55-9E35-C414022C6B54}" type="presParOf" srcId="{063C88B9-0BC9-4A0D-97AF-58008C477310}" destId="{7BB7227D-053C-4ED0-B7EB-3C471CC1A169}" srcOrd="1" destOrd="0" presId="urn:microsoft.com/office/officeart/2005/8/layout/chevron2"/>
    <dgm:cxn modelId="{2129AD12-7875-4C62-8531-CE9242BEA2A8}" type="presParOf" srcId="{6FC1CBF6-7E93-4A2E-8567-32D47E5A0550}" destId="{F9885BE3-2144-4B6A-A812-842A2B9598FB}" srcOrd="3" destOrd="0" presId="urn:microsoft.com/office/officeart/2005/8/layout/chevron2"/>
    <dgm:cxn modelId="{CFF0C5D3-4CB7-4DE6-821F-3B07AC7B6F33}" type="presParOf" srcId="{6FC1CBF6-7E93-4A2E-8567-32D47E5A0550}" destId="{A21A1999-F247-46FC-BF4B-856A317E8D8A}" srcOrd="4" destOrd="0" presId="urn:microsoft.com/office/officeart/2005/8/layout/chevron2"/>
    <dgm:cxn modelId="{20880F30-9D12-4D2A-B51F-2DD965BAFCF7}" type="presParOf" srcId="{A21A1999-F247-46FC-BF4B-856A317E8D8A}" destId="{80AC28A6-659F-4F03-BB77-5DF239693371}" srcOrd="0" destOrd="0" presId="urn:microsoft.com/office/officeart/2005/8/layout/chevron2"/>
    <dgm:cxn modelId="{877E917D-7356-45FD-A490-A354A755011C}" type="presParOf" srcId="{A21A1999-F247-46FC-BF4B-856A317E8D8A}" destId="{ACB488EC-8F4F-4406-807E-07849CED6039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ACEB49-FA16-4474-89A8-915102C6432C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07005D-D145-4594-8261-892E89EC659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 w="57150">
          <a:solidFill>
            <a:schemeClr val="tx2"/>
          </a:solidFill>
        </a:ln>
      </dgm:spPr>
      <dgm:t>
        <a:bodyPr/>
        <a:lstStyle/>
        <a:p>
          <a:r>
            <a:rPr lang="ru-RU" sz="2800" b="1" i="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Тип проекта: </a:t>
          </a:r>
          <a:r>
            <a:rPr lang="ru-RU" sz="2800" b="1" i="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творческий.</a:t>
          </a:r>
          <a:endParaRPr lang="ru-RU" sz="2800" b="1" i="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64B55E4-7A50-4763-A1CE-F7F1F1F3849B}" type="parTrans" cxnId="{6727E513-B44E-485A-BAEB-283B81DF9181}">
      <dgm:prSet/>
      <dgm:spPr/>
      <dgm:t>
        <a:bodyPr/>
        <a:lstStyle/>
        <a:p>
          <a:endParaRPr lang="ru-RU"/>
        </a:p>
      </dgm:t>
    </dgm:pt>
    <dgm:pt modelId="{5FD34E8F-60CB-4A99-93F4-25DB8D8BE378}" type="sibTrans" cxnId="{6727E513-B44E-485A-BAEB-283B81DF9181}">
      <dgm:prSet/>
      <dgm:spPr/>
      <dgm:t>
        <a:bodyPr/>
        <a:lstStyle/>
        <a:p>
          <a:endParaRPr lang="ru-RU"/>
        </a:p>
      </dgm:t>
    </dgm:pt>
    <dgm:pt modelId="{EB0C4078-262E-4A0F-9820-3C4D680F3DE9}">
      <dgm:prSet phldrT="[Текст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 w="57150">
          <a:solidFill>
            <a:srgbClr val="FF0000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 содержанию:</a:t>
          </a:r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  </a:t>
          </a:r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детское творчество.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E7A341-11F8-433C-991C-111283B181F1}" type="parTrans" cxnId="{47DE0E7F-1A9A-4499-B63E-6B6B93FE6C23}">
      <dgm:prSet/>
      <dgm:spPr/>
      <dgm:t>
        <a:bodyPr/>
        <a:lstStyle/>
        <a:p>
          <a:endParaRPr lang="ru-RU"/>
        </a:p>
      </dgm:t>
    </dgm:pt>
    <dgm:pt modelId="{55F0A577-11BF-4B15-B2F7-2E07DE3629C7}" type="sibTrans" cxnId="{47DE0E7F-1A9A-4499-B63E-6B6B93FE6C23}">
      <dgm:prSet/>
      <dgm:spPr/>
      <dgm:t>
        <a:bodyPr/>
        <a:lstStyle/>
        <a:p>
          <a:endParaRPr lang="ru-RU"/>
        </a:p>
      </dgm:t>
    </dgm:pt>
    <dgm:pt modelId="{EA4ACB78-D5F3-4B7F-9AD6-4CCF688524AB}">
      <dgm:prSet phldrT="[Текст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 w="57150">
          <a:solidFill>
            <a:schemeClr val="tx2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 составу участников:</a:t>
          </a:r>
          <a:r>
            <a: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 </a:t>
          </a:r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дети старших групп, взрослые.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8FC696D-32C3-459D-A37A-83147974AC69}" type="parTrans" cxnId="{5F873F99-EE66-4BFD-829E-FC46C4699FEB}">
      <dgm:prSet/>
      <dgm:spPr/>
      <dgm:t>
        <a:bodyPr/>
        <a:lstStyle/>
        <a:p>
          <a:endParaRPr lang="ru-RU"/>
        </a:p>
      </dgm:t>
    </dgm:pt>
    <dgm:pt modelId="{7E670309-1C33-469C-9A6B-68CB0B8A32DA}" type="sibTrans" cxnId="{5F873F99-EE66-4BFD-829E-FC46C4699FEB}">
      <dgm:prSet/>
      <dgm:spPr/>
      <dgm:t>
        <a:bodyPr/>
        <a:lstStyle/>
        <a:p>
          <a:endParaRPr lang="ru-RU"/>
        </a:p>
      </dgm:t>
    </dgm:pt>
    <dgm:pt modelId="{C6480495-65EC-4EFE-9731-764AB796AEC3}">
      <dgm:prSet phldrT="[Текст]" custT="1"/>
      <dgm:spPr>
        <a:blipFill rotWithShape="0">
          <a:blip xmlns:r="http://schemas.openxmlformats.org/officeDocument/2006/relationships" r:embed="rId4"/>
          <a:tile tx="0" ty="0" sx="100000" sy="100000" flip="none" algn="tl"/>
        </a:blipFill>
        <a:ln w="57150">
          <a:solidFill>
            <a:schemeClr val="tx2"/>
          </a:solidFill>
        </a:ln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Сроки реализации:</a:t>
          </a:r>
          <a:r>
            <a: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   1 год.</a:t>
          </a:r>
          <a:endParaRPr lang="ru-RU" sz="28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AE1170-1762-4255-B36E-FC9F0C701090}" type="parTrans" cxnId="{3CF37B3A-E1CA-4BA5-9C6D-D02139AE1F90}">
      <dgm:prSet/>
      <dgm:spPr/>
      <dgm:t>
        <a:bodyPr/>
        <a:lstStyle/>
        <a:p>
          <a:endParaRPr lang="ru-RU"/>
        </a:p>
      </dgm:t>
    </dgm:pt>
    <dgm:pt modelId="{E38CA810-BBB2-4FF6-8C9A-D54894A78765}" type="sibTrans" cxnId="{3CF37B3A-E1CA-4BA5-9C6D-D02139AE1F90}">
      <dgm:prSet/>
      <dgm:spPr/>
      <dgm:t>
        <a:bodyPr/>
        <a:lstStyle/>
        <a:p>
          <a:endParaRPr lang="ru-RU"/>
        </a:p>
      </dgm:t>
    </dgm:pt>
    <dgm:pt modelId="{C7895EDC-7942-4FD3-8A35-8A4444E40E7B}" type="pres">
      <dgm:prSet presAssocID="{79ACEB49-FA16-4474-89A8-915102C6432C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03CA14-CA09-4BBC-BC44-9459DF6E5CE0}" type="pres">
      <dgm:prSet presAssocID="{79ACEB49-FA16-4474-89A8-915102C6432C}" presName="diamond" presStyleLbl="bgShp" presStyleIdx="0" presStyleCnt="1" custScaleX="150000" custLinFactNeighborX="1042" custLinFactNeighborY="3125"/>
      <dgm:spPr/>
    </dgm:pt>
    <dgm:pt modelId="{1A575F58-728D-4A07-86A2-F7998B66964C}" type="pres">
      <dgm:prSet presAssocID="{79ACEB49-FA16-4474-89A8-915102C6432C}" presName="quad1" presStyleLbl="node1" presStyleIdx="0" presStyleCnt="4" custScaleX="96650" custLinFactNeighborX="7693" custLinFactNeighborY="235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22B458-EF95-4A32-8577-E5BE6FDADB6C}" type="pres">
      <dgm:prSet presAssocID="{79ACEB49-FA16-4474-89A8-915102C6432C}" presName="quad2" presStyleLbl="node1" presStyleIdx="1" presStyleCnt="4" custScaleX="1059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E870EE-84D8-4201-BEF1-A751CC863D14}" type="pres">
      <dgm:prSet presAssocID="{79ACEB49-FA16-4474-89A8-915102C6432C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D6C253-A842-452B-AF2F-140E0C270661}" type="pres">
      <dgm:prSet presAssocID="{79ACEB49-FA16-4474-89A8-915102C6432C}" presName="quad4" presStyleLbl="node1" presStyleIdx="3" presStyleCnt="4" custScaleX="108334" custLinFactNeighborX="1496" custLinFactNeighborY="14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F37B3A-E1CA-4BA5-9C6D-D02139AE1F90}" srcId="{79ACEB49-FA16-4474-89A8-915102C6432C}" destId="{C6480495-65EC-4EFE-9731-764AB796AEC3}" srcOrd="3" destOrd="0" parTransId="{FAAE1170-1762-4255-B36E-FC9F0C701090}" sibTransId="{E38CA810-BBB2-4FF6-8C9A-D54894A78765}"/>
    <dgm:cxn modelId="{5F873F99-EE66-4BFD-829E-FC46C4699FEB}" srcId="{79ACEB49-FA16-4474-89A8-915102C6432C}" destId="{EA4ACB78-D5F3-4B7F-9AD6-4CCF688524AB}" srcOrd="2" destOrd="0" parTransId="{38FC696D-32C3-459D-A37A-83147974AC69}" sibTransId="{7E670309-1C33-469C-9A6B-68CB0B8A32DA}"/>
    <dgm:cxn modelId="{0A2AB802-95A7-48C5-9463-49E5764F73AD}" type="presOf" srcId="{5B07005D-D145-4594-8261-892E89EC6593}" destId="{1A575F58-728D-4A07-86A2-F7998B66964C}" srcOrd="0" destOrd="0" presId="urn:microsoft.com/office/officeart/2005/8/layout/matrix3"/>
    <dgm:cxn modelId="{47EAE4F8-FAB2-46A3-A651-E35EB34262FD}" type="presOf" srcId="{EA4ACB78-D5F3-4B7F-9AD6-4CCF688524AB}" destId="{FBE870EE-84D8-4201-BEF1-A751CC863D14}" srcOrd="0" destOrd="0" presId="urn:microsoft.com/office/officeart/2005/8/layout/matrix3"/>
    <dgm:cxn modelId="{C914A0B5-78AB-4F6D-93E3-51E158F6B78E}" type="presOf" srcId="{EB0C4078-262E-4A0F-9820-3C4D680F3DE9}" destId="{1522B458-EF95-4A32-8577-E5BE6FDADB6C}" srcOrd="0" destOrd="0" presId="urn:microsoft.com/office/officeart/2005/8/layout/matrix3"/>
    <dgm:cxn modelId="{68892CA4-0EBB-4BB1-9229-28F45043E7C7}" type="presOf" srcId="{79ACEB49-FA16-4474-89A8-915102C6432C}" destId="{C7895EDC-7942-4FD3-8A35-8A4444E40E7B}" srcOrd="0" destOrd="0" presId="urn:microsoft.com/office/officeart/2005/8/layout/matrix3"/>
    <dgm:cxn modelId="{47DE0E7F-1A9A-4499-B63E-6B6B93FE6C23}" srcId="{79ACEB49-FA16-4474-89A8-915102C6432C}" destId="{EB0C4078-262E-4A0F-9820-3C4D680F3DE9}" srcOrd="1" destOrd="0" parTransId="{5CE7A341-11F8-433C-991C-111283B181F1}" sibTransId="{55F0A577-11BF-4B15-B2F7-2E07DE3629C7}"/>
    <dgm:cxn modelId="{DF63171B-A567-4C79-A7CA-9E369C8F77B0}" type="presOf" srcId="{C6480495-65EC-4EFE-9731-764AB796AEC3}" destId="{ECD6C253-A842-452B-AF2F-140E0C270661}" srcOrd="0" destOrd="0" presId="urn:microsoft.com/office/officeart/2005/8/layout/matrix3"/>
    <dgm:cxn modelId="{6727E513-B44E-485A-BAEB-283B81DF9181}" srcId="{79ACEB49-FA16-4474-89A8-915102C6432C}" destId="{5B07005D-D145-4594-8261-892E89EC6593}" srcOrd="0" destOrd="0" parTransId="{F64B55E4-7A50-4763-A1CE-F7F1F1F3849B}" sibTransId="{5FD34E8F-60CB-4A99-93F4-25DB8D8BE378}"/>
    <dgm:cxn modelId="{9C8D6F19-54C4-48B1-B2F2-EB27FDA6FE86}" type="presParOf" srcId="{C7895EDC-7942-4FD3-8A35-8A4444E40E7B}" destId="{F803CA14-CA09-4BBC-BC44-9459DF6E5CE0}" srcOrd="0" destOrd="0" presId="urn:microsoft.com/office/officeart/2005/8/layout/matrix3"/>
    <dgm:cxn modelId="{7A666CDC-ADEB-409B-AC19-5F3390699AF4}" type="presParOf" srcId="{C7895EDC-7942-4FD3-8A35-8A4444E40E7B}" destId="{1A575F58-728D-4A07-86A2-F7998B66964C}" srcOrd="1" destOrd="0" presId="urn:microsoft.com/office/officeart/2005/8/layout/matrix3"/>
    <dgm:cxn modelId="{4FB7E95F-50FA-40F9-80C4-D74892BA8BD5}" type="presParOf" srcId="{C7895EDC-7942-4FD3-8A35-8A4444E40E7B}" destId="{1522B458-EF95-4A32-8577-E5BE6FDADB6C}" srcOrd="2" destOrd="0" presId="urn:microsoft.com/office/officeart/2005/8/layout/matrix3"/>
    <dgm:cxn modelId="{69013986-9191-4D3F-AF2F-ABB0350A32D4}" type="presParOf" srcId="{C7895EDC-7942-4FD3-8A35-8A4444E40E7B}" destId="{FBE870EE-84D8-4201-BEF1-A751CC863D14}" srcOrd="3" destOrd="0" presId="urn:microsoft.com/office/officeart/2005/8/layout/matrix3"/>
    <dgm:cxn modelId="{9F62F18A-9C76-47FD-B0EF-8478C5426813}" type="presParOf" srcId="{C7895EDC-7942-4FD3-8A35-8A4444E40E7B}" destId="{ECD6C253-A842-452B-AF2F-140E0C270661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FF001FB-9B3A-4A44-BF77-51633EA493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4C506DCA-9CA4-40C4-B1C6-90B42BA4AF0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926E6-D574-4EC6-B003-AA70B07ACA38}" type="slidenum">
              <a:rPr lang="ru-RU"/>
              <a:pPr/>
              <a:t>15</a:t>
            </a:fld>
            <a:endParaRPr lang="ru-RU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5CCA18-5071-4DEC-A494-A2CEA31E9ADF}" type="slidenum">
              <a:rPr lang="ru-RU"/>
              <a:pPr/>
              <a:t>27</a:t>
            </a:fld>
            <a:endParaRPr lang="ru-RU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073405-8141-4D66-8776-77527029998D}" type="slidenum">
              <a:rPr lang="ru-RU"/>
              <a:pPr/>
              <a:t>28</a:t>
            </a:fld>
            <a:endParaRPr lang="ru-RU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9FC9EE-709A-4649-A7AE-A08BB7DFD2AC}" type="slidenum">
              <a:rPr lang="ru-RU"/>
              <a:pPr/>
              <a:t>29</a:t>
            </a:fld>
            <a:endParaRPr lang="ru-RU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44C0D9-3E9F-4B70-8F11-98AD5FDE4163}" type="slidenum">
              <a:rPr lang="ru-RU"/>
              <a:pPr/>
              <a:t>30</a:t>
            </a:fld>
            <a:endParaRPr lang="ru-RU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63BC8F-036F-46AB-A986-50DE41814259}" type="slidenum">
              <a:rPr lang="ru-RU"/>
              <a:pPr/>
              <a:t>31</a:t>
            </a:fld>
            <a:endParaRPr lang="ru-RU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691D40-DE9E-4B93-BE14-9D289A2CCAD5}" type="slidenum">
              <a:rPr lang="ru-RU"/>
              <a:pPr/>
              <a:t>34</a:t>
            </a:fld>
            <a:endParaRPr lang="ru-RU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344CFE-5A9B-40B3-A07B-7B8268E6E134}" type="slidenum">
              <a:rPr lang="ru-RU"/>
              <a:pPr/>
              <a:t>36</a:t>
            </a:fld>
            <a:endParaRPr lang="ru-RU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06DCA-9CA4-40C4-B1C6-90B42BA4AF04}" type="slidenum">
              <a:rPr lang="ru-RU" smtClean="0"/>
              <a:pPr/>
              <a:t>41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47CAFE-F23B-4EF3-946D-FDD31AC8ECC1}" type="slidenum">
              <a:rPr lang="ru-RU"/>
              <a:pPr/>
              <a:t>17</a:t>
            </a:fld>
            <a:endParaRPr lang="ru-RU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3715D2-FB3C-42F3-9D96-5E27E02E2D49}" type="slidenum">
              <a:rPr lang="ru-RU"/>
              <a:pPr/>
              <a:t>19</a:t>
            </a:fld>
            <a:endParaRPr lang="ru-RU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9504DD-5E0A-4CE0-8E89-D7B8227E6E22}" type="slidenum">
              <a:rPr lang="ru-RU"/>
              <a:pPr/>
              <a:t>20</a:t>
            </a:fld>
            <a:endParaRPr lang="ru-RU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B14D7E-04FE-4E2C-A1C4-B0B6E52E07A4}" type="slidenum">
              <a:rPr lang="ru-RU"/>
              <a:pPr/>
              <a:t>21</a:t>
            </a:fld>
            <a:endParaRPr lang="ru-RU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8A22AA-B1CF-4E84-9951-B283E57478B8}" type="slidenum">
              <a:rPr lang="ru-RU"/>
              <a:pPr/>
              <a:t>22</a:t>
            </a:fld>
            <a:endParaRPr lang="ru-RU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3534BE-D6A5-4B4F-9063-10431232A48A}" type="slidenum">
              <a:rPr lang="ru-RU"/>
              <a:pPr/>
              <a:t>23</a:t>
            </a:fld>
            <a:endParaRPr lang="ru-RU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922BC2-8EAF-428E-937F-2A1165180DAF}" type="slidenum">
              <a:rPr lang="ru-RU"/>
              <a:pPr/>
              <a:t>25</a:t>
            </a:fld>
            <a:endParaRPr lang="ru-R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791F5A-946D-4606-A03D-22205AD87C68}" type="slidenum">
              <a:rPr lang="ru-RU"/>
              <a:pPr/>
              <a:t>26</a:t>
            </a:fld>
            <a:endParaRPr lang="ru-RU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reeform 2"/>
          <p:cNvSpPr>
            <a:spLocks/>
          </p:cNvSpPr>
          <p:nvPr/>
        </p:nvSpPr>
        <p:spPr bwMode="blackWhite">
          <a:xfrm>
            <a:off x="20638" y="12701"/>
            <a:ext cx="8896351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1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1" y="4051301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65114ED-1EE7-44AE-9EED-60CA2F26D7FC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10248" name="Group 8"/>
          <p:cNvGrpSpPr>
            <a:grpSpLocks/>
          </p:cNvGrpSpPr>
          <p:nvPr/>
        </p:nvGrpSpPr>
        <p:grpSpPr bwMode="auto">
          <a:xfrm>
            <a:off x="195265" y="234951"/>
            <a:ext cx="3787775" cy="1778000"/>
            <a:chOff x="123" y="148"/>
            <a:chExt cx="2386" cy="1120"/>
          </a:xfrm>
        </p:grpSpPr>
        <p:sp>
          <p:nvSpPr>
            <p:cNvPr id="1024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5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5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25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0258" name="Group 18"/>
          <p:cNvGrpSpPr>
            <a:grpSpLocks/>
          </p:cNvGrpSpPr>
          <p:nvPr/>
        </p:nvGrpSpPr>
        <p:grpSpPr bwMode="auto">
          <a:xfrm>
            <a:off x="7915275" y="4368801"/>
            <a:ext cx="742951" cy="1058863"/>
            <a:chOff x="4986" y="2752"/>
            <a:chExt cx="468" cy="667"/>
          </a:xfrm>
        </p:grpSpPr>
        <p:sp>
          <p:nvSpPr>
            <p:cNvPr id="1025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26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1026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6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68" name="Freeform 28"/>
          <p:cNvSpPr>
            <a:spLocks/>
          </p:cNvSpPr>
          <p:nvPr/>
        </p:nvSpPr>
        <p:spPr bwMode="auto">
          <a:xfrm>
            <a:off x="901700" y="5054601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E1300-753E-414F-8B16-2492126A5F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49" y="152400"/>
            <a:ext cx="1924051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1" y="152400"/>
            <a:ext cx="5619751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4508E-DEEA-48FA-A501-CD05594B81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36455-2D34-457A-A946-A7F842EE35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15957-C260-4310-A305-13307C755E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1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FC11D-DCB8-4AF6-B302-D3CBF485E4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44914D-D63B-42BF-ADB6-76EDD1498E9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77C54-83E3-4C42-9564-5462348AFE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EC8AF-DE3C-4FD8-9C00-DC775E3E16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E98D0-B093-4139-8153-E2E1FAF35D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16E71-A41D-47D8-A9DA-06217F12298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reeform 2"/>
          <p:cNvSpPr>
            <a:spLocks/>
          </p:cNvSpPr>
          <p:nvPr/>
        </p:nvSpPr>
        <p:spPr bwMode="auto">
          <a:xfrm rot="-3172564">
            <a:off x="7777958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1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7FE06CB4-A4F8-4B2E-8070-F52750DCE08B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 rot="-3172564">
            <a:off x="7865270" y="24608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 rot="-3172564">
            <a:off x="7831139" y="192089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9226" name="Group 10"/>
          <p:cNvGrpSpPr>
            <a:grpSpLocks/>
          </p:cNvGrpSpPr>
          <p:nvPr/>
        </p:nvGrpSpPr>
        <p:grpSpPr bwMode="auto">
          <a:xfrm>
            <a:off x="7938" y="5540375"/>
            <a:ext cx="1784351" cy="1246188"/>
            <a:chOff x="5" y="3490"/>
            <a:chExt cx="1124" cy="785"/>
          </a:xfrm>
        </p:grpSpPr>
        <p:sp>
          <p:nvSpPr>
            <p:cNvPr id="922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236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9237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923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3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924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4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44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924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4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5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9253" name="Group 37"/>
          <p:cNvGrpSpPr>
            <a:grpSpLocks/>
          </p:cNvGrpSpPr>
          <p:nvPr/>
        </p:nvGrpSpPr>
        <p:grpSpPr bwMode="auto">
          <a:xfrm>
            <a:off x="8680451" y="2116139"/>
            <a:ext cx="385763" cy="4308475"/>
            <a:chOff x="5468" y="1333"/>
            <a:chExt cx="243" cy="2714"/>
          </a:xfrm>
        </p:grpSpPr>
        <p:sp>
          <p:nvSpPr>
            <p:cNvPr id="925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25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256" name="Group 40"/>
          <p:cNvGrpSpPr>
            <a:grpSpLocks/>
          </p:cNvGrpSpPr>
          <p:nvPr/>
        </p:nvGrpSpPr>
        <p:grpSpPr bwMode="auto">
          <a:xfrm>
            <a:off x="7318375" y="90489"/>
            <a:ext cx="2133600" cy="1911350"/>
            <a:chOff x="4610" y="57"/>
            <a:chExt cx="1344" cy="1204"/>
          </a:xfrm>
        </p:grpSpPr>
        <p:grpSp>
          <p:nvGrpSpPr>
            <p:cNvPr id="925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925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9259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926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926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26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jpeg"/><Relationship Id="rId7" Type="http://schemas.openxmlformats.org/officeDocument/2006/relationships/image" Target="file:///E:\&#1085;&#1077;&#1090;&#1088;&#1072;&#1076;&#1080;&#1094;&#1080;&#1086;&#1085;&#1085;&#1086;&#1077;%20&#1088;&#1080;&#1089;&#1086;&#1074;&#1072;&#1085;&#1080;&#1077;\images\j0356784.gi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file:///E:\&#1085;&#1077;&#1090;&#1088;&#1072;&#1076;&#1080;&#1094;&#1080;&#1086;&#1085;&#1085;&#1086;&#1077;%20&#1088;&#1080;&#1089;&#1086;&#1074;&#1072;&#1085;&#1080;&#1077;\images\V25ANI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/E:\&#1085;&#1077;&#1090;&#1088;&#1072;&#1076;&#1080;&#1094;&#1080;&#1086;&#1085;&#1085;&#1086;&#1077;%20&#1088;&#1080;&#1089;&#1086;&#1074;&#1072;&#1085;&#1080;&#1077;\images\V25ANI.GIF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file:///E:\&#1085;&#1077;&#1090;&#1088;&#1072;&#1076;&#1080;&#1094;&#1080;&#1086;&#1085;&#1085;&#1086;&#1077;%20&#1088;&#1080;&#1089;&#1086;&#1074;&#1072;&#1085;&#1080;&#1077;\images\j0356784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file:///E:\&#1085;&#1077;&#1090;&#1088;&#1072;&#1076;&#1080;&#1094;&#1080;&#1086;&#1085;&#1085;&#1086;&#1077;%20&#1088;&#1080;&#1089;&#1086;&#1074;&#1072;&#1085;&#1080;&#1077;\images\j0356712.gif" TargetMode="External"/><Relationship Id="rId5" Type="http://schemas.openxmlformats.org/officeDocument/2006/relationships/image" Target="../media/image59.gif"/><Relationship Id="rId4" Type="http://schemas.openxmlformats.org/officeDocument/2006/relationships/oleObject" Target="../embeddings/oleObject1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0"/>
            <a:ext cx="7500990" cy="3571876"/>
          </a:xfrm>
        </p:spPr>
        <p:txBody>
          <a:bodyPr/>
          <a:lstStyle/>
          <a:p>
            <a:r>
              <a:rPr lang="ru-RU" sz="2000" b="1" dirty="0" smtClean="0"/>
              <a:t>   Профессиональный конкурс работников образования.</a:t>
            </a:r>
            <a:br>
              <a:rPr lang="ru-RU" sz="2000" b="1" dirty="0" smtClean="0"/>
            </a:br>
            <a:r>
              <a:rPr lang="ru-RU" sz="2000" b="1" dirty="0" smtClean="0"/>
              <a:t>     Всероссийский интернет – конкурс педагогического творчества</a:t>
            </a:r>
            <a:br>
              <a:rPr lang="ru-RU" sz="2000" b="1" dirty="0" smtClean="0"/>
            </a:br>
            <a:r>
              <a:rPr lang="ru-RU" sz="2000" b="1" dirty="0" smtClean="0"/>
              <a:t>           (2013 - 2014 учебный год).</a:t>
            </a:r>
            <a:br>
              <a:rPr lang="ru-RU" sz="2000" b="1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000240"/>
            <a:ext cx="9144000" cy="4572032"/>
          </a:xfrm>
          <a:ln>
            <a:solidFill>
              <a:schemeClr val="tx2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Номинация конкурса: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Дополнительное образование детей и дошкольников.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Название работы: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Проект</a:t>
            </a:r>
            <a:r>
              <a:rPr lang="ru-RU" sz="2000" dirty="0" smtClean="0">
                <a:latin typeface="Arial" pitchFamily="34" charset="0"/>
                <a:cs typeface="Arial" pitchFamily="34" charset="0"/>
              </a:rPr>
              <a:t> «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Развитие творческих способностей дошкольников 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через нетрадиционные техники рисования».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Автор:  Воспитатель высшей квалификационной категории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Ишеева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Людмила Вадимовна.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Место выполнения работы:  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Муниципальное бюджетное дошкольное образовательное учреждение детский сад комбинированного вида «Золотой петушок», город Темников.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Министерство образования Республики Мордовия.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Прогнозируемый  результат проектной деятельности.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2071678"/>
            <a:ext cx="7696200" cy="3414722"/>
          </a:xfrm>
        </p:spPr>
        <p:txBody>
          <a:bodyPr/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родителей: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осознанное отношение к художественно-творческому процессу детей;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бережное отношение к продуктам детского творчества;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партнерские отношения родителей и педагогов в совместной организации жизни группы.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-142900"/>
            <a:ext cx="7072362" cy="150019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Система работы по развитию творчества детей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 bwMode="auto">
          <a:xfrm>
            <a:off x="285720" y="1643050"/>
            <a:ext cx="2714644" cy="1357322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Индивидуаль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работа  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 bwMode="auto">
          <a:xfrm>
            <a:off x="3071803" y="1428736"/>
            <a:ext cx="2714644" cy="1571636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Предметно-   развивающая среда</a:t>
            </a:r>
          </a:p>
        </p:txBody>
      </p:sp>
      <p:sp>
        <p:nvSpPr>
          <p:cNvPr id="11" name="Овал 10"/>
          <p:cNvSpPr/>
          <p:nvPr/>
        </p:nvSpPr>
        <p:spPr bwMode="auto">
          <a:xfrm>
            <a:off x="5929321" y="1571612"/>
            <a:ext cx="2786083" cy="150019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Самостоятель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ная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работа детей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0" y="3429001"/>
            <a:ext cx="2285984" cy="1357322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Одаренные дети</a:t>
            </a:r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2928927" y="3286125"/>
            <a:ext cx="3000396" cy="135732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571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Кружок детского творчества «Маленький художник»</a:t>
            </a:r>
          </a:p>
        </p:txBody>
      </p:sp>
      <p:sp>
        <p:nvSpPr>
          <p:cNvPr id="18" name="Овал 17"/>
          <p:cNvSpPr/>
          <p:nvPr/>
        </p:nvSpPr>
        <p:spPr bwMode="auto">
          <a:xfrm>
            <a:off x="6429388" y="3429000"/>
            <a:ext cx="2428892" cy="1428760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Выставки,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 конкурсы</a:t>
            </a:r>
          </a:p>
        </p:txBody>
      </p:sp>
      <p:sp>
        <p:nvSpPr>
          <p:cNvPr id="19" name="Прямоугольник 18"/>
          <p:cNvSpPr/>
          <p:nvPr/>
        </p:nvSpPr>
        <p:spPr>
          <a:xfrm flipV="1">
            <a:off x="2285984" y="4890937"/>
            <a:ext cx="5000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928661" y="5214951"/>
            <a:ext cx="3357587" cy="1357298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Совместная работа семьи и детского сада</a:t>
            </a:r>
          </a:p>
        </p:txBody>
      </p:sp>
      <p:sp>
        <p:nvSpPr>
          <p:cNvPr id="22" name="Овал 21"/>
          <p:cNvSpPr/>
          <p:nvPr/>
        </p:nvSpPr>
        <p:spPr bwMode="auto">
          <a:xfrm>
            <a:off x="5000629" y="5143512"/>
            <a:ext cx="3571900" cy="1285884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Мониторинг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 smtClean="0">
              <a:solidFill>
                <a:srgbClr val="7030A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mic Sans MS" pitchFamily="66" charset="0"/>
            </a:endParaRPr>
          </a:p>
        </p:txBody>
      </p:sp>
      <p:cxnSp>
        <p:nvCxnSpPr>
          <p:cNvPr id="33" name="Прямая со стрелкой 32"/>
          <p:cNvCxnSpPr>
            <a:stCxn id="16" idx="0"/>
            <a:endCxn id="7" idx="4"/>
          </p:cNvCxnSpPr>
          <p:nvPr/>
        </p:nvCxnSpPr>
        <p:spPr bwMode="auto">
          <a:xfrm rot="5400000" flipH="1" flipV="1">
            <a:off x="4286249" y="3143249"/>
            <a:ext cx="28575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Прямая со стрелкой 35"/>
          <p:cNvCxnSpPr>
            <a:endCxn id="11" idx="3"/>
          </p:cNvCxnSpPr>
          <p:nvPr/>
        </p:nvCxnSpPr>
        <p:spPr bwMode="auto">
          <a:xfrm rot="5400000" flipH="1" flipV="1">
            <a:off x="5916323" y="2865113"/>
            <a:ext cx="434013" cy="4080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Стрелка вправо 36"/>
          <p:cNvSpPr/>
          <p:nvPr/>
        </p:nvSpPr>
        <p:spPr bwMode="auto">
          <a:xfrm>
            <a:off x="5929322" y="3857628"/>
            <a:ext cx="642943" cy="484632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sp>
        <p:nvSpPr>
          <p:cNvPr id="38" name="Стрелка вниз 37"/>
          <p:cNvSpPr/>
          <p:nvPr/>
        </p:nvSpPr>
        <p:spPr bwMode="auto">
          <a:xfrm rot="1813272" flipV="1">
            <a:off x="5840377" y="2564031"/>
            <a:ext cx="484632" cy="857081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39" name="Стрелка вниз 38"/>
          <p:cNvSpPr/>
          <p:nvPr/>
        </p:nvSpPr>
        <p:spPr bwMode="auto">
          <a:xfrm>
            <a:off x="4429126" y="3500439"/>
            <a:ext cx="45719" cy="45719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41" name="Стрелка вправо 40"/>
          <p:cNvSpPr/>
          <p:nvPr/>
        </p:nvSpPr>
        <p:spPr bwMode="auto">
          <a:xfrm>
            <a:off x="4429126" y="3071810"/>
            <a:ext cx="45719" cy="21431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42" name="Стрелка вниз 41"/>
          <p:cNvSpPr/>
          <p:nvPr/>
        </p:nvSpPr>
        <p:spPr bwMode="auto">
          <a:xfrm rot="10800000">
            <a:off x="4286249" y="2786059"/>
            <a:ext cx="428628" cy="500066"/>
          </a:xfrm>
          <a:prstGeom prst="downArrow">
            <a:avLst>
              <a:gd name="adj1" fmla="val 50000"/>
              <a:gd name="adj2" fmla="val 67414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43" name="Стрелка вниз 42"/>
          <p:cNvSpPr/>
          <p:nvPr/>
        </p:nvSpPr>
        <p:spPr bwMode="auto">
          <a:xfrm rot="8113040">
            <a:off x="2377069" y="2657483"/>
            <a:ext cx="542651" cy="786237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Comic Sans MS" pitchFamily="66" charset="0"/>
            </a:endParaRPr>
          </a:p>
        </p:txBody>
      </p:sp>
      <p:sp>
        <p:nvSpPr>
          <p:cNvPr id="44" name="Стрелка вниз 43"/>
          <p:cNvSpPr/>
          <p:nvPr/>
        </p:nvSpPr>
        <p:spPr bwMode="auto">
          <a:xfrm rot="5400000">
            <a:off x="2428860" y="3786191"/>
            <a:ext cx="500066" cy="642943"/>
          </a:xfrm>
          <a:prstGeom prst="downArrow">
            <a:avLst>
              <a:gd name="adj1" fmla="val 50000"/>
              <a:gd name="adj2" fmla="val 43228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45" name="Стрелка вниз 44"/>
          <p:cNvSpPr/>
          <p:nvPr/>
        </p:nvSpPr>
        <p:spPr bwMode="auto">
          <a:xfrm rot="2230686">
            <a:off x="3008527" y="4670218"/>
            <a:ext cx="484632" cy="714957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sp>
        <p:nvSpPr>
          <p:cNvPr id="46" name="Стрелка вниз 45"/>
          <p:cNvSpPr/>
          <p:nvPr/>
        </p:nvSpPr>
        <p:spPr bwMode="auto">
          <a:xfrm rot="18694655">
            <a:off x="5346537" y="4584274"/>
            <a:ext cx="484632" cy="923335"/>
          </a:xfrm>
          <a:prstGeom prst="down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rgbClr val="FF6600"/>
              </a:solidFill>
              <a:effectLst/>
              <a:latin typeface="Comic Sans MS" pitchFamily="66" charset="0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/>
        </p:nvGraphicFramePr>
        <p:xfrm>
          <a:off x="1524000" y="3328035"/>
          <a:ext cx="6096000" cy="201930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201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Verdana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Verdana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Verdana"/>
                        <a:ea typeface="Times New Roman"/>
                      </a:endParaRPr>
                    </a:p>
                  </a:txBody>
                  <a:tcPr marL="9525" marR="9525" marT="9525" marB="95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1" name="Picture 3" descr="E:\нетрадиционное рисование\images\j0356784.gif"/>
          <p:cNvPicPr>
            <a:picLocks noChangeAspect="1" noChangeArrowheads="1" noCrop="1"/>
          </p:cNvPicPr>
          <p:nvPr/>
        </p:nvPicPr>
        <p:blipFill>
          <a:blip r:embed="rId6" r:link="rId7" cstate="email"/>
          <a:srcRect/>
          <a:stretch>
            <a:fillRect/>
          </a:stretch>
        </p:blipFill>
        <p:spPr bwMode="auto">
          <a:xfrm>
            <a:off x="1" y="0"/>
            <a:ext cx="1028700" cy="1028700"/>
          </a:xfrm>
          <a:prstGeom prst="rect">
            <a:avLst/>
          </a:prstGeom>
          <a:noFill/>
        </p:spPr>
      </p:pic>
      <p:pic>
        <p:nvPicPr>
          <p:cNvPr id="7170" name="Picture 2" descr="E:\нетрадиционное рисование\images\V25ANI.GIF"/>
          <p:cNvPicPr>
            <a:picLocks noChangeAspect="1" noChangeArrowheads="1" noCrop="1"/>
          </p:cNvPicPr>
          <p:nvPr/>
        </p:nvPicPr>
        <p:blipFill>
          <a:blip r:embed="rId8" r:link="rId9"/>
          <a:srcRect/>
          <a:stretch>
            <a:fillRect/>
          </a:stretch>
        </p:blipFill>
        <p:spPr bwMode="auto">
          <a:xfrm>
            <a:off x="4429124" y="5500702"/>
            <a:ext cx="857251" cy="8572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858148" cy="121442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Предметно – развивающая среда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J:\IMG_426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4029104" cy="278608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  <p:pic>
        <p:nvPicPr>
          <p:cNvPr id="71684" name="Picture 4" descr="J:\IMG_426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1428736"/>
            <a:ext cx="3929090" cy="2786082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1643042" y="4572008"/>
            <a:ext cx="700092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Изостудия украшена репродукциями картин, произведениями народного искусства,</a:t>
            </a:r>
            <a:endParaRPr lang="en-US" sz="2000" b="1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вышивками, оригами,   гильоширования, игрушками,   выставкой авторских работ сотрудников ДОУ и родителей предметами детского творчества.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4290"/>
            <a:ext cx="9001092" cy="228599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lvl="0"/>
            <a:r>
              <a:rPr lang="ru-RU" sz="2800" b="1" dirty="0" smtClean="0">
                <a:solidFill>
                  <a:schemeClr val="tx2"/>
                </a:solidFill>
              </a:rPr>
              <a:t>     </a:t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2800" b="1" dirty="0" smtClean="0">
                <a:solidFill>
                  <a:schemeClr val="tx2"/>
                </a:solidFill>
              </a:rPr>
              <a:t/>
            </a:r>
            <a:br>
              <a:rPr lang="ru-RU" sz="2800" b="1" dirty="0" smtClean="0">
                <a:solidFill>
                  <a:schemeClr val="tx2"/>
                </a:solidFill>
              </a:rPr>
            </a:b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Реализация проекта через внедрение программы 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«Увлекательное рисование»</a:t>
            </a:r>
            <a:br>
              <a:rPr lang="ru-RU" sz="2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кружка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«Маленький художник».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9" name="Picture 1" descr="J:\100PHOTO\SAM_22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143504" y="3000372"/>
            <a:ext cx="3571899" cy="3143272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0" y="3571876"/>
            <a:ext cx="628651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ru-RU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развитие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художественно-творческих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способностей детей 5-6 лет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средствами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нетрадиционного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рисования.</a:t>
            </a:r>
          </a:p>
        </p:txBody>
      </p:sp>
      <p:sp>
        <p:nvSpPr>
          <p:cNvPr id="7" name="Овал 6"/>
          <p:cNvSpPr/>
          <p:nvPr/>
        </p:nvSpPr>
        <p:spPr bwMode="auto">
          <a:xfrm>
            <a:off x="500034" y="2571744"/>
            <a:ext cx="4429156" cy="1643074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 программы: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333374"/>
            <a:ext cx="6870700" cy="1595427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Нетрадиционное рисование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142845" y="2285992"/>
            <a:ext cx="8532844" cy="371477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 содержании программы </a:t>
            </a:r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представлено описание нетрадиционных художественных техник, рекомендуемых  для использования в детском рисовании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            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2" name="Picture 4" descr="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1584325" cy="1206500"/>
          </a:xfrm>
          <a:prstGeom prst="rect">
            <a:avLst/>
          </a:prstGeom>
          <a:noFill/>
        </p:spPr>
      </p:pic>
      <p:pic>
        <p:nvPicPr>
          <p:cNvPr id="8" name="Picture 4" descr="БАБОЧКИ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357826"/>
            <a:ext cx="1584325" cy="12065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286908" cy="1214422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36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А почему мы должны рисовать только кисточкой  или фломастером?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429157" cy="5072098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chemeClr val="tx2"/>
                </a:solidFill>
              </a:rPr>
              <a:t> 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Ведь рука или   отдельные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пальцы - это такое подспорье.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Причем указательный палец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правой руки слушается ребенка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лучше, чем карандаш. Ну, а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если карандаш сломался,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кисточки нет, фломастеры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закончились, а рисовать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хочется.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7" name="Picture 5" descr="C:\Documents and Settings\Администратор\Рабочий стол\SAM_2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610100" y="2087359"/>
            <a:ext cx="3771900" cy="3140481"/>
          </a:xfrm>
          <a:prstGeom prst="rect">
            <a:avLst/>
          </a:prstGeom>
          <a:noFill/>
        </p:spPr>
      </p:pic>
      <p:pic>
        <p:nvPicPr>
          <p:cNvPr id="10" name="Picture 5" descr="C:\Documents and Settings\Администратор\Рабочий стол\SAM_22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9" y="2643183"/>
            <a:ext cx="3771900" cy="3357585"/>
          </a:xfrm>
          <a:prstGeom prst="rect">
            <a:avLst/>
          </a:prstGeom>
          <a:noFill/>
          <a:ln w="57150">
            <a:solidFill>
              <a:srgbClr val="7030A0"/>
            </a:solidFill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8286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Пальчиковая живопись</a:t>
            </a:r>
          </a:p>
        </p:txBody>
      </p:sp>
      <p:pic>
        <p:nvPicPr>
          <p:cNvPr id="5124" name="Picture 4" descr="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916239" y="1557338"/>
            <a:ext cx="2408237" cy="3573462"/>
          </a:xfrm>
          <a:ln w="38100">
            <a:solidFill>
              <a:srgbClr val="00B0F0"/>
            </a:solidFill>
          </a:ln>
        </p:spPr>
      </p:pic>
      <p:pic>
        <p:nvPicPr>
          <p:cNvPr id="5125" name="Picture 5" descr="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1196976"/>
            <a:ext cx="2616200" cy="30972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127" name="Picture 7" descr="img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9" y="3071810"/>
            <a:ext cx="3529012" cy="25923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250826" y="4292600"/>
            <a:ext cx="22336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«Цветок»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843213" y="5084764"/>
            <a:ext cx="25955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«Снеговик»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5508626" y="5734050"/>
            <a:ext cx="31670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/>
              <a:t>«Солнышко»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1"/>
            <a:ext cx="6870700" cy="7762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5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" y="1142984"/>
            <a:ext cx="4643438" cy="5000660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Она заключается в том, чтобы научить детей делать кляксы (черные и разноцветные). Затем уже 3-летний ребенок может смотреть на них и видеть образы, предметы или отдельные детали. "На что похожа твоя или моя клякса?", "Кого или что она тебе напоминает?" - эти вопросы очень полезны, т.к.         развивают воображение.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C:\Documents and Settings\Администратор\Рабочий стол\разное 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086059" y="1828800"/>
            <a:ext cx="2819982" cy="3657600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8286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Кляксография</a:t>
            </a:r>
            <a:endParaRPr lang="ru-RU" sz="48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844675"/>
            <a:ext cx="7696200" cy="365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1" name="Picture 5" descr="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357298"/>
            <a:ext cx="3600451" cy="4143404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228600">
              <a:srgbClr val="7030A0">
                <a:alpha val="40000"/>
              </a:srgbClr>
            </a:glow>
          </a:effectLst>
        </p:spPr>
      </p:pic>
      <p:pic>
        <p:nvPicPr>
          <p:cNvPr id="14344" name="Picture 8" descr="0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1412876"/>
            <a:ext cx="3857652" cy="408782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403351" y="5589588"/>
            <a:ext cx="3024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B0F0"/>
                </a:solidFill>
              </a:rPr>
              <a:t>«Заснеженная ветка»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5143504" y="5643579"/>
            <a:ext cx="28082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4400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214942" y="5572140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tx2"/>
                </a:solidFill>
              </a:rPr>
              <a:t>«Гусь»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1" y="-500090"/>
            <a:ext cx="7270780" cy="142876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dirty="0" smtClean="0">
                <a:solidFill>
                  <a:schemeClr val="hlink"/>
                </a:solidFill>
              </a:rPr>
              <a:t/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dirty="0" smtClean="0">
                <a:solidFill>
                  <a:schemeClr val="hlink"/>
                </a:solidFill>
              </a:rPr>
              <a:t/>
            </a:r>
            <a:br>
              <a:rPr lang="ru-RU" dirty="0" smtClean="0">
                <a:solidFill>
                  <a:schemeClr val="hlink"/>
                </a:solidFill>
              </a:rPr>
            </a:br>
            <a:r>
              <a:rPr lang="ru-RU" sz="4800" b="1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  <a:endParaRPr lang="ru-RU" sz="48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071546"/>
            <a:ext cx="8501090" cy="5786454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400" dirty="0"/>
              <a:t> 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Способ получения изображения: ребёнок 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складывает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лист бумаги вдвое и на одной его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половине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рисует половину изображаемого предмета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предметы выбираются симметричные). После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каждой части предмета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пока не высохла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краска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лист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снова складывается пополам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для получения отпечатка. Затем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изображение можно украсить,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также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складывая лист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рисования нескольких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украшений. </a:t>
            </a: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0961" name="Picture 1" descr="C:\Documents and Settings\Администратор\Рабочий стол\Фото018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69" y="3071811"/>
            <a:ext cx="2786083" cy="3478214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42844" y="0"/>
            <a:ext cx="8572528" cy="735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выбора темы.</a:t>
            </a:r>
          </a:p>
          <a:p>
            <a:pPr lvl="0" algn="ctr"/>
            <a:endParaRPr lang="ru-RU" sz="3600" b="1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Каждый ребенок по своей природе – творец. Но его творческие возможности находятся в скрытом состоянии и не всегда полностью реализуются.   </a:t>
            </a:r>
          </a:p>
          <a:p>
            <a:pPr lvl="0" algn="ctr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Истоки способностей и дарования детей на кончиках пальцев. От пальцев, образно говоря, идут тончайшие нити-ручейки, которые питают источник творческой мысли.  </a:t>
            </a:r>
          </a:p>
          <a:p>
            <a:pPr lvl="0" algn="ctr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дети талантливы. Поэтому необходимо, вовремя заметить, почувствовать эти таланты и постараться, как можно раньше дать возможность детям проявить их на практике, в реальной жизни. С помощью нетрадиционных техник рисования можно</a:t>
            </a:r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развивать у детей интеллект, учить нестандартно мыслить и активизировать творческую активность. Рисование дает возможность выразить то, что в силу возрастных ограничений он не может выразить словами.  </a:t>
            </a:r>
          </a:p>
          <a:p>
            <a:pPr algn="ctr" eaLnBrk="0" hangingPunct="0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Поддерживая стремления детей к творчеству, проект поможет детям обогатить имеющиеся знания и навыки, даст возможность 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использовать их, пережить радость открытий, побед и успеха.</a:t>
            </a: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endParaRPr lang="ru-RU" sz="2000" dirty="0" smtClean="0"/>
          </a:p>
          <a:p>
            <a:pPr eaLnBrk="0" hangingPunct="0"/>
            <a:endParaRPr lang="ru-RU" sz="2000" dirty="0" smtClean="0"/>
          </a:p>
          <a:p>
            <a:pPr lvl="0" eaLnBrk="0" hangingPunct="0"/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Picture 2" descr="E:\нетрадиционное рисование\images\V25ANI.GIF"/>
          <p:cNvPicPr>
            <a:picLocks noChangeAspect="1" noChangeArrowheads="1" noCrop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539723" y="114277"/>
            <a:ext cx="746131" cy="671517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-642966"/>
            <a:ext cx="6870700" cy="164307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Монотипия</a:t>
            </a:r>
          </a:p>
        </p:txBody>
      </p:sp>
      <p:pic>
        <p:nvPicPr>
          <p:cNvPr id="19460" name="Picture 4" descr="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2" y="1571614"/>
            <a:ext cx="4176713" cy="3786213"/>
          </a:xfrm>
          <a:ln w="57150">
            <a:solidFill>
              <a:srgbClr val="00B0F0"/>
            </a:solidFill>
          </a:ln>
        </p:spPr>
      </p:pic>
      <p:pic>
        <p:nvPicPr>
          <p:cNvPr id="19461" name="Picture 5" descr="img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5" y="1643050"/>
            <a:ext cx="2868612" cy="371477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95739" y="5516564"/>
            <a:ext cx="475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sz="3600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2214547" y="5500702"/>
            <a:ext cx="3444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400"/>
              <a:t>  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571604" y="5929331"/>
            <a:ext cx="23955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«Бабочка»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929191" y="5911851"/>
            <a:ext cx="352901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FF0000"/>
                </a:solidFill>
              </a:rPr>
              <a:t>«Аленький цветочек»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7" name="Rectangle 7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восковыми мелками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1" y="1844676"/>
            <a:ext cx="3924300" cy="3641725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0070C0"/>
                </a:solidFill>
              </a:rPr>
              <a:t>   </a:t>
            </a:r>
            <a:r>
              <a:rPr lang="ru-RU" sz="2800" b="1" dirty="0" smtClean="0">
                <a:solidFill>
                  <a:srgbClr val="0070C0"/>
                </a:solidFill>
              </a:rPr>
              <a:t>   Ребёнок </a:t>
            </a:r>
            <a:r>
              <a:rPr lang="ru-RU" sz="2800" b="1" dirty="0">
                <a:solidFill>
                  <a:srgbClr val="0070C0"/>
                </a:solidFill>
              </a:rPr>
              <a:t>рисует восковыми мелками на белой бумаге. Затем закрашивает лист акварелью в один или несколько цветов. Рисунок мелками остаётся </a:t>
            </a:r>
            <a:r>
              <a:rPr lang="ru-RU" sz="2800" b="1" dirty="0" smtClean="0">
                <a:solidFill>
                  <a:srgbClr val="0070C0"/>
                </a:solidFill>
              </a:rPr>
              <a:t>не закрашенным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</a:p>
        </p:txBody>
      </p:sp>
      <p:pic>
        <p:nvPicPr>
          <p:cNvPr id="20489" name="Picture 9" descr="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7" y="1916114"/>
            <a:ext cx="4608513" cy="3817937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</p:pic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4500563" y="6010276"/>
            <a:ext cx="38163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solidFill>
                  <a:srgbClr val="0070C0"/>
                </a:solidFill>
              </a:rPr>
              <a:t>«Зима»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восковыми мелками</a:t>
            </a:r>
          </a:p>
        </p:txBody>
      </p:sp>
      <p:pic>
        <p:nvPicPr>
          <p:cNvPr id="18450" name="Picture 18" descr="1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4000500" y="2939796"/>
            <a:ext cx="1066800" cy="1435608"/>
          </a:xfrm>
          <a:ln w="57150">
            <a:solidFill>
              <a:srgbClr val="0070C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18451" name="Picture 19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2357430"/>
            <a:ext cx="4679951" cy="3429024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1331913" y="6154739"/>
            <a:ext cx="34559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/>
              <a:t>«Камыши в воде»</a:t>
            </a:r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187449" y="5876926"/>
            <a:ext cx="3168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5795964" y="6154739"/>
            <a:ext cx="25923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5364165" y="5805489"/>
            <a:ext cx="309562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«Рыбка в аквариуме»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4770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7" name="Picture 3" descr="J:\IMG_427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428736"/>
            <a:ext cx="3771900" cy="282892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  <p:pic>
        <p:nvPicPr>
          <p:cNvPr id="72706" name="Picture 2" descr="C:\Documents and Settings\Администратор\Рабочий стол\фото нетр\SAM_21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1428736"/>
            <a:ext cx="3771900" cy="2828925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1714480" y="4500570"/>
            <a:ext cx="74295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Создание лепных картин с изображением более или менее выпуклых, </a:t>
            </a:r>
            <a:r>
              <a:rPr lang="ru-RU" sz="2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полуобъемных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объектов на горизонтальной поверхности.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828675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Загадочные рисунки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3"/>
            <a:ext cx="5292725" cy="5094304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Загадочные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рисунки могут получаться следующим образом. Берется картон размером примерно 20х20 см. И складывается пополам. Затем выбирается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шерстяная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нитка длиной около 30 см, ее конец на 8 - 10 см обмакивается в густую краску и зажимается внутри картона. Следует затем поводить внутри картона этой ниткой, а потом вынуть ее и раскрыть картон. Получается хаотичное изображение, которое рассматривают, обводят и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дорисовывают дети. 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5" name="Picture 7" descr="ri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1475" y="1828801"/>
            <a:ext cx="3024188" cy="3057525"/>
          </a:xfrm>
          <a:prstGeom prst="rect">
            <a:avLst/>
          </a:prstGeom>
          <a:noFill/>
          <a:ln w="57150">
            <a:solidFill>
              <a:srgbClr val="FF0000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940425" y="5286388"/>
            <a:ext cx="23764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«Цветы»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0"/>
            <a:ext cx="6870700" cy="99058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ниточками</a:t>
            </a:r>
          </a:p>
        </p:txBody>
      </p:sp>
      <p:pic>
        <p:nvPicPr>
          <p:cNvPr id="23559" name="Picture 7" descr="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60888" y="1916114"/>
            <a:ext cx="4011640" cy="3311525"/>
          </a:xfrm>
          <a:prstGeom prst="rect">
            <a:avLst/>
          </a:prstGeom>
          <a:noFill/>
          <a:ln w="5715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1979614" y="5661025"/>
            <a:ext cx="5184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195514" y="5518150"/>
            <a:ext cx="46815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«Волшебные  </a:t>
            </a:r>
            <a:r>
              <a:rPr lang="ru-RU" b="1" dirty="0">
                <a:solidFill>
                  <a:schemeClr val="tx2"/>
                </a:solidFill>
              </a:rPr>
              <a:t>птицы»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2143108" y="5357826"/>
            <a:ext cx="4679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2295508" y="5510226"/>
            <a:ext cx="46799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26626" name="Picture 2" descr="J:\IMG_42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8000" y="1928802"/>
            <a:ext cx="3778248" cy="328614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6842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Рисование веревочкой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2" y="836613"/>
            <a:ext cx="4716463" cy="482441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Выкладывание простых узоров на столе.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Выкладывание воздушных  петелек с помощью образца.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Изображение легких рисунков.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Выкладывание изображения животных.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Перенос нужного образца на картон.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Наклеивание веревочки на картон.</a:t>
            </a:r>
          </a:p>
          <a:p>
            <a:pPr algn="just">
              <a:lnSpc>
                <a:spcPct val="8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Раскрашивание полученного рисунка.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  <p:pic>
        <p:nvPicPr>
          <p:cNvPr id="32775" name="Picture 7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4" y="908050"/>
            <a:ext cx="3311525" cy="47513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4932364" y="5805489"/>
            <a:ext cx="33115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chemeClr val="folHlink"/>
                </a:solidFill>
              </a:rPr>
              <a:t>«Снеговик»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52" y="1"/>
            <a:ext cx="6858048" cy="10525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Рисование веревочкой</a:t>
            </a:r>
          </a:p>
        </p:txBody>
      </p:sp>
      <p:pic>
        <p:nvPicPr>
          <p:cNvPr id="35850" name="Picture 10" descr="f000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785918" y="3857628"/>
            <a:ext cx="2928958" cy="2571768"/>
          </a:xfrm>
          <a:ln w="38100">
            <a:solidFill>
              <a:srgbClr val="00FF00"/>
            </a:solidFill>
          </a:ln>
        </p:spPr>
      </p:pic>
      <p:pic>
        <p:nvPicPr>
          <p:cNvPr id="35844" name="Picture 4" descr="f000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63714" y="1125538"/>
            <a:ext cx="2916237" cy="25336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5848" name="Picture 8" descr="f00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857628"/>
            <a:ext cx="2928957" cy="2495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pic>
        <p:nvPicPr>
          <p:cNvPr id="35852" name="Picture 12" descr="f000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3801" y="1125538"/>
            <a:ext cx="2871788" cy="2493962"/>
          </a:xfrm>
          <a:prstGeom prst="rect">
            <a:avLst/>
          </a:prstGeom>
          <a:noFill/>
          <a:ln w="38100">
            <a:solidFill>
              <a:srgbClr val="00FF0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82867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Точечный рисунок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2" y="1142984"/>
            <a:ext cx="4000494" cy="5715017"/>
          </a:xfrm>
        </p:spPr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Ватными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тампончиками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штампуем узор, заранее обмакнув каждый в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нужную        краску.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. 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4286248" y="5373688"/>
            <a:ext cx="4318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«Сказочная птица»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20481" name="Picture 1" descr="J:\IMG_428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7" y="1857364"/>
            <a:ext cx="4349752" cy="3357586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по мокрой бумаге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500564" y="1571612"/>
            <a:ext cx="3881437" cy="5072098"/>
          </a:xfrm>
        </p:spPr>
        <p:txBody>
          <a:bodyPr/>
          <a:lstStyle/>
          <a:p>
            <a:pPr algn="just">
              <a:lnSpc>
                <a:spcPct val="90000"/>
              </a:lnSpc>
              <a:buFontTx/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намочить в чистой воде комочек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поролона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отжать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провести по всему листу бумаги, или (если так требуется) только по отдельной части. И бумага 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готова к произведению.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36868" name="Picture 4" descr="ri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2" y="2133601"/>
            <a:ext cx="4032251" cy="2994025"/>
          </a:xfrm>
          <a:prstGeom prst="rect">
            <a:avLst/>
          </a:prstGeom>
          <a:noFill/>
          <a:ln w="57150">
            <a:solidFill>
              <a:srgbClr val="00B0F0"/>
            </a:solidFill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1928794" y="5214950"/>
            <a:ext cx="252095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00B0F0"/>
                </a:solidFill>
              </a:rPr>
              <a:t>«Рыбки в аквариуме»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1"/>
          <p:cNvSpPr>
            <a:spLocks noChangeArrowheads="1"/>
          </p:cNvSpPr>
          <p:nvPr/>
        </p:nvSpPr>
        <p:spPr bwMode="auto">
          <a:xfrm>
            <a:off x="214282" y="1714488"/>
            <a:ext cx="52149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b="1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ea typeface="Adobe Gothic Std B" pitchFamily="34" charset="-128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Развитие у дошкольников художественного творчества и активизации творческого потенциала</a:t>
            </a:r>
            <a:r>
              <a:rPr kumimoji="0" lang="ru-RU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  <a:ea typeface="Adobe Gothic Std B" pitchFamily="34" charset="-128"/>
                <a:cs typeface="Times New Roman" pitchFamily="18" charset="0"/>
              </a:rPr>
              <a:t> через нетрадиционные техники рисования.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dobe Gothic Std B" pitchFamily="34" charset="-128"/>
                <a:ea typeface="Adobe Gothic Std B" pitchFamily="34" charset="-128"/>
              </a:rPr>
              <a:t>   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3108" y="428604"/>
            <a:ext cx="60051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dirty="0"/>
          </a:p>
        </p:txBody>
      </p:sp>
      <p:pic>
        <p:nvPicPr>
          <p:cNvPr id="9" name="Picture 3" descr="E:\нетрадиционное рисование\images\j0356784.gif"/>
          <p:cNvPicPr>
            <a:picLocks noChangeAspect="1" noChangeArrowheads="1" noCrop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357159" y="285729"/>
            <a:ext cx="1214445" cy="928693"/>
          </a:xfrm>
          <a:prstGeom prst="rect">
            <a:avLst/>
          </a:prstGeom>
          <a:noFill/>
        </p:spPr>
      </p:pic>
      <p:pic>
        <p:nvPicPr>
          <p:cNvPr id="2" name="Picture 1" descr="C:\Documents and Settings\Администратор\Рабочий стол\Фото018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29255" y="2000239"/>
            <a:ext cx="3214711" cy="428628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6870700" cy="9001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8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Рисование свечой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1" y="1571612"/>
            <a:ext cx="4787900" cy="5000660"/>
          </a:xfrm>
        </p:spPr>
        <p:txBody>
          <a:bodyPr/>
          <a:lstStyle/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>
                <a:solidFill>
                  <a:srgbClr val="7030A0"/>
                </a:solidFill>
              </a:rPr>
              <a:t>   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Углом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восковой свечи на белой бумаге рисуется изображение (елочка, домик, а может быть целый сюжет). Затем кистью, а лучше ватой или поролоном, краска наносится сверху на все изображение. Вследствие того, что краска не ложится на жирное изображение свечой - рисунок как бы появляется внезапно перед глазами ребят,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проявляясь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6631" name="Picture 7" descr="ris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484314"/>
            <a:ext cx="3603623" cy="381635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5214944" y="5429264"/>
            <a:ext cx="35274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800" b="1" dirty="0"/>
              <a:t>«Деревья»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6870700" cy="135729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свечой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2" descr="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5800" y="2299716"/>
            <a:ext cx="3771900" cy="271576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73730" name="Picture 2" descr="C:\Documents and Settings\Администратор\Рабочий стол\фото нетр\SAM_22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285992"/>
            <a:ext cx="3595686" cy="2714644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2643174" y="5286388"/>
            <a:ext cx="4857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dirty="0" smtClean="0">
                <a:solidFill>
                  <a:srgbClr val="00B0F0"/>
                </a:solidFill>
              </a:rPr>
              <a:t>«Зимние фантазии»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071546"/>
            <a:ext cx="6985029" cy="221457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Ребенок набирает краску на зубную щётку и ударяет ею о картон, который держит над бумагой. Краска разбрызгивается на бумагу.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4754" name="Picture 2" descr="C:\Documents and Settings\Администратор\Рабочий стол\фото нетр\SAM_22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2928934"/>
            <a:ext cx="3457572" cy="2286016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74755" name="Picture 3" descr="C:\Documents and Settings\Администратор\Рабочий стол\фото нетр\SAM_22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69081" y="2857496"/>
            <a:ext cx="3453938" cy="242889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7572428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Набрызг</a:t>
            </a:r>
            <a:endParaRPr lang="ru-RU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1670" y="5572140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«Метель»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5500702"/>
            <a:ext cx="34307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«Закружила осень</a:t>
            </a:r>
          </a:p>
          <a:p>
            <a:r>
              <a:rPr lang="ru-RU" sz="2800" b="1" dirty="0" smtClean="0"/>
              <a:t> золотая»</a:t>
            </a:r>
            <a:endParaRPr lang="ru-RU" sz="28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1" y="152401"/>
            <a:ext cx="4246563" cy="133191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</a:t>
            </a:r>
            <a:b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поролоном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250826" y="1844676"/>
            <a:ext cx="4033839" cy="381635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Поролоновый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штампик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привлекает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детей своей мягкостью и способностью изображать пушистые комочки – так появляются котята, собачки, крона на деревьях.</a:t>
            </a:r>
          </a:p>
        </p:txBody>
      </p:sp>
      <p:pic>
        <p:nvPicPr>
          <p:cNvPr id="29704" name="Picture 8" descr="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163" y="260351"/>
            <a:ext cx="2595563" cy="2066925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  <p:pic>
        <p:nvPicPr>
          <p:cNvPr id="29705" name="Picture 9" descr="0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6464" y="2565401"/>
            <a:ext cx="4211637" cy="3887788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1"/>
            <a:ext cx="6870700" cy="77627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Граттаж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3" y="1500174"/>
            <a:ext cx="4000528" cy="5357826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Натереть свечой лист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так, чтобы он весь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был покрыт слоем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воска. Затем лист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закрашивается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гуашью, смешанной с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жидким мылом.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После высыхания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палочкой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процарапывается                              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рисунок.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J:\100PHOTO\SAM_227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76738" y="1714488"/>
            <a:ext cx="3905263" cy="3429024"/>
          </a:xfrm>
          <a:prstGeom prst="rect">
            <a:avLst/>
          </a:prstGeom>
          <a:noFill/>
          <a:ln w="76200">
            <a:solidFill>
              <a:srgbClr val="7030A0"/>
            </a:solidFill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5000628" y="564357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«Наш двор»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7942270" cy="704832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Рисование мятой бумагой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4" name="Picture 4" descr="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857364"/>
            <a:ext cx="4603753" cy="358617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25" name="Picture 5" descr="ris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1" y="1557339"/>
            <a:ext cx="3095625" cy="3943364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</p:pic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2124075" y="4652964"/>
            <a:ext cx="19113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547813" y="5445125"/>
            <a:ext cx="366712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«Деревья осенью»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292726" y="5938839"/>
            <a:ext cx="24479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292725" y="5643578"/>
            <a:ext cx="316865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«Береза»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детей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Documents and Settings\Администратор\Рабочий стол\SAM_225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5800" y="2269863"/>
            <a:ext cx="3771900" cy="2775473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70658" name="Picture 2" descr="C:\Documents and Settings\Администратор\Рабочий стол\SAM_22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214555"/>
            <a:ext cx="4000528" cy="285752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1" y="152400"/>
            <a:ext cx="7572428" cy="16002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Самостоятельная работа детей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682" name="Picture 2" descr="C:\Documents and Settings\Администратор\Рабочий стол\SAM_221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685800" y="2243137"/>
            <a:ext cx="3771900" cy="2828925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</p:pic>
      <p:pic>
        <p:nvPicPr>
          <p:cNvPr id="71683" name="Picture 3" descr="C:\Documents and Settings\Администратор\Рабочий стол\разное 26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5124450" y="1828800"/>
            <a:ext cx="2743200" cy="3657600"/>
          </a:xfrm>
          <a:prstGeom prst="rect">
            <a:avLst/>
          </a:prstGeom>
          <a:noFill/>
          <a:ln w="57150">
            <a:solidFill>
              <a:srgbClr val="00B050"/>
            </a:solidFill>
          </a:ln>
          <a:effectLst>
            <a:glow rad="228600">
              <a:srgbClr val="00B050">
                <a:alpha val="4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7715272" cy="16002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/>
            <a:r>
              <a:rPr lang="ru-RU" sz="48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Индивидуальная работа с детьми</a:t>
            </a:r>
            <a:endParaRPr lang="ru-RU" sz="48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706" name="Picture 2" descr="C:\Documents and Settings\Администратор\Рабочий стол\SAM_22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2071679"/>
            <a:ext cx="4029104" cy="3214709"/>
          </a:xfrm>
          <a:prstGeom prst="rect">
            <a:avLst/>
          </a:prstGeom>
          <a:noFill/>
          <a:ln w="57150">
            <a:solidFill>
              <a:schemeClr val="tx2"/>
            </a:solidFill>
          </a:ln>
          <a:effectLst>
            <a:glow rad="228600">
              <a:schemeClr val="tx2">
                <a:alpha val="40000"/>
              </a:schemeClr>
            </a:glow>
          </a:effectLst>
        </p:spPr>
      </p:pic>
      <p:pic>
        <p:nvPicPr>
          <p:cNvPr id="72707" name="Picture 3" descr="C:\Documents and Settings\Администратор\Рабочий стол\SAM_22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610100" y="2000240"/>
            <a:ext cx="3771900" cy="3286148"/>
          </a:xfrm>
          <a:prstGeom prst="rect">
            <a:avLst/>
          </a:prstGeom>
          <a:noFill/>
          <a:ln w="57150">
            <a:solidFill>
              <a:srgbClr val="00B0F0"/>
            </a:solidFill>
          </a:ln>
          <a:effectLst>
            <a:glow rad="101600">
              <a:srgbClr val="00B0F0">
                <a:alpha val="60000"/>
              </a:srgbClr>
            </a:glow>
          </a:effec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" y="285729"/>
            <a:ext cx="8715404" cy="156966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Работа с семьей строится по принципу тесного контакта детского сада и семьи в воспитании маленького человека.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928804"/>
            <a:ext cx="8215371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7030A0"/>
                </a:solidFill>
              </a:rPr>
              <a:t>       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родительском собрании сообщаю цель проекта, налаживаю контакт, определяю уровень наблюдательности, степень понимания ребенка взрослым, сообщаю диагностические данные.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Для родителей провожу консультации по темам: 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«Использование нетрадиционных приемов рисования в развитии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детей»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«Развитие общения детей и родителей в процессе занятий  по рисованию».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2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конце учебного года, подводя итог всей работы, отмечаю, что совместными усилиями мы добились неплохих результатов и приглашаем на открытое развлечение</a:t>
            </a:r>
          </a:p>
          <a:p>
            <a:pPr algn="r">
              <a:lnSpc>
                <a:spcPct val="80000"/>
              </a:lnSpc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«Путешествие в страну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Рисовандию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9001155" cy="1347774"/>
          </a:xfrm>
          <a:effectLst>
            <a:glow rad="228600">
              <a:schemeClr val="tx2"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43050"/>
          <a:ext cx="8786778" cy="485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3" y="214291"/>
            <a:ext cx="6786643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Мониторинг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1071546"/>
            <a:ext cx="8072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Показатели, характеризующие отношение детей к творчеству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" y="1"/>
            <a:ext cx="18473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3" name="Object 1"/>
          <p:cNvGraphicFramePr>
            <a:graphicFrameLocks noChangeAspect="1"/>
          </p:cNvGraphicFramePr>
          <p:nvPr/>
        </p:nvGraphicFramePr>
        <p:xfrm>
          <a:off x="0" y="2285992"/>
          <a:ext cx="8643999" cy="4071942"/>
        </p:xfrm>
        <a:graphic>
          <a:graphicData uri="http://schemas.openxmlformats.org/presentationml/2006/ole">
            <p:oleObj spid="_x0000_s3073" name="Диаграмма" r:id="rId4" imgW="5010150" imgH="3133725" progId="MSGraph.Chart.8">
              <p:embed/>
            </p:oleObj>
          </a:graphicData>
        </a:graphic>
      </p:graphicFrame>
      <p:pic>
        <p:nvPicPr>
          <p:cNvPr id="6" name="Picture 1" descr="E:\нетрадиционное рисование\images\j0356712.gif"/>
          <p:cNvPicPr>
            <a:picLocks noChangeAspect="1" noChangeArrowheads="1" noCrop="1"/>
          </p:cNvPicPr>
          <p:nvPr/>
        </p:nvPicPr>
        <p:blipFill>
          <a:blip r:embed="rId5" r:link="rId6"/>
          <a:srcRect/>
          <a:stretch>
            <a:fillRect/>
          </a:stretch>
        </p:blipFill>
        <p:spPr bwMode="auto">
          <a:xfrm>
            <a:off x="6858017" y="5286388"/>
            <a:ext cx="952500" cy="107157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152400"/>
            <a:ext cx="6870700" cy="847708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6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Итоги работы</a:t>
            </a:r>
            <a:endParaRPr lang="ru-RU" sz="6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142908" y="1571612"/>
            <a:ext cx="4714908" cy="4857784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Эмоциональный подъем у детей, почти полное исключение скованности и страха в общении или в выражении собственного мнения, проявлении самостоятельности в выборе материала и техники для рисования в свободное время.    Ощутимо проявляется стремление детей экспериментировать в сочетании техник нетрадиционного рисования из доступного материала, или лепкой из пластилина.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58" name="Picture 2" descr="J:\IMG_428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10100" y="2000241"/>
            <a:ext cx="3771900" cy="2786081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sp>
        <p:nvSpPr>
          <p:cNvPr id="6" name="TextBox 5"/>
          <p:cNvSpPr txBox="1"/>
          <p:nvPr/>
        </p:nvSpPr>
        <p:spPr>
          <a:xfrm>
            <a:off x="4500562" y="514351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маленькие художники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315223" cy="191927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просмотр!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5778" name="Picture 2" descr="C:\Documents and Settings\Администратор\Рабочий стол\фото нетр\SAM_22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4729" y="2714620"/>
            <a:ext cx="3358342" cy="3714776"/>
          </a:xfrm>
          <a:prstGeom prst="rect">
            <a:avLst/>
          </a:prstGeom>
          <a:noFill/>
          <a:ln w="76200">
            <a:solidFill>
              <a:srgbClr val="00B050"/>
            </a:solidFill>
          </a:ln>
          <a:effectLst>
            <a:glow rad="101600">
              <a:srgbClr val="FFFF00">
                <a:alpha val="60000"/>
              </a:srgbClr>
            </a:glow>
          </a:effectLst>
        </p:spPr>
      </p:pic>
      <p:pic>
        <p:nvPicPr>
          <p:cNvPr id="5" name="Picture 9" descr="j035678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9" y="642917"/>
            <a:ext cx="1028700" cy="1285885"/>
          </a:xfrm>
          <a:prstGeom prst="rect">
            <a:avLst/>
          </a:prstGeom>
          <a:noFill/>
        </p:spPr>
      </p:pic>
      <p:pic>
        <p:nvPicPr>
          <p:cNvPr id="6" name="Picture 8" descr="j0356712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45" y="4929199"/>
            <a:ext cx="1000132" cy="11430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42844" y="-214338"/>
          <a:ext cx="9001156" cy="6858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0"/>
            <a:ext cx="6400800" cy="2357454"/>
          </a:xfrm>
        </p:spPr>
        <p:txBody>
          <a:bodyPr/>
          <a:lstStyle/>
          <a:p>
            <a:pPr lvl="0" algn="r"/>
            <a:r>
              <a:rPr lang="ru-RU" b="1" dirty="0" smtClean="0"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lang="ru-RU" sz="4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Методическая литература.</a:t>
            </a:r>
            <a: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3" y="2357430"/>
            <a:ext cx="8572560" cy="4500570"/>
          </a:xfrm>
        </p:spPr>
        <p:txBody>
          <a:bodyPr/>
          <a:lstStyle/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Н.А. Ветлугина «Художественное творчество и ребенок».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Л.С. </a:t>
            </a:r>
            <a:r>
              <a:rPr lang="ru-RU" sz="2000" b="1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Выготский</a:t>
            </a: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«Воображение и творчество в детском возрасте».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Г.Н.Давыдова «</a:t>
            </a:r>
            <a:r>
              <a:rPr lang="ru-RU" sz="2000" b="1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Г.Н.Давыдова «</a:t>
            </a:r>
            <a:r>
              <a:rPr lang="ru-RU" sz="2000" b="1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Пластилинография</a:t>
            </a: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-2».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Г.Н.Давыдова «Нетрадиционные техники в детском саду» Часть 1.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Г.Н.Давыдова «Нетрадиционные техники в детском саду» Часть 2.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Т. Г. Казакова «Развивайте у дошкольников творчество». 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Н.П. </a:t>
            </a:r>
            <a:r>
              <a:rPr lang="ru-RU" sz="2000" b="1" dirty="0" err="1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Сакулина</a:t>
            </a: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Т.С. Комарова. «Изобразительная деятельность в детском саду».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eaLnBrk="0" hangingPunct="0">
              <a:spcBef>
                <a:spcPct val="0"/>
              </a:spcBef>
            </a:pPr>
            <a:r>
              <a:rPr lang="ru-RU" sz="2000" b="1" dirty="0" smtClean="0"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«Дошкольное образование» №2 2002г., №2 2004г., а также опыт работы и исследовательская деятельность с детьми 5-6 летнего возраста. проводимые в течение 2-х лет.</a:t>
            </a:r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-142900"/>
            <a:ext cx="6870700" cy="928694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Этапы работы проекта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3" y="714356"/>
          <a:ext cx="8163212" cy="6143644"/>
        </p:xfrm>
        <a:graphic>
          <a:graphicData uri="http://schemas.openxmlformats.org/drawingml/2006/table">
            <a:tbl>
              <a:tblPr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876537"/>
                <a:gridCol w="2143139"/>
                <a:gridCol w="2357455"/>
                <a:gridCol w="2786081"/>
              </a:tblGrid>
              <a:tr h="59938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Этапы</a:t>
                      </a: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педагогами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родителями</a:t>
                      </a:r>
                      <a:endParaRPr lang="ru-RU" sz="16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Совместная деятельность родителей и детей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4426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Консультации: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«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мелкой моторики пальцев рук».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«Формирование речевой культуры и развитие творческих способностей дошкольников через приобщение к искусству».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</a:t>
                      </a: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Семинар-практикум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тему: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«Знакомство с нетрадиционными техниками рисования и их роль в развитии детей дошкольного возраста»</a:t>
                      </a: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Консультации: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«Нетрадиционные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техники и материалы в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детском художественном </a:t>
                      </a: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творчестве».</a:t>
                      </a:r>
                      <a:endParaRPr lang="en-US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342900" indent="-342900" algn="l">
                        <a:spcAft>
                          <a:spcPts val="0"/>
                        </a:spcAft>
                        <a:buNone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«Как научить ребенка рисовать».</a:t>
                      </a:r>
                    </a:p>
                    <a:p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1" kern="1200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Мастер-класс 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«Ластик-художник».</a:t>
                      </a:r>
                    </a:p>
                    <a:p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Цель: показать родителям способы рисования ластиком.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600" b="1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Открытые занятия: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 «Кто живет в лесу».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«Грачи прилетели».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«Разноцветные бабочки».   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Развлечение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по изобразительной деятельности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»Путешествие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страну  «</a:t>
                      </a:r>
                      <a:r>
                        <a:rPr lang="ru-RU" sz="16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Рисовандию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600" b="1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Выставки </a:t>
                      </a:r>
                      <a:r>
                        <a:rPr lang="ru-RU" sz="1600" b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рисунков и конкурсы.</a:t>
                      </a:r>
                      <a:endParaRPr lang="ru-RU" sz="1600" b="1" dirty="0">
                        <a:solidFill>
                          <a:schemeClr val="tx2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«Осенние мотивы».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«Разноцветные кляксы».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«В мире животных».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«Времена года».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5.Выставка </a:t>
                      </a:r>
                      <a:r>
                        <a:rPr lang="ru-RU" sz="16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 семейного творчества.</a:t>
                      </a:r>
                      <a:endParaRPr lang="ru-RU" sz="16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5613" marR="256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81" name="Rectangle 1"/>
          <p:cNvSpPr>
            <a:spLocks noChangeArrowheads="1"/>
          </p:cNvSpPr>
          <p:nvPr/>
        </p:nvSpPr>
        <p:spPr bwMode="auto">
          <a:xfrm>
            <a:off x="-142908" y="571480"/>
            <a:ext cx="2279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2400"/>
            <a:ext cx="8286776" cy="16002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Прогнозируемый  результат проектной деятельности.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педагога: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повышение уровня педагогической компетентности; профессиональный рост;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удовлетворенность работой;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систематизация и повышение качества работы с детьми по развитию художественно-творческих способностей.</a:t>
            </a:r>
          </a:p>
          <a:p>
            <a:endParaRPr lang="ru-RU" sz="1400" b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Прогнозируемый  результат проектной деятельности.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928802"/>
            <a:ext cx="7786742" cy="2643206"/>
          </a:xfrm>
        </p:spPr>
        <p:txBody>
          <a:bodyPr/>
          <a:lstStyle/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детей: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развитие детского творчества в изобразительной деятельности;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совершенствование ручной моторики; воспитание интереса и совершенствование устойчивых технических навыков в рисовании, лепке;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умение самостоятельно искать нужное решение;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осуществлять практическое моделирование и экспериментирование;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 к эстетической оценке своих работ и работ других детей;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навыки коммуникативного общения;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3200" b="0" i="0" u="none" strike="noStrike" cap="none" normalizeH="0" baseline="0" smtClean="0">
            <a:ln>
              <a:noFill/>
            </a:ln>
            <a:solidFill>
              <a:srgbClr val="FF6600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1378</Words>
  <Application>Microsoft Office PowerPoint</Application>
  <PresentationFormat>Экран (4:3)</PresentationFormat>
  <Paragraphs>266</Paragraphs>
  <Slides>42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Пастель</vt:lpstr>
      <vt:lpstr>Диаграмма</vt:lpstr>
      <vt:lpstr>   Профессиональный конкурс работников образования.      Всероссийский интернет – конкурс педагогического творчества            (2013 - 2014 учебный год).     </vt:lpstr>
      <vt:lpstr>Слайд 3</vt:lpstr>
      <vt:lpstr>Слайд 4</vt:lpstr>
      <vt:lpstr>Задачи проекта:</vt:lpstr>
      <vt:lpstr>Слайд 6</vt:lpstr>
      <vt:lpstr> Методическая литература. </vt:lpstr>
      <vt:lpstr>Этапы работы проекта</vt:lpstr>
      <vt:lpstr>Прогнозируемый  результат проектной деятельности.</vt:lpstr>
      <vt:lpstr>Прогнозируемый  результат проектной деятельности.</vt:lpstr>
      <vt:lpstr>Прогнозируемый  результат проектной деятельности.</vt:lpstr>
      <vt:lpstr> Система работы по развитию творчества детей</vt:lpstr>
      <vt:lpstr>Предметно – развивающая среда</vt:lpstr>
      <vt:lpstr>              Реализация проекта через внедрение программы «Увлекательное рисование»  кружка  «Маленький художник».</vt:lpstr>
      <vt:lpstr>Нетрадиционное рисование</vt:lpstr>
      <vt:lpstr>А почему мы должны рисовать только кисточкой  или фломастером?</vt:lpstr>
      <vt:lpstr>Пальчиковая живопись</vt:lpstr>
      <vt:lpstr>Кляксография</vt:lpstr>
      <vt:lpstr>Кляксография</vt:lpstr>
      <vt:lpstr>  Монотипия</vt:lpstr>
      <vt:lpstr>Монотипия</vt:lpstr>
      <vt:lpstr>Рисование восковыми мелками</vt:lpstr>
      <vt:lpstr>Рисование восковыми мелками</vt:lpstr>
      <vt:lpstr>Пластилинография</vt:lpstr>
      <vt:lpstr>Загадочные рисунки</vt:lpstr>
      <vt:lpstr>Рисование ниточками</vt:lpstr>
      <vt:lpstr>Рисование веревочкой</vt:lpstr>
      <vt:lpstr>Рисование веревочкой</vt:lpstr>
      <vt:lpstr>Точечный рисунок</vt:lpstr>
      <vt:lpstr>Рисование по мокрой бумаге</vt:lpstr>
      <vt:lpstr>Рисование свечой</vt:lpstr>
      <vt:lpstr>Рисование свечой</vt:lpstr>
      <vt:lpstr>Ребенок набирает краску на зубную щётку и ударяет ею о картон, который держит над бумагой. Краска разбрызгивается на бумагу. </vt:lpstr>
      <vt:lpstr>Рисование  поролоном</vt:lpstr>
      <vt:lpstr>Граттаж</vt:lpstr>
      <vt:lpstr>Рисование мятой бумагой</vt:lpstr>
      <vt:lpstr>Самостоятельная работа детей</vt:lpstr>
      <vt:lpstr>Самостоятельная работа детей</vt:lpstr>
      <vt:lpstr>Индивидуальная работа с детьми</vt:lpstr>
      <vt:lpstr>Слайд 40</vt:lpstr>
      <vt:lpstr>Слайд 41</vt:lpstr>
      <vt:lpstr>Итоги работы</vt:lpstr>
      <vt:lpstr>Спасибо за просмотр!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</dc:title>
  <dc:creator>Татьяна</dc:creator>
  <cp:lastModifiedBy>user</cp:lastModifiedBy>
  <cp:revision>147</cp:revision>
  <dcterms:created xsi:type="dcterms:W3CDTF">2002-12-31T21:04:27Z</dcterms:created>
  <dcterms:modified xsi:type="dcterms:W3CDTF">2014-10-19T10:16:01Z</dcterms:modified>
</cp:coreProperties>
</file>