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88" r:id="rId25"/>
    <p:sldId id="287" r:id="rId26"/>
    <p:sldId id="286" r:id="rId27"/>
    <p:sldId id="285" r:id="rId28"/>
    <p:sldId id="284" r:id="rId29"/>
    <p:sldId id="283" r:id="rId30"/>
    <p:sldId id="282" r:id="rId31"/>
    <p:sldId id="281" r:id="rId32"/>
    <p:sldId id="280" r:id="rId33"/>
    <p:sldId id="298" r:id="rId34"/>
    <p:sldId id="297" r:id="rId35"/>
    <p:sldId id="296" r:id="rId36"/>
    <p:sldId id="295" r:id="rId37"/>
    <p:sldId id="294" r:id="rId38"/>
    <p:sldId id="293" r:id="rId39"/>
    <p:sldId id="292" r:id="rId40"/>
    <p:sldId id="291" r:id="rId41"/>
    <p:sldId id="290" r:id="rId42"/>
    <p:sldId id="27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Итоговый </a:t>
            </a:r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/>
              <a:t>по теме «Перестройка и распад СССР»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8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214" y="995579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b="1" dirty="0"/>
              <a:t>9.    Какое из перечисленных мероприятий было осуществлено М.С. Горбачевым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создание Государственной Думы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утверждение программы построения коммунизма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 введена система выборов руководителей предприятий н учреждений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все промышленные предприятия переведены на </a:t>
            </a:r>
            <a:r>
              <a:rPr lang="ru-RU" sz="2800" b="1" dirty="0" smtClean="0">
                <a:solidFill>
                  <a:schemeClr val="tx1"/>
                </a:solidFill>
              </a:rPr>
              <a:t>самоокупаемость </a:t>
            </a:r>
            <a:r>
              <a:rPr lang="ru-RU" sz="2800" b="1" dirty="0">
                <a:solidFill>
                  <a:schemeClr val="tx1"/>
                </a:solidFill>
              </a:rPr>
              <a:t>и самофинансирование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3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10. Отметьте положение, не являющееся причиной перестройки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 идеологический кризис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 нарастание противоречий между экономическими </a:t>
            </a:r>
            <a:r>
              <a:rPr lang="ru-RU" b="1" dirty="0" smtClean="0">
                <a:solidFill>
                  <a:schemeClr val="tx1"/>
                </a:solidFill>
              </a:rPr>
              <a:t>потребностями </a:t>
            </a:r>
            <a:r>
              <a:rPr lang="ru-RU" b="1" dirty="0">
                <a:solidFill>
                  <a:schemeClr val="tx1"/>
                </a:solidFill>
              </a:rPr>
              <a:t>страны и существующей советско-социалистической системой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 нарастание националистических движений в </a:t>
            </a:r>
            <a:r>
              <a:rPr lang="ru-RU" b="1" dirty="0" smtClean="0">
                <a:solidFill>
                  <a:schemeClr val="tx1"/>
                </a:solidFill>
              </a:rPr>
              <a:t>республиках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 стремление западных государств выйти на советский рынок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44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11.    </a:t>
            </a:r>
            <a:r>
              <a:rPr lang="ru-RU" b="1" dirty="0"/>
              <a:t>Какое событие из названных  произошло в период </a:t>
            </a:r>
            <a:r>
              <a:rPr lang="ru-RU" b="1" dirty="0" smtClean="0"/>
              <a:t>перестройки?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развернулось диссидентское движение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отменена 6-я статья Конституции СССР о руководящей роли КПСС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сформулирована   концепция   построения   развитого  </a:t>
            </a:r>
            <a:r>
              <a:rPr lang="ru-RU" sz="2800" b="1" dirty="0" smtClean="0">
                <a:solidFill>
                  <a:schemeClr val="tx1"/>
                </a:solidFill>
              </a:rPr>
              <a:t>социализма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разработана «Продовольственная программа»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56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12</a:t>
            </a:r>
            <a:r>
              <a:rPr lang="ru-RU" b="1" dirty="0"/>
              <a:t>.    Что из названного характерно для периода перестройки социализма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политика гласности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широкое распространение самиздатовской продукции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 введение партийного контроля за деятельностью </a:t>
            </a:r>
            <a:r>
              <a:rPr lang="ru-RU" sz="2800" b="1" dirty="0" smtClean="0">
                <a:solidFill>
                  <a:schemeClr val="tx1"/>
                </a:solidFill>
              </a:rPr>
              <a:t>правозащитных </a:t>
            </a:r>
            <a:r>
              <a:rPr lang="ru-RU" sz="2800" b="1" dirty="0">
                <a:solidFill>
                  <a:schemeClr val="tx1"/>
                </a:solidFill>
              </a:rPr>
              <a:t>организаций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преследование диссидентов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13</a:t>
            </a:r>
            <a:r>
              <a:rPr lang="ru-RU" b="1" dirty="0"/>
              <a:t>.    Комиссия по реабилитации жертв сталинских репрессий была </a:t>
            </a:r>
            <a:r>
              <a:rPr lang="ru-RU" b="1" dirty="0" smtClean="0"/>
              <a:t>создана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в 1985 г.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в 1987 г.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в 1990 г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>
                <a:solidFill>
                  <a:schemeClr val="tx1"/>
                </a:solidFill>
              </a:rPr>
              <a:t>)  в 1991 г.</a:t>
            </a:r>
          </a:p>
        </p:txBody>
      </p:sp>
    </p:spTree>
    <p:extLst>
      <p:ext uri="{BB962C8B-B14F-4D97-AF65-F5344CB8AC3E}">
        <p14:creationId xmlns:p14="http://schemas.microsoft.com/office/powerpoint/2010/main" val="302082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14</a:t>
            </a:r>
            <a:r>
              <a:rPr lang="ru-RU" sz="3200" b="1" dirty="0"/>
              <a:t>.    </a:t>
            </a:r>
            <a:r>
              <a:rPr lang="en-US" sz="3200" b="1" dirty="0"/>
              <a:t>XIX</a:t>
            </a:r>
            <a:r>
              <a:rPr lang="ru-RU" sz="3200" b="1" dirty="0"/>
              <a:t>   партконференция,   на   которой   была   принята   </a:t>
            </a:r>
            <a:r>
              <a:rPr lang="ru-RU" sz="3200" b="1" dirty="0" smtClean="0"/>
              <a:t>программа </a:t>
            </a:r>
            <a:r>
              <a:rPr lang="ru-RU" sz="3200" b="1" dirty="0"/>
              <a:t>политических преобразований, </a:t>
            </a:r>
            <a:r>
              <a:rPr lang="ru-RU" sz="3200" b="1" dirty="0" smtClean="0"/>
              <a:t>состоялась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в 1986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в 1988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в 1991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 в 1992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15</a:t>
            </a:r>
            <a:r>
              <a:rPr lang="ru-RU" b="1" dirty="0"/>
              <a:t>.    Какое событие из названных произошло в 1989 г</a:t>
            </a:r>
            <a:r>
              <a:rPr lang="ru-RU" b="1" dirty="0" smtClean="0"/>
              <a:t>.?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состоялся </a:t>
            </a:r>
            <a:r>
              <a:rPr lang="en-US" sz="2800" b="1" dirty="0">
                <a:solidFill>
                  <a:schemeClr val="tx1"/>
                </a:solidFill>
              </a:rPr>
              <a:t>XXVII</a:t>
            </a:r>
            <a:r>
              <a:rPr lang="ru-RU" sz="2800" b="1" dirty="0">
                <a:solidFill>
                  <a:schemeClr val="tx1"/>
                </a:solidFill>
              </a:rPr>
              <a:t> съезд КПСС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начата антиалкогольная кампания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провозглашена программа формирования правового </a:t>
            </a:r>
            <a:r>
              <a:rPr lang="ru-RU" sz="2800" b="1" dirty="0" smtClean="0">
                <a:solidFill>
                  <a:schemeClr val="tx1"/>
                </a:solidFill>
              </a:rPr>
              <a:t>государства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состоялись выборы народных депутатов СССР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24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16</a:t>
            </a:r>
            <a:r>
              <a:rPr lang="ru-RU" sz="3600" b="1" dirty="0"/>
              <a:t>.    Недовольство ряда членов КПСС политикой М.С. </a:t>
            </a:r>
            <a:r>
              <a:rPr lang="ru-RU" sz="3600" b="1" dirty="0" smtClean="0"/>
              <a:t>Горбачева </a:t>
            </a:r>
            <a:r>
              <a:rPr lang="ru-RU" sz="3600" b="1" dirty="0"/>
              <a:t>было вызвано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критикой в адрес КПСС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низким политическим рейтингом Генерального секретаря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 разрешением многопартийности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нерешительностью проведения экономических реформ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92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17</a:t>
            </a:r>
            <a:r>
              <a:rPr lang="ru-RU" b="1" dirty="0"/>
              <a:t>.    Н. Андреева в статье «Не могу поступиться принципами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  отстаивала   идею   сохранения   политических  традиций советского общества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  высказывала  мысль о необходимости дальнейшей </a:t>
            </a:r>
            <a:r>
              <a:rPr lang="ru-RU" b="1" dirty="0" smtClean="0">
                <a:solidFill>
                  <a:schemeClr val="tx1"/>
                </a:solidFill>
              </a:rPr>
              <a:t>демократизации </a:t>
            </a:r>
            <a:r>
              <a:rPr lang="ru-RU" b="1" dirty="0">
                <a:solidFill>
                  <a:schemeClr val="tx1"/>
                </a:solidFill>
              </a:rPr>
              <a:t>общества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  призывала к развитию институтов гражданского </a:t>
            </a:r>
            <a:r>
              <a:rPr lang="ru-RU" b="1" dirty="0" smtClean="0">
                <a:solidFill>
                  <a:schemeClr val="tx1"/>
                </a:solidFill>
              </a:rPr>
              <a:t>общества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  призывала к созданию демократических партий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84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18</a:t>
            </a:r>
            <a:r>
              <a:rPr lang="ru-RU" b="1" dirty="0"/>
              <a:t>.    Выборы первого Президента РСФСР </a:t>
            </a:r>
            <a:r>
              <a:rPr lang="ru-RU" b="1" dirty="0" smtClean="0"/>
              <a:t>состоялись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в 1985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в 1989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 в 1990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 в 1991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07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6" y="982132"/>
            <a:ext cx="10607040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1.    </a:t>
            </a:r>
            <a:r>
              <a:rPr lang="ru-RU" b="1" dirty="0"/>
              <a:t>Для внутреннего курса М.С. Горбачева было </a:t>
            </a:r>
            <a:r>
              <a:rPr lang="ru-RU" b="1" dirty="0" smtClean="0"/>
              <a:t>характерно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 укрепление авторитета сталинских кадров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 «омоложение» высших партийных кадров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 усиление позиций силовых структур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 усиление центральной власти на местах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52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19</a:t>
            </a:r>
            <a:r>
              <a:rPr lang="ru-RU" b="1" dirty="0"/>
              <a:t>.    М.С. Горбачев был избран Президентом </a:t>
            </a:r>
            <a:r>
              <a:rPr lang="ru-RU" b="1" dirty="0" smtClean="0"/>
              <a:t>СССР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в ходе всеобщих н равных выборов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на заседании съезда народных депутатов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на заседании Президиума Верховного совета СССР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на заседании ЦК КПСС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08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0</a:t>
            </a:r>
            <a:r>
              <a:rPr lang="ru-RU" b="1" dirty="0"/>
              <a:t>.  В ходе процесса реабилитации было восстановлено доброе </a:t>
            </a:r>
            <a:r>
              <a:rPr lang="ru-RU" b="1" dirty="0" smtClean="0"/>
              <a:t>имя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6405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 политических заключенных, подвергшихся репрессиям в 30-50-е гг.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 диссидентов, осужденных в 60-80-е гг.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 членов политической оппозиции 1918-1923 гг.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  граждан,    осужденных    по   обвинению    в    незаконном предпринимательстве в «андроповский период»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2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21</a:t>
            </a:r>
            <a:r>
              <a:rPr lang="ru-RU" sz="3200" b="1" dirty="0"/>
              <a:t>.    Какое положение из названных характеризует </a:t>
            </a:r>
            <a:r>
              <a:rPr lang="ru-RU" sz="3200" b="1" dirty="0" smtClean="0"/>
              <a:t>внешнеполитический </a:t>
            </a:r>
            <a:r>
              <a:rPr lang="ru-RU" sz="3200" b="1" dirty="0"/>
              <a:t>курс М.С. Горбачева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введение моратория на испытания ядерного </a:t>
            </a:r>
            <a:r>
              <a:rPr lang="ru-RU" sz="2800" b="1" dirty="0" smtClean="0">
                <a:solidFill>
                  <a:schemeClr val="tx1"/>
                </a:solidFill>
              </a:rPr>
              <a:t>вооружения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провозглашение политики ограниченного суверенитета по отношению к капиталистическим государствам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размещение ракет на Кубе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политика принуждения к миру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41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22</a:t>
            </a:r>
            <a:r>
              <a:rPr lang="ru-RU" b="1" dirty="0"/>
              <a:t>.    Какое событие из названных произошло в 1985 г</a:t>
            </a:r>
            <a:r>
              <a:rPr lang="ru-RU" b="1" dirty="0" smtClean="0"/>
              <a:t>.?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рухнула Берлинская стена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состоялась    встреча    М.С. Горбачева    и    Р. Рейгана    в </a:t>
            </a:r>
            <a:r>
              <a:rPr lang="ru-RU" sz="2800" b="1" dirty="0" err="1">
                <a:solidFill>
                  <a:schemeClr val="tx1"/>
                </a:solidFill>
              </a:rPr>
              <a:t>Рейкъявике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 сформулированы    положения    нового    политического мышления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в СССР начался переход к рыночной экономике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3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23</a:t>
            </a:r>
            <a:r>
              <a:rPr lang="ru-RU" sz="3200" b="1" dirty="0"/>
              <a:t>.    Соглашение между НАТО н ОВД о взаимном сокращении сил в Европе было </a:t>
            </a:r>
            <a:r>
              <a:rPr lang="ru-RU" sz="3200" b="1" dirty="0" smtClean="0"/>
              <a:t>подписано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в 1987 г.                        3) в 1992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в 1990 г.                        4) в 1994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2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24</a:t>
            </a:r>
            <a:r>
              <a:rPr lang="ru-RU" sz="3600" b="1" dirty="0"/>
              <a:t>.    Какое положение из названных характеризует «новое </a:t>
            </a:r>
            <a:r>
              <a:rPr lang="ru-RU" sz="3600" b="1" dirty="0" smtClean="0"/>
              <a:t>политическое </a:t>
            </a:r>
            <a:r>
              <a:rPr lang="ru-RU" sz="3600" b="1" dirty="0"/>
              <a:t>мышление</a:t>
            </a:r>
            <a:r>
              <a:rPr lang="ru-RU" sz="3600" b="1" dirty="0" smtClean="0"/>
              <a:t>»?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призыв к разрешению конфликтов за столом переговоров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стремление установить ядерный паритет с США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 ведение политики «умиротворения агрессоров»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продолжение «холодной войны»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5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25</a:t>
            </a:r>
            <a:r>
              <a:rPr lang="ru-RU" b="1" dirty="0"/>
              <a:t>.    Определите   причину   распада   Организации   Варшавского договора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 усиление НАТО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 прекращение «холодной войны»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 вступление СССР в Совет Европы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 демократизации политических режимов в странах </a:t>
            </a:r>
            <a:r>
              <a:rPr lang="ru-RU" sz="3200" b="1" dirty="0" err="1" smtClean="0">
                <a:solidFill>
                  <a:schemeClr val="tx1"/>
                </a:solidFill>
              </a:rPr>
              <a:t>соцлагеря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32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26</a:t>
            </a:r>
            <a:r>
              <a:rPr lang="ru-RU" b="1" dirty="0"/>
              <a:t>.    Советские войска были выведены из </a:t>
            </a:r>
            <a:r>
              <a:rPr lang="ru-RU" b="1" dirty="0" smtClean="0"/>
              <a:t>Афганистана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в 1985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в 1989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в 1990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 в 1992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65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27</a:t>
            </a:r>
            <a:r>
              <a:rPr lang="ru-RU" sz="3600" b="1" dirty="0"/>
              <a:t>.    Военный союз бывших социалистических стран прекратил свое существование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1)   в 1986 г.                        3)  в 1991 г.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2)   в 1988 г.                        4) в 1993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67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28</a:t>
            </a:r>
            <a:r>
              <a:rPr lang="ru-RU" sz="3600" b="1" dirty="0"/>
              <a:t>.    В   период   реализации   политики   «нового   политического мышления» были улучшены отношения между СССР </a:t>
            </a:r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Индией                           3) Ираном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Китаем                           4) Афганистаном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8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2.    Что   из   перечисленного   характерно   для    экономической жизни СССР второй половины </a:t>
            </a:r>
            <a:r>
              <a:rPr lang="en-US" sz="2800" b="1" dirty="0"/>
              <a:t>XX</a:t>
            </a:r>
            <a:r>
              <a:rPr lang="ru-RU" sz="2800" b="1" dirty="0"/>
              <a:t> в</a:t>
            </a:r>
            <a:r>
              <a:rPr lang="ru-RU" sz="2800" b="1" dirty="0" smtClean="0"/>
              <a:t>.?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 реализация   плана   "ускорения  </a:t>
            </a:r>
            <a:r>
              <a:rPr lang="ru-RU" sz="2800" b="1" dirty="0" smtClean="0">
                <a:solidFill>
                  <a:schemeClr val="tx1"/>
                </a:solidFill>
              </a:rPr>
              <a:t>социально-экономического </a:t>
            </a:r>
            <a:r>
              <a:rPr lang="ru-RU" sz="2800" b="1" dirty="0">
                <a:solidFill>
                  <a:schemeClr val="tx1"/>
                </a:solidFill>
              </a:rPr>
              <a:t>развития»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разработка Продовольственной программы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 увеличение инвестиций в жилищное строительство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превращение колхозов в совхозы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5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982132"/>
            <a:ext cx="10437223" cy="130386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29</a:t>
            </a:r>
            <a:r>
              <a:rPr lang="ru-RU" sz="3600" b="1" dirty="0"/>
              <a:t>.    Что из названного является одним из результатов </a:t>
            </a:r>
            <a:r>
              <a:rPr lang="ru-RU" sz="3600" b="1" dirty="0" smtClean="0"/>
              <a:t>внешней </a:t>
            </a:r>
            <a:r>
              <a:rPr lang="ru-RU" sz="3600" b="1" dirty="0"/>
              <a:t>политики М.С. Горбачева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1)   роспуск военных блоков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2)   увеличение расходов на вооружение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3)   сокращение численности Советской Армии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4)   участие в западноевропейской интеграции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22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3</a:t>
            </a:r>
            <a:r>
              <a:rPr lang="ru-RU" sz="3200" b="1" dirty="0" smtClean="0"/>
              <a:t>0</a:t>
            </a:r>
            <a:r>
              <a:rPr lang="ru-RU" sz="3200" b="1" dirty="0"/>
              <a:t>.  Военная операция США и ряда европейских государств « Буря в пустыне» была проведена по решению Совета Безопасности ООН в 1991 г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в Ираке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в Иране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 в Афганистане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 в Пакистане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69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31</a:t>
            </a:r>
            <a:r>
              <a:rPr lang="ru-RU" b="1" dirty="0"/>
              <a:t>.    Суверенитет РСФСР был </a:t>
            </a:r>
            <a:r>
              <a:rPr lang="ru-RU" b="1" dirty="0" smtClean="0"/>
              <a:t>провозглашен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в 1989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в 1990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в 1991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в 1993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214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32</a:t>
            </a:r>
            <a:r>
              <a:rPr lang="ru-RU" sz="4000" b="1" dirty="0"/>
              <a:t>.    Отметьте причину межнациональных конфликтов в </a:t>
            </a:r>
            <a:r>
              <a:rPr lang="ru-RU" sz="4000" b="1" dirty="0" smtClean="0"/>
              <a:t>период </a:t>
            </a:r>
            <a:r>
              <a:rPr lang="ru-RU" sz="4000" b="1" dirty="0"/>
              <a:t>перестройки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 недовольство национальных элит монополией КПСС в обществе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  религиозные различия между народами, населяющими союзные республики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 недовольство республик внешней политикой союзного правительства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 отсутствие толерантности в обществе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1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33</a:t>
            </a:r>
            <a:r>
              <a:rPr lang="ru-RU" b="1" dirty="0"/>
              <a:t>.    Какое из названных событий произошло в 1987 г</a:t>
            </a:r>
            <a:r>
              <a:rPr lang="ru-RU" b="1" dirty="0" smtClean="0"/>
              <a:t>.?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1)   вооруженное столкновение между правительственными войсками и демонстрантами в Тбилиси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2)   в Прибалтийских республиках начали действовать </a:t>
            </a:r>
            <a:r>
              <a:rPr lang="ru-RU" b="1" dirty="0" smtClean="0">
                <a:solidFill>
                  <a:schemeClr val="tx1"/>
                </a:solidFill>
              </a:rPr>
              <a:t>Народные </a:t>
            </a:r>
            <a:r>
              <a:rPr lang="ru-RU" b="1" dirty="0">
                <a:solidFill>
                  <a:schemeClr val="tx1"/>
                </a:solidFill>
              </a:rPr>
              <a:t>фронты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3)  конфликт между Арменией н Азербайджаном из-за </a:t>
            </a:r>
            <a:r>
              <a:rPr lang="ru-RU" b="1" dirty="0" smtClean="0">
                <a:solidFill>
                  <a:schemeClr val="tx1"/>
                </a:solidFill>
              </a:rPr>
              <a:t>Нагорного </a:t>
            </a:r>
            <a:r>
              <a:rPr lang="ru-RU" b="1" dirty="0">
                <a:solidFill>
                  <a:schemeClr val="tx1"/>
                </a:solidFill>
              </a:rPr>
              <a:t>Карабаха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4)   альтернативные выборы народных депутатов СССР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947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34</a:t>
            </a:r>
            <a:r>
              <a:rPr lang="ru-RU" sz="3600" b="1" dirty="0"/>
              <a:t>.    Какое положение из названных характеризует </a:t>
            </a:r>
            <a:r>
              <a:rPr lang="ru-RU" sz="3600" b="1" dirty="0" smtClean="0"/>
              <a:t>политическое </a:t>
            </a:r>
            <a:r>
              <a:rPr lang="ru-RU" sz="3600" b="1" dirty="0"/>
              <a:t>развитие СССР в период перестройки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усиление   националистических   настроений   в  союзных республиках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 провозглашение «права наций на самоопределение»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разработка   проекта   реконструкции   СССР   на   основе конфедеративного устройства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 принятие Продовольственной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63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35</a:t>
            </a:r>
            <a:r>
              <a:rPr lang="ru-RU" b="1" dirty="0"/>
              <a:t>.    «Парад суверенитетов» стал чертой политического </a:t>
            </a:r>
            <a:r>
              <a:rPr lang="ru-RU" b="1" dirty="0" smtClean="0"/>
              <a:t>развития СССР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1)  в 1985 г.                        3)  в 1990 г.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2)  в 1988 г.                        4) в 1993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40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36</a:t>
            </a:r>
            <a:r>
              <a:rPr lang="ru-RU" sz="3600" b="1" dirty="0"/>
              <a:t>.    Беловежские соглашения о создании СНГ были подписаны 8 декабря 1991 г. </a:t>
            </a:r>
            <a:r>
              <a:rPr lang="ru-RU" sz="3600" b="1" dirty="0" smtClean="0"/>
              <a:t>между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РСФСР. Молдавией и Белоруссией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 РСФСР, Украиной и Белоруссией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 РСФСР. Грузией и Украиной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РСФСР. Белоруссией и Казахстаном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59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37</a:t>
            </a:r>
            <a:r>
              <a:rPr lang="ru-RU" b="1" dirty="0"/>
              <a:t>.    Референдум по вопросу о сохранении Союза </a:t>
            </a:r>
            <a:r>
              <a:rPr lang="ru-RU" b="1" dirty="0" smtClean="0"/>
              <a:t>состоялся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1)   19 марта 1991 г.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2)   12 нюня 1991 г.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3)   19 августа 1991 г.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</a:rPr>
              <a:t>4)   12 октября 1991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110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38  </a:t>
            </a:r>
            <a:r>
              <a:rPr lang="ru-RU" b="1" dirty="0"/>
              <a:t>Отметьте одну из целей участников ГКЧП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стимулировать развитие рыночных отношений в СССР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усилить   позиции   республик   в   центральных   органах власти СССР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сохранить централизованное советское государство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развивать институты гражданского общества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74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   </a:t>
            </a:r>
            <a:r>
              <a:rPr lang="ru-RU" b="1" dirty="0"/>
              <a:t>Для борьбы за качество выпускаемой продукции было </a:t>
            </a:r>
            <a:r>
              <a:rPr lang="ru-RU" b="1" dirty="0" smtClean="0"/>
              <a:t>решено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начать  кампанию  по   укреплению  трудовой   </a:t>
            </a:r>
            <a:r>
              <a:rPr lang="ru-RU" sz="3200" b="1" dirty="0" smtClean="0">
                <a:solidFill>
                  <a:schemeClr val="tx1"/>
                </a:solidFill>
              </a:rPr>
              <a:t>дисциплины</a:t>
            </a:r>
            <a:endParaRPr lang="ru-RU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 закрыть нерентабельные предприятия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 ввести госприемку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 повысить заработную плату на предприятиях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796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982132"/>
            <a:ext cx="10149840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39</a:t>
            </a:r>
            <a:r>
              <a:rPr lang="ru-RU" b="1" dirty="0"/>
              <a:t>.    Что из названного является одним из результатов </a:t>
            </a:r>
            <a:r>
              <a:rPr lang="ru-RU" b="1" dirty="0" smtClean="0"/>
              <a:t>августовского </a:t>
            </a:r>
            <a:r>
              <a:rPr lang="ru-RU" b="1" dirty="0"/>
              <a:t>кризиса 1991 г</a:t>
            </a:r>
            <a:r>
              <a:rPr lang="ru-RU" b="1" dirty="0" smtClean="0"/>
              <a:t>.?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1)  усиление политического авторитета Президента СССР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2)  принятие экономической программы «500 </a:t>
            </a:r>
            <a:r>
              <a:rPr lang="ru-RU" sz="2800" b="1" dirty="0" smtClean="0">
                <a:solidFill>
                  <a:schemeClr val="tx1"/>
                </a:solidFill>
              </a:rPr>
              <a:t>дней»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3)  отмена Конституции СССР, принятой в 1977 г.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4)  запрещение КПСС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56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0</a:t>
            </a:r>
            <a:r>
              <a:rPr lang="ru-RU" b="1" dirty="0"/>
              <a:t>. Декларация об образовании СНГ была </a:t>
            </a:r>
            <a:r>
              <a:rPr lang="ru-RU" b="1" dirty="0" smtClean="0"/>
              <a:t>подписана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21 августа 1991 г.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21 декабря 1991 г.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6 января 1992 г.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23 января 1992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49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2197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Ключ к тесту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83195"/>
              </p:ext>
            </p:extLst>
          </p:nvPr>
        </p:nvGraphicFramePr>
        <p:xfrm>
          <a:off x="1401015" y="2633530"/>
          <a:ext cx="7030292" cy="634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610"/>
                <a:gridCol w="552750"/>
                <a:gridCol w="552750"/>
                <a:gridCol w="535477"/>
                <a:gridCol w="535477"/>
                <a:gridCol w="552750"/>
                <a:gridCol w="552750"/>
                <a:gridCol w="535477"/>
                <a:gridCol w="552750"/>
                <a:gridCol w="535477"/>
                <a:gridCol w="570024"/>
              </a:tblGrid>
              <a:tr h="317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задания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17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Ответ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baseline="300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519"/>
              </p:ext>
            </p:extLst>
          </p:nvPr>
        </p:nvGraphicFramePr>
        <p:xfrm>
          <a:off x="1414462" y="3361165"/>
          <a:ext cx="7030292" cy="605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610"/>
                <a:gridCol w="1088227"/>
                <a:gridCol w="1105500"/>
                <a:gridCol w="535477"/>
                <a:gridCol w="1088227"/>
                <a:gridCol w="1088227"/>
                <a:gridCol w="570024"/>
              </a:tblGrid>
              <a:tr h="30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.задания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11      12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13     14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16     1 </a:t>
                      </a: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18      19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02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Ответ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  </a:t>
                      </a:r>
                      <a:r>
                        <a:rPr lang="ru-RU" sz="1600" b="1" dirty="0" smtClean="0">
                          <a:effectLst/>
                        </a:rPr>
                        <a:t>      </a:t>
                      </a: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    </a:t>
                      </a:r>
                      <a:r>
                        <a:rPr lang="ru-RU" sz="1600" b="1" dirty="0" smtClean="0">
                          <a:effectLst/>
                        </a:rPr>
                        <a:t>    </a:t>
                      </a: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   </a:t>
                      </a:r>
                      <a:r>
                        <a:rPr lang="ru-RU" sz="1600" b="1" dirty="0" smtClean="0">
                          <a:effectLst/>
                        </a:rPr>
                        <a:t>     </a:t>
                      </a:r>
                      <a:r>
                        <a:rPr lang="ru-RU" sz="1600" b="1" dirty="0">
                          <a:effectLst/>
                        </a:rPr>
                        <a:t>1    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  </a:t>
                      </a:r>
                      <a:r>
                        <a:rPr lang="ru-RU" sz="1600" b="1" dirty="0" smtClean="0">
                          <a:effectLst/>
                        </a:rPr>
                        <a:t>     </a:t>
                      </a: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82734"/>
              </p:ext>
            </p:extLst>
          </p:nvPr>
        </p:nvGraphicFramePr>
        <p:xfrm>
          <a:off x="1427909" y="4060414"/>
          <a:ext cx="7003398" cy="61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663"/>
                <a:gridCol w="1084064"/>
                <a:gridCol w="550636"/>
                <a:gridCol w="550636"/>
                <a:gridCol w="533428"/>
                <a:gridCol w="1084064"/>
                <a:gridCol w="1084064"/>
                <a:gridCol w="567843"/>
              </a:tblGrid>
              <a:tr h="309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задания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21     2 </a:t>
                      </a: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26      27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28      29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09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Ответ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  </a:t>
                      </a:r>
                      <a:r>
                        <a:rPr lang="ru-RU" sz="1600" b="1" dirty="0" smtClean="0">
                          <a:effectLst/>
                        </a:rPr>
                        <a:t>     </a:t>
                      </a: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  </a:t>
                      </a:r>
                      <a:r>
                        <a:rPr lang="ru-RU" sz="1600" b="1" dirty="0" smtClean="0">
                          <a:effectLst/>
                        </a:rPr>
                        <a:t>     </a:t>
                      </a: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     </a:t>
                      </a:r>
                      <a:r>
                        <a:rPr lang="ru-RU" sz="1600" b="1" dirty="0" smtClean="0">
                          <a:effectLst/>
                        </a:rPr>
                        <a:t>    </a:t>
                      </a: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25994"/>
              </p:ext>
            </p:extLst>
          </p:nvPr>
        </p:nvGraphicFramePr>
        <p:xfrm>
          <a:off x="1441356" y="4759659"/>
          <a:ext cx="6976503" cy="72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716"/>
                <a:gridCol w="1628422"/>
                <a:gridCol w="548521"/>
                <a:gridCol w="531380"/>
                <a:gridCol w="1079901"/>
                <a:gridCol w="1079901"/>
                <a:gridCol w="565662"/>
              </a:tblGrid>
              <a:tr h="363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задания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31    32         33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36       37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38      3 </a:t>
                      </a:r>
                      <a:r>
                        <a:rPr lang="ru-RU" sz="16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363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Ответ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2       1         3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        </a:t>
                      </a:r>
                      <a:r>
                        <a:rPr lang="en-US" sz="1600" b="1">
                          <a:effectLst/>
                        </a:rPr>
                        <a:t>I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3         4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0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   </a:t>
            </a:r>
            <a:r>
              <a:rPr lang="ru-RU" b="1" dirty="0"/>
              <a:t>Какое из названных событий произошло в 1987 г</a:t>
            </a:r>
            <a:r>
              <a:rPr lang="ru-RU" b="1" dirty="0" smtClean="0"/>
              <a:t>.?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 принят закон о государственном предприятии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 проведена денежная реформа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 разрешено частное предпринимательство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 началась приватизация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1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5.   Что из названного является одним из результатов пере­стройки в экономике</a:t>
            </a:r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 рост благосостояния граждан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увеличение дефицита бюджета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снижение уровня потребления алкогольной продукции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стабилизация курса рубли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1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   Авария на Чернобыльской АЭС </a:t>
            </a:r>
            <a:r>
              <a:rPr lang="ru-RU" b="1" dirty="0" smtClean="0"/>
              <a:t>произошла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в апреле 1986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в мае 1989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 в апреле 1990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 в марте 1991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15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7.    Что из названного появилось в СССР в 1985-1990 гг</a:t>
            </a:r>
            <a:r>
              <a:rPr lang="ru-RU" b="1" dirty="0" smtClean="0"/>
              <a:t>.?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1)  паспорта для колхозников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2)  обязательное страхование вкладов в банках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3)  закон о частной собственности на землю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4)  товарные биржи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9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8.    Радикальная экономическая реформа, которая была разработана под </a:t>
            </a:r>
            <a:r>
              <a:rPr lang="ru-RU" sz="3200" b="1" dirty="0" smtClean="0"/>
              <a:t>руководством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Н.И. Рыжкова, была </a:t>
            </a:r>
            <a:r>
              <a:rPr lang="ru-RU" sz="3200" b="1" dirty="0" smtClean="0"/>
              <a:t>принята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1)   в 1985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2)  в 1987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3)   в 1989 г.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4)  в 1991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916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1647</Words>
  <Application>Microsoft Office PowerPoint</Application>
  <PresentationFormat>Широкоэкранный</PresentationFormat>
  <Paragraphs>261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Garamond</vt:lpstr>
      <vt:lpstr>Times New Roman</vt:lpstr>
      <vt:lpstr>Натуральные материалы</vt:lpstr>
      <vt:lpstr>Итоговый тест</vt:lpstr>
      <vt:lpstr>1.    Для внутреннего курса М.С. Горбачева было характерно</vt:lpstr>
      <vt:lpstr>2.    Что   из   перечисленного   характерно   для    экономической жизни СССР второй половины XX в.?</vt:lpstr>
      <vt:lpstr>3.    Для борьбы за качество выпускаемой продукции было решено</vt:lpstr>
      <vt:lpstr>4.    Какое из названных событий произошло в 1987 г.?</vt:lpstr>
      <vt:lpstr>5.   Что из названного является одним из результатов пере­стройки в экономике?</vt:lpstr>
      <vt:lpstr>6   Авария на Чернобыльской АЭС произошла</vt:lpstr>
      <vt:lpstr>7.    Что из названного появилось в СССР в 1985-1990 гг.?</vt:lpstr>
      <vt:lpstr>8.    Радикальная экономическая реформа, которая была разработана под руководством  Н.И. Рыжкова, была принята</vt:lpstr>
      <vt:lpstr>9.    Какое из перечисленных мероприятий было осуществлено М.С. Горбачевым?</vt:lpstr>
      <vt:lpstr>10. Отметьте положение, не являющееся причиной перестройки.</vt:lpstr>
      <vt:lpstr>11.    Какое событие из названных  произошло в период перестройки?</vt:lpstr>
      <vt:lpstr>12.    Что из названного характерно для периода перестройки социализма?</vt:lpstr>
      <vt:lpstr>13.    Комиссия по реабилитации жертв сталинских репрессий была создана</vt:lpstr>
      <vt:lpstr>14.    XIX   партконференция,   на   которой   была   принята   программа политических преобразований, состоялась</vt:lpstr>
      <vt:lpstr>15.    Какое событие из названных произошло в 1989 г.?</vt:lpstr>
      <vt:lpstr>16.    Недовольство ряда членов КПСС политикой М.С. Горбачева было вызвано</vt:lpstr>
      <vt:lpstr>17.    Н. Андреева в статье «Не могу поступиться принципами»</vt:lpstr>
      <vt:lpstr>18.    Выборы первого Президента РСФСР состоялись</vt:lpstr>
      <vt:lpstr>19.    М.С. Горбачев был избран Президентом СССР</vt:lpstr>
      <vt:lpstr>20.  В ходе процесса реабилитации было восстановлено доброе имя</vt:lpstr>
      <vt:lpstr>21.    Какое положение из названных характеризует внешнеполитический курс М.С. Горбачева?</vt:lpstr>
      <vt:lpstr>22.    Какое событие из названных произошло в 1985 г.?</vt:lpstr>
      <vt:lpstr>23.    Соглашение между НАТО н ОВД о взаимном сокращении сил в Европе было подписано</vt:lpstr>
      <vt:lpstr>24.    Какое положение из названных характеризует «новое политическое мышление»?</vt:lpstr>
      <vt:lpstr>25.    Определите   причину   распада   Организации   Варшавского договора.</vt:lpstr>
      <vt:lpstr>26.    Советские войска были выведены из Афганистана</vt:lpstr>
      <vt:lpstr>27.    Военный союз бывших социалистических стран прекратил свое существование</vt:lpstr>
      <vt:lpstr>28.    В   период   реализации   политики   «нового   политического мышления» были улучшены отношения между СССР и</vt:lpstr>
      <vt:lpstr>29.    Что из названного является одним из результатов внешней политики М.С. Горбачева?</vt:lpstr>
      <vt:lpstr>30.  Военная операция США и ряда европейских государств « Буря в пустыне» была проведена по решению Совета Безопасности ООН в 1991 г.</vt:lpstr>
      <vt:lpstr>31.    Суверенитет РСФСР был провозглашен</vt:lpstr>
      <vt:lpstr>32.    Отметьте причину межнациональных конфликтов в период перестройки.</vt:lpstr>
      <vt:lpstr>33.    Какое из названных событий произошло в 1987 г.?</vt:lpstr>
      <vt:lpstr>34.    Какое положение из названных характеризует политическое развитие СССР в период перестройки?</vt:lpstr>
      <vt:lpstr>35.    «Парад суверенитетов» стал чертой политического развития СССР</vt:lpstr>
      <vt:lpstr>36.    Беловежские соглашения о создании СНГ были подписаны 8 декабря 1991 г. между</vt:lpstr>
      <vt:lpstr>37.    Референдум по вопросу о сохранении Союза состоялся</vt:lpstr>
      <vt:lpstr>38  Отметьте одну из целей участников ГКЧП.</vt:lpstr>
      <vt:lpstr>39.    Что из названного является одним из результатов августовского кризиса 1991 г.?</vt:lpstr>
      <vt:lpstr>40. Декларация об образовании СНГ была подписана</vt:lpstr>
      <vt:lpstr>Ключ к тесту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тест</dc:title>
  <dc:creator>Андрей Сопов</dc:creator>
  <cp:lastModifiedBy>XTreme.ws</cp:lastModifiedBy>
  <cp:revision>10</cp:revision>
  <dcterms:created xsi:type="dcterms:W3CDTF">2013-04-18T17:41:12Z</dcterms:created>
  <dcterms:modified xsi:type="dcterms:W3CDTF">2015-05-05T18:33:05Z</dcterms:modified>
</cp:coreProperties>
</file>