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922A1D-9CB4-441B-AF14-9D095834CF2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BD73FD-15D0-4629-8852-170F410A0FB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D640C0-4555-4287-9B8B-64F7EA747AC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6D09-5968-4F2F-A707-0F1C426749F5}" type="datetimeFigureOut">
              <a:rPr lang="ru-RU" smtClean="0"/>
              <a:pPr/>
              <a:t>11.02.2013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7EEC-0F03-4B52-A227-9B7FBF4DF8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Добрый день ,дорогие ребята!</a:t>
            </a:r>
            <a:endParaRPr lang="ru-RU" sz="60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Рисунок 2" descr="5a35c3ab32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657229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Некоторые географические названия: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C000"/>
                </a:solidFill>
              </a:rPr>
              <a:t>Сочи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Горки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Карпаты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Тибельти</a:t>
            </a:r>
            <a:endParaRPr lang="ru-RU" i="1" dirty="0">
              <a:solidFill>
                <a:srgbClr val="FFC000"/>
              </a:solidFill>
            </a:endParaRPr>
          </a:p>
        </p:txBody>
      </p:sp>
      <p:pic>
        <p:nvPicPr>
          <p:cNvPr id="4" name="Picture 7" descr="PH00780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71934" y="1785926"/>
            <a:ext cx="3600450" cy="22320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2"/>
          <p:cNvGraphicFramePr>
            <a:graphicFrameLocks/>
          </p:cNvGraphicFramePr>
          <p:nvPr/>
        </p:nvGraphicFramePr>
        <p:xfrm>
          <a:off x="-103188" y="0"/>
          <a:ext cx="9247188" cy="68580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C000"/>
                </a:solidFill>
              </a:rPr>
              <a:t>Заполните таблицу, распределив слова на 2 столбика: роща, жмурки, рука, сливки ,урок , лимон, ножницы, очки, дрожжи, инструменты, озеро, заморозки. </a:t>
            </a:r>
            <a:r>
              <a:rPr lang="ru-RU" b="1" i="1" dirty="0" smtClean="0">
                <a:solidFill>
                  <a:srgbClr val="FFC000"/>
                </a:solidFill>
              </a:rPr>
              <a:t/>
            </a:r>
            <a:br>
              <a:rPr lang="ru-RU" b="1" i="1" dirty="0" smtClean="0">
                <a:solidFill>
                  <a:srgbClr val="FFC000"/>
                </a:solidFill>
              </a:rPr>
            </a:br>
            <a:endParaRPr lang="ru-RU" b="1" i="1" dirty="0">
              <a:solidFill>
                <a:srgbClr val="FFC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2071679"/>
          <a:ext cx="8186766" cy="3834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561"/>
                <a:gridCol w="4079205"/>
              </a:tblGrid>
              <a:tr h="865917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Существительные, имеющие форму  только мн.ч.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Существительные, имеющие  форму и мн.ч.</a:t>
                      </a:r>
                      <a:r>
                        <a:rPr lang="ru-RU" baseline="0" dirty="0" smtClean="0"/>
                        <a:t>, и ед.ч.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9480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12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43636" y="4500570"/>
            <a:ext cx="3000364" cy="16920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</a:rPr>
              <a:t>Правильные ответы: </a:t>
            </a:r>
            <a:endParaRPr lang="ru-RU" b="1" i="1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2"/>
          <a:ext cx="8258204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782018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Существительные, имеющие форму только мн.ч.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Существительные, имеющие форму и ед.ч., и мн.ч.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1 жмурки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роща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2 сливки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рука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3 ножницы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уроки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4 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лимон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5 дрожжи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инструменты</a:t>
                      </a:r>
                      <a:endParaRPr lang="ru-RU" dirty="0"/>
                    </a:p>
                  </a:txBody>
                  <a:tcPr/>
                </a:tc>
              </a:tr>
              <a:tr h="453074">
                <a:tc>
                  <a:txBody>
                    <a:bodyPr/>
                    <a:lstStyle/>
                    <a:p>
                      <a:r>
                        <a:rPr lang="ru-RU" dirty="0" smtClean="0"/>
                        <a:t>6 заморозки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озеро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5a35c3ab32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643446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C000"/>
                </a:solidFill>
              </a:rPr>
              <a:t>Физминутка</a:t>
            </a:r>
            <a:endParaRPr lang="ru-RU" sz="6000" b="1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FFC000"/>
                </a:solidFill>
              </a:rPr>
              <a:t>В руки вы снежки возьмите,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И на них вы посмотрите.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А теперь их поднимите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Вверх , на них вы посмотрите.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Вниз снежки вы опустите,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И опять на них взгляните.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Снежок вправо,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Снежок влево.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«Нарисуйте «круг умело.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Снежок близко, вот вдали,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Ты внимательно смотри.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Вот такой у нас снежок, 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b="1" i="1" dirty="0" smtClean="0">
                <a:solidFill>
                  <a:srgbClr val="FFC000"/>
                </a:solidFill>
              </a:rPr>
              <a:t>Улыбнись ему, дружок.</a:t>
            </a:r>
            <a:endParaRPr lang="ru-RU" b="1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38576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</a:rPr>
              <a:t>Самостоятельная работа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1 вариант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*</a:t>
            </a:r>
            <a:r>
              <a:rPr lang="ru-RU" sz="2800" dirty="0" smtClean="0">
                <a:solidFill>
                  <a:srgbClr val="FFC000"/>
                </a:solidFill>
              </a:rPr>
              <a:t>упр.510, с.59. Рассмотреть географическую карту, выписать географические названия, имеющие форму только мн.ч. Составить 1 предложение с любым из слов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                                        2 вариант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*</a:t>
            </a:r>
            <a:r>
              <a:rPr lang="ru-RU" sz="2800" dirty="0" smtClean="0">
                <a:solidFill>
                  <a:srgbClr val="FFC000"/>
                </a:solidFill>
              </a:rPr>
              <a:t>Выписать из орфографического словаря на с.151-153 существительные, имеющие форму только мн.ч. Составить 1 предложение с любым из слов.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</a:rPr>
              <a:t>Домашнее задание: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Упражнение 509 или 511</a:t>
            </a:r>
          </a:p>
          <a:p>
            <a:pPr>
              <a:buNone/>
            </a:pPr>
            <a:r>
              <a:rPr lang="ru-RU" sz="4400" dirty="0">
                <a:solidFill>
                  <a:srgbClr val="FFC000"/>
                </a:solidFill>
              </a:rPr>
              <a:t> </a:t>
            </a:r>
            <a:r>
              <a:rPr lang="ru-RU" sz="4400" dirty="0" smtClean="0">
                <a:solidFill>
                  <a:srgbClr val="FFC000"/>
                </a:solidFill>
              </a:rPr>
              <a:t>              ( на выбор)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Спасибо за урок!!!</a:t>
            </a:r>
            <a:endParaRPr lang="ru-RU" sz="7200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5a35c3ab321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57242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Отгадайте загадки:</a:t>
            </a:r>
            <a:endParaRPr lang="ru-RU" sz="36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sz="2400" i="1" dirty="0">
                <a:solidFill>
                  <a:srgbClr val="FFC000"/>
                </a:solidFill>
              </a:rPr>
              <a:t>У избы побывал -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Все окно разрисовал,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У реки погостил -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Во всю реку мост </a:t>
            </a:r>
            <a:r>
              <a:rPr lang="ru-RU" sz="2400" i="1" dirty="0" smtClean="0">
                <a:solidFill>
                  <a:srgbClr val="FFC000"/>
                </a:solidFill>
              </a:rPr>
              <a:t>мостил.</a:t>
            </a:r>
          </a:p>
          <a:p>
            <a:pPr algn="r"/>
            <a:r>
              <a:rPr lang="ru-RU" sz="2400" i="1" dirty="0" smtClean="0">
                <a:solidFill>
                  <a:srgbClr val="FFC000"/>
                </a:solidFill>
              </a:rPr>
              <a:t> </a:t>
            </a:r>
            <a:r>
              <a:rPr lang="ru-RU" sz="2400" i="1" dirty="0">
                <a:solidFill>
                  <a:srgbClr val="FFC000"/>
                </a:solidFill>
              </a:rPr>
              <a:t>Запорошила дорожки,</a:t>
            </a:r>
            <a:endParaRPr lang="ru-RU" sz="2400" dirty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i="1" dirty="0">
                <a:solidFill>
                  <a:srgbClr val="FFC000"/>
                </a:solidFill>
              </a:rPr>
              <a:t>Разукрасила окошки.</a:t>
            </a:r>
            <a:endParaRPr lang="ru-RU" sz="2400" dirty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i="1" dirty="0">
                <a:solidFill>
                  <a:srgbClr val="FFC000"/>
                </a:solidFill>
              </a:rPr>
              <a:t>Радость детям подарила</a:t>
            </a:r>
            <a:endParaRPr lang="ru-RU" sz="2400" dirty="0">
              <a:solidFill>
                <a:srgbClr val="FFC000"/>
              </a:solidFill>
            </a:endParaRPr>
          </a:p>
          <a:p>
            <a:pPr algn="r">
              <a:buNone/>
            </a:pPr>
            <a:r>
              <a:rPr lang="ru-RU" sz="2400" i="1" dirty="0">
                <a:solidFill>
                  <a:srgbClr val="FFC000"/>
                </a:solidFill>
              </a:rPr>
              <a:t>И на санках </a:t>
            </a:r>
            <a:r>
              <a:rPr lang="ru-RU" sz="2400" i="1" dirty="0" smtClean="0">
                <a:solidFill>
                  <a:srgbClr val="FFC000"/>
                </a:solidFill>
              </a:rPr>
              <a:t>прокатила.</a:t>
            </a:r>
          </a:p>
          <a:p>
            <a:r>
              <a:rPr lang="ru-RU" sz="2400" i="1" dirty="0">
                <a:solidFill>
                  <a:srgbClr val="FFC000"/>
                </a:solidFill>
              </a:rPr>
              <a:t>Всё лето стояли,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Зимы ожидали.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Дождались поры -</a:t>
            </a:r>
            <a:endParaRPr lang="ru-RU" sz="24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i="1" dirty="0">
                <a:solidFill>
                  <a:srgbClr val="FFC000"/>
                </a:solidFill>
              </a:rPr>
              <a:t>Помчались с </a:t>
            </a:r>
            <a:r>
              <a:rPr lang="ru-RU" sz="2400" i="1" dirty="0" smtClean="0">
                <a:solidFill>
                  <a:srgbClr val="FFC000"/>
                </a:solidFill>
              </a:rPr>
              <a:t>горы.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58246" cy="6154758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C000"/>
                </a:solidFill>
              </a:rPr>
              <a:t>Тема урока:</a:t>
            </a:r>
            <a:r>
              <a:rPr lang="ru-RU" b="1" i="1" dirty="0" smtClean="0">
                <a:solidFill>
                  <a:srgbClr val="FFC000"/>
                </a:solidFill>
              </a:rPr>
              <a:t/>
            </a:r>
            <a:br>
              <a:rPr lang="ru-RU" b="1" i="1" dirty="0" smtClean="0">
                <a:solidFill>
                  <a:srgbClr val="FFC000"/>
                </a:solidFill>
              </a:rPr>
            </a:br>
            <a:r>
              <a:rPr lang="ru-RU" sz="5400" b="1" i="1" dirty="0" smtClean="0">
                <a:solidFill>
                  <a:srgbClr val="FFC000"/>
                </a:solidFill>
              </a:rPr>
              <a:t>«Имена существительные, имеющие форму только множественного числа»</a:t>
            </a:r>
            <a:endParaRPr lang="ru-RU" sz="5400" b="1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76250"/>
            <a:ext cx="8424862" cy="1368425"/>
          </a:xfrm>
        </p:spPr>
        <p:txBody>
          <a:bodyPr/>
          <a:lstStyle/>
          <a:p>
            <a:r>
              <a:rPr lang="ru-RU" sz="3200" b="1" dirty="0">
                <a:solidFill>
                  <a:srgbClr val="FFC000"/>
                </a:solidFill>
                <a:latin typeface="Palatino Linotype" pitchFamily="18" charset="0"/>
              </a:rPr>
              <a:t>СУЩЕСТВИТЕЛЬНЫЕ, имеющие только </a:t>
            </a:r>
            <a:r>
              <a:rPr lang="ru-RU" sz="3200" b="1" u="sng" dirty="0">
                <a:solidFill>
                  <a:srgbClr val="FFC000"/>
                </a:solidFill>
                <a:latin typeface="Palatino Linotype" pitchFamily="18" charset="0"/>
              </a:rPr>
              <a:t>множественное число</a:t>
            </a:r>
            <a:r>
              <a:rPr lang="ru-RU" sz="2400" b="1" dirty="0">
                <a:solidFill>
                  <a:srgbClr val="FFC000"/>
                </a:solidFill>
                <a:latin typeface="Palatino Linotype" pitchFamily="18" charset="0"/>
              </a:rPr>
              <a:t>, обозначают:</a:t>
            </a:r>
          </a:p>
        </p:txBody>
      </p:sp>
      <p:pic>
        <p:nvPicPr>
          <p:cNvPr id="21524" name="Picture 20" descr="AN00790_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2420938"/>
            <a:ext cx="5688013" cy="3671887"/>
          </a:xfrm>
        </p:spPr>
      </p:pic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</a:rPr>
              <a:t>1. Названия составных и парных предметов: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771900" cy="3743325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брюки </a:t>
            </a:r>
            <a:endParaRPr lang="ru-RU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весы</a:t>
            </a:r>
            <a:endParaRPr lang="ru-RU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счеты</a:t>
            </a:r>
            <a:endParaRPr lang="ru-RU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очки</a:t>
            </a:r>
            <a:endParaRPr lang="ru-RU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</a:t>
            </a:r>
            <a:r>
              <a:rPr lang="ru-RU" b="1" dirty="0" smtClean="0">
                <a:solidFill>
                  <a:srgbClr val="FFC000"/>
                </a:solidFill>
              </a:rPr>
              <a:t>перила</a:t>
            </a:r>
            <a:endParaRPr lang="ru-RU" b="1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FFC000"/>
                </a:solidFill>
              </a:rPr>
              <a:t>     часы </a:t>
            </a:r>
          </a:p>
        </p:txBody>
      </p:sp>
      <p:pic>
        <p:nvPicPr>
          <p:cNvPr id="25615" name="Picture 15" descr="AG00040_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2006600"/>
            <a:ext cx="3024188" cy="1890713"/>
          </a:xfrm>
        </p:spPr>
      </p:pic>
      <p:pic>
        <p:nvPicPr>
          <p:cNvPr id="25618" name="Picture 18" descr="J021507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635375" y="4076700"/>
            <a:ext cx="3097213" cy="2305050"/>
          </a:xfrm>
        </p:spPr>
      </p:pic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</a:rPr>
              <a:t>2. Названия материалов или их отходов; вещества: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Духи</a:t>
            </a:r>
          </a:p>
          <a:p>
            <a:r>
              <a:rPr lang="ru-RU" dirty="0">
                <a:solidFill>
                  <a:srgbClr val="FFC000"/>
                </a:solidFill>
              </a:rPr>
              <a:t>о</a:t>
            </a:r>
            <a:r>
              <a:rPr lang="ru-RU" dirty="0" smtClean="0">
                <a:solidFill>
                  <a:srgbClr val="FFC000"/>
                </a:solidFill>
              </a:rPr>
              <a:t>пилки</a:t>
            </a:r>
          </a:p>
          <a:p>
            <a:r>
              <a:rPr lang="ru-RU" dirty="0">
                <a:solidFill>
                  <a:srgbClr val="FFC000"/>
                </a:solidFill>
              </a:rPr>
              <a:t>с</a:t>
            </a:r>
            <a:r>
              <a:rPr lang="ru-RU" dirty="0" smtClean="0">
                <a:solidFill>
                  <a:srgbClr val="FFC000"/>
                </a:solidFill>
              </a:rPr>
              <a:t>ливки</a:t>
            </a:r>
          </a:p>
          <a:p>
            <a:r>
              <a:rPr lang="ru-RU" dirty="0">
                <a:solidFill>
                  <a:srgbClr val="FFC000"/>
                </a:solidFill>
              </a:rPr>
              <a:t>щ</a:t>
            </a:r>
            <a:r>
              <a:rPr lang="ru-RU" dirty="0" smtClean="0">
                <a:solidFill>
                  <a:srgbClr val="FFC000"/>
                </a:solidFill>
              </a:rPr>
              <a:t>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обои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8" descr="PH02755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3372" y="1857364"/>
            <a:ext cx="414340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C000"/>
                </a:solidFill>
                <a:latin typeface="Times New Roman" pitchFamily="18" charset="0"/>
              </a:rPr>
              <a:t>3. Названия промежутков времени: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5038"/>
            <a:ext cx="3771900" cy="3671887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>
                <a:solidFill>
                  <a:schemeClr val="tx2"/>
                </a:solidFill>
              </a:rPr>
              <a:t>    </a:t>
            </a:r>
            <a:r>
              <a:rPr lang="ru-RU" sz="3600" dirty="0" smtClean="0">
                <a:solidFill>
                  <a:srgbClr val="FFC000"/>
                </a:solidFill>
              </a:rPr>
              <a:t>сутки</a:t>
            </a:r>
            <a:endParaRPr lang="ru-RU" sz="36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sz="3600" dirty="0">
                <a:solidFill>
                  <a:srgbClr val="FFC000"/>
                </a:solidFill>
              </a:rPr>
              <a:t>    </a:t>
            </a:r>
            <a:r>
              <a:rPr lang="ru-RU" sz="3600" dirty="0" smtClean="0">
                <a:solidFill>
                  <a:srgbClr val="FFC000"/>
                </a:solidFill>
              </a:rPr>
              <a:t>будни</a:t>
            </a:r>
            <a:endParaRPr lang="ru-RU" sz="36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ru-RU" sz="3600" dirty="0">
                <a:solidFill>
                  <a:srgbClr val="FFC000"/>
                </a:solidFill>
              </a:rPr>
              <a:t>    каникулы </a:t>
            </a:r>
          </a:p>
        </p:txBody>
      </p:sp>
      <p:pic>
        <p:nvPicPr>
          <p:cNvPr id="34822" name="Picture 6" descr="BS00174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2198688"/>
            <a:ext cx="3887787" cy="3751262"/>
          </a:xfrm>
        </p:spPr>
      </p:pic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FFC000"/>
                </a:solidFill>
              </a:rPr>
              <a:t>Названия игр:</a:t>
            </a:r>
            <a:endParaRPr lang="ru-RU" sz="6000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C000"/>
                </a:solidFill>
              </a:rPr>
              <a:t>Жмурки</a:t>
            </a:r>
          </a:p>
          <a:p>
            <a:r>
              <a:rPr lang="ru-RU" sz="3600" i="1" dirty="0" smtClean="0">
                <a:solidFill>
                  <a:srgbClr val="FFC000"/>
                </a:solidFill>
              </a:rPr>
              <a:t>Прятки</a:t>
            </a:r>
          </a:p>
          <a:p>
            <a:r>
              <a:rPr lang="ru-RU" sz="3600" i="1" dirty="0" smtClean="0">
                <a:solidFill>
                  <a:srgbClr val="FFC000"/>
                </a:solidFill>
              </a:rPr>
              <a:t>горелки</a:t>
            </a:r>
            <a:endParaRPr lang="ru-RU" sz="3600" i="1" dirty="0">
              <a:solidFill>
                <a:srgbClr val="FFC000"/>
              </a:solidFill>
            </a:endParaRPr>
          </a:p>
        </p:txBody>
      </p:sp>
      <p:pic>
        <p:nvPicPr>
          <p:cNvPr id="4" name="Picture 11" descr="J03188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43503" y="1000108"/>
            <a:ext cx="3564229" cy="3214710"/>
          </a:xfrm>
          <a:prstGeom prst="rect">
            <a:avLst/>
          </a:prstGeom>
        </p:spPr>
      </p:pic>
      <p:pic>
        <p:nvPicPr>
          <p:cNvPr id="5" name="Picture 8" descr="J01038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28794" y="3214686"/>
            <a:ext cx="3571900" cy="287338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Названия действий и состояния природы:</a:t>
            </a:r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C000"/>
                </a:solidFill>
              </a:rPr>
              <a:t>Выборы</a:t>
            </a:r>
          </a:p>
          <a:p>
            <a:r>
              <a:rPr lang="ru-RU" i="1" dirty="0">
                <a:solidFill>
                  <a:srgbClr val="FFC000"/>
                </a:solidFill>
              </a:rPr>
              <a:t>с</a:t>
            </a:r>
            <a:r>
              <a:rPr lang="ru-RU" i="1" dirty="0" smtClean="0">
                <a:solidFill>
                  <a:srgbClr val="FFC000"/>
                </a:solidFill>
              </a:rPr>
              <a:t>умерки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Заморозки</a:t>
            </a:r>
          </a:p>
          <a:p>
            <a:r>
              <a:rPr lang="ru-RU" i="1" dirty="0" smtClean="0">
                <a:solidFill>
                  <a:srgbClr val="FFC000"/>
                </a:solidFill>
              </a:rPr>
              <a:t>всходы</a:t>
            </a:r>
            <a:endParaRPr lang="ru-RU" i="1" dirty="0">
              <a:solidFill>
                <a:srgbClr val="FFC000"/>
              </a:solidFill>
            </a:endParaRPr>
          </a:p>
        </p:txBody>
      </p:sp>
      <p:pic>
        <p:nvPicPr>
          <p:cNvPr id="4" name="Picture 8" descr="NA014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71934" y="1428737"/>
            <a:ext cx="4000528" cy="2643205"/>
          </a:xfrm>
          <a:prstGeom prst="rect">
            <a:avLst/>
          </a:prstGeom>
        </p:spPr>
      </p:pic>
      <p:pic>
        <p:nvPicPr>
          <p:cNvPr id="5" name="Picture 9" descr="NA0005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14414" y="4071942"/>
            <a:ext cx="3517909" cy="230346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1|1.3|1.1|1.|0.9|0.8|1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8|2.|1.5"/>
</p:tagLst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436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Добрый день ,дорогие ребята!</vt:lpstr>
      <vt:lpstr>Отгадайте загадки:</vt:lpstr>
      <vt:lpstr>Тема урока: «Имена существительные, имеющие форму только множественного числа»</vt:lpstr>
      <vt:lpstr>СУЩЕСТВИТЕЛЬНЫЕ, имеющие только множественное число, обозначают:</vt:lpstr>
      <vt:lpstr>1. Названия составных и парных предметов:</vt:lpstr>
      <vt:lpstr>2. Названия материалов или их отходов; вещества:</vt:lpstr>
      <vt:lpstr>3. Названия промежутков времени:</vt:lpstr>
      <vt:lpstr>Названия игр:</vt:lpstr>
      <vt:lpstr>Названия действий и состояния природы:</vt:lpstr>
      <vt:lpstr>Некоторые географические названия:</vt:lpstr>
      <vt:lpstr>Слайд 11</vt:lpstr>
      <vt:lpstr>Заполните таблицу, распределив слова на 2 столбика: роща, жмурки, рука, сливки ,урок , лимон, ножницы, очки, дрожжи, инструменты, озеро, заморозки.  </vt:lpstr>
      <vt:lpstr>Правильные ответы: </vt:lpstr>
      <vt:lpstr>Физминутка</vt:lpstr>
      <vt:lpstr>Самостоятельная работа</vt:lpstr>
      <vt:lpstr>Домашнее задание:</vt:lpstr>
      <vt:lpstr>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 ,дорогие ребята!</dc:title>
  <dc:creator>uzer</dc:creator>
  <cp:lastModifiedBy>uzer</cp:lastModifiedBy>
  <cp:revision>17</cp:revision>
  <dcterms:created xsi:type="dcterms:W3CDTF">2013-02-09T12:27:31Z</dcterms:created>
  <dcterms:modified xsi:type="dcterms:W3CDTF">2013-02-11T09:45:56Z</dcterms:modified>
</cp:coreProperties>
</file>