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74" r:id="rId12"/>
    <p:sldId id="268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217024" cy="646673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Девятнадцатое октября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Классная работа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Правописание НЕ с причастиями.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8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2002234"/>
          </a:xfrm>
        </p:spPr>
        <p:txBody>
          <a:bodyPr>
            <a:normAutofit/>
          </a:bodyPr>
          <a:lstStyle/>
          <a:p>
            <a:r>
              <a:rPr lang="ru-RU" b="1" dirty="0"/>
              <a:t>2</a:t>
            </a:r>
            <a:r>
              <a:rPr lang="ru-RU" b="1" dirty="0" smtClean="0"/>
              <a:t> задание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«Изучи сам и расскажи другим»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108639"/>
            <a:ext cx="8424936" cy="341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Работа с учебником </a:t>
            </a:r>
            <a:endParaRPr lang="ru-RU" sz="2000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страница 61-62,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параграф 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17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Первая группа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читает в учебнике 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раздельное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правописание НЕ с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причастиями и записывает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в тетрадь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примеры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;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вторая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группа 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 читает в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учебнике слитное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правописание НЕ с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причастиями и записывает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тетрадь примеры.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  <a:cs typeface="Times New Roman"/>
              </a:rPr>
              <a:t>Запомнить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и объяснить правописание НЕ с причастиями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223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3370386"/>
          </a:xfrm>
        </p:spPr>
        <p:txBody>
          <a:bodyPr>
            <a:normAutofit/>
          </a:bodyPr>
          <a:lstStyle/>
          <a:p>
            <a:r>
              <a:rPr lang="ru-RU" sz="7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63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2808312"/>
          </a:xfrm>
        </p:spPr>
        <p:txBody>
          <a:bodyPr>
            <a:normAutofit/>
          </a:bodyPr>
          <a:lstStyle/>
          <a:p>
            <a:r>
              <a:rPr lang="ru-RU" b="1" dirty="0" smtClean="0"/>
              <a:t>3 задание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«Докажи правописание причастий с НЕ»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6720" y="3140968"/>
            <a:ext cx="8640960" cy="2463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Первая группа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из </a:t>
            </a:r>
            <a:r>
              <a:rPr lang="ru-RU" u="sng" dirty="0">
                <a:latin typeface="Times New Roman"/>
                <a:ea typeface="Times New Roman"/>
                <a:cs typeface="Times New Roman"/>
              </a:rPr>
              <a:t>упражнения 136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выписывает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3 предложения со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слитным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написанием НЕ с причастиями,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Вторая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группа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выписывает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3 предложения с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раздельным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написанием НЕ с причастиями.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  <a:cs typeface="Times New Roman"/>
              </a:rPr>
              <a:t>Приставки </a:t>
            </a:r>
            <a:r>
              <a:rPr lang="ru-RU" sz="2200" dirty="0">
                <a:latin typeface="Times New Roman"/>
                <a:ea typeface="Times New Roman"/>
                <a:cs typeface="Times New Roman"/>
              </a:rPr>
              <a:t>выделить, частицу НЕ подчеркнуть, где нужно указать зависимые слова, то есть подчеркнуть причастный оборот.</a:t>
            </a:r>
            <a:endParaRPr lang="ru-RU" sz="22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720" y="2420889"/>
            <a:ext cx="6581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Работа с учебником </a:t>
            </a:r>
          </a:p>
          <a:p>
            <a:pPr lvl="0">
              <a:lnSpc>
                <a:spcPct val="115000"/>
              </a:lnSpc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Упражнение 136</a:t>
            </a:r>
            <a:endParaRPr lang="ru-RU" sz="2000" b="1" dirty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61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800200"/>
          </a:xfrm>
        </p:spPr>
        <p:txBody>
          <a:bodyPr>
            <a:normAutofit/>
          </a:bodyPr>
          <a:lstStyle/>
          <a:p>
            <a:r>
              <a:rPr lang="ru-RU" b="1" dirty="0" smtClean="0"/>
              <a:t>4 задание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«Примени правило и объясни»</a:t>
            </a:r>
            <a:endParaRPr lang="ru-RU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88840"/>
            <a:ext cx="885698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Спишите предложения, раскрывая скобки и обособляя, где нужно, причастные обороты. Объясните слитное или раздельное написание НЕ с причастиями.</a:t>
            </a: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924945"/>
            <a:ext cx="856895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Первая группа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1.Муму отраду (не) бывавшая в таких великолепных покоях очень испугалась.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2.Телегин сложил (не) дочитанное письмо.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Вторая группа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1.Дом стоял посреди степи ничем (не) огороженной.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2.Твой (не) доказанный упрёк я разгадать вполне не смею.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614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170586"/>
          </a:xfrm>
        </p:spPr>
        <p:txBody>
          <a:bodyPr>
            <a:normAutofit/>
          </a:bodyPr>
          <a:lstStyle/>
          <a:p>
            <a:r>
              <a:rPr lang="ru-RU" b="1" dirty="0"/>
              <a:t>5</a:t>
            </a:r>
            <a:r>
              <a:rPr lang="ru-RU" b="1" dirty="0" smtClean="0"/>
              <a:t> задание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«Продолжи»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63935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3992"/>
            <a:ext cx="8712968" cy="59252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Параграф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(ВОУД)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141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алгоритм рассуждения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«Правописание НЕ с причастиями»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5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88840"/>
            <a:ext cx="655272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5400" b="1" dirty="0" smtClean="0">
                <a:latin typeface="Times New Roman"/>
                <a:ea typeface="Calibri"/>
                <a:cs typeface="Times New Roman"/>
              </a:rPr>
              <a:t>Спасибо за работу</a:t>
            </a:r>
            <a:endParaRPr lang="ru-RU" sz="54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678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658418"/>
          </a:xfrm>
        </p:spPr>
        <p:txBody>
          <a:bodyPr>
            <a:normAutofit/>
          </a:bodyPr>
          <a:lstStyle/>
          <a:p>
            <a:r>
              <a:rPr lang="ru-RU" b="1" dirty="0" smtClean="0"/>
              <a:t>1 задание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«Игра на внимание»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0114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217024" cy="646673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Девятнадцатое октября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Классная работа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Правописание НЕ с причастиями.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738538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 частице НЕ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08720"/>
            <a:ext cx="8496944" cy="3575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i="1" dirty="0" err="1">
                <a:latin typeface="Times New Roman"/>
                <a:ea typeface="Calibri"/>
                <a:cs typeface="Times New Roman"/>
              </a:rPr>
              <a:t>Части́ца</a:t>
            </a:r>
            <a:r>
              <a:rPr lang="ru-RU" sz="4000" i="1" dirty="0">
                <a:latin typeface="Times New Roman"/>
                <a:ea typeface="Calibri"/>
                <a:cs typeface="Times New Roman"/>
              </a:rPr>
              <a:t> — служебная часть речи, которая вносит различные значения, </a:t>
            </a:r>
            <a:r>
              <a:rPr lang="ru-RU" sz="4000" i="1" dirty="0" smtClean="0">
                <a:latin typeface="Times New Roman"/>
                <a:ea typeface="Calibri"/>
                <a:cs typeface="Times New Roman"/>
              </a:rPr>
              <a:t>в эмоциональные оттенки в </a:t>
            </a:r>
            <a:r>
              <a:rPr lang="ru-RU" sz="4000" i="1" dirty="0">
                <a:latin typeface="Times New Roman"/>
                <a:ea typeface="Calibri"/>
                <a:cs typeface="Times New Roman"/>
              </a:rPr>
              <a:t>предложение или служит для образования форм слова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. 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54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по </a:t>
            </a:r>
            <a:r>
              <a:rPr lang="ru-RU" sz="4000" b="1" dirty="0">
                <a:latin typeface="Times New Roman"/>
                <a:ea typeface="Times New Roman"/>
                <a:cs typeface="Times New Roman"/>
              </a:rPr>
              <a:t>Этимологическому словарю </a:t>
            </a: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Фасмера</a:t>
            </a:r>
            <a:endParaRPr lang="ru-RU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dirty="0"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4000" dirty="0">
                <a:latin typeface="Times New Roman"/>
                <a:ea typeface="Times New Roman"/>
                <a:cs typeface="Times New Roman"/>
              </a:rPr>
              <a:t> – это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отрицательная частица, </a:t>
            </a:r>
            <a:r>
              <a:rPr lang="ru-RU" sz="4000" dirty="0">
                <a:latin typeface="Times New Roman"/>
                <a:ea typeface="Times New Roman"/>
                <a:cs typeface="Times New Roman"/>
              </a:rPr>
              <a:t>употребляется также в качестве приставки в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украинском, белорусском, русском, старо-славянском, болгарском, сербохорватском, чешском, польском языках</a:t>
            </a:r>
            <a:endParaRPr lang="ru-RU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90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74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/>
                <a:ea typeface="Times New Roman"/>
                <a:cs typeface="Times New Roman"/>
              </a:rPr>
              <a:t>В словаре Ожегова НЕ – частица</a:t>
            </a:r>
            <a:endParaRPr lang="ru-RU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1.Служит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для выражения отрицания при разных членах предложения.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Не уходи. </a:t>
            </a:r>
            <a:endParaRPr lang="ru-RU" sz="2000" i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При противопоставлении двух предложений отрицает ситуацию, о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которой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сообщается в первом из них.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Не лёд трещит, </a:t>
            </a:r>
            <a:r>
              <a:rPr lang="ru-RU" sz="2000" i="1" dirty="0" smtClean="0">
                <a:latin typeface="Times New Roman"/>
                <a:ea typeface="Times New Roman"/>
                <a:cs typeface="Times New Roman"/>
              </a:rPr>
              <a:t>не комар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пищит, то кум до кумы судака тащит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(шуточная песня).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3.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При повторении словоформ, находясь между ними, оформляет первую часть сложного предложения, выражая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определённость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состояния, противопоставляемого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чему-нибудь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другому. </a:t>
            </a:r>
            <a:r>
              <a:rPr lang="ru-RU" sz="2000" i="1" dirty="0" smtClean="0">
                <a:latin typeface="Times New Roman"/>
                <a:ea typeface="Times New Roman"/>
                <a:cs typeface="Times New Roman"/>
              </a:rPr>
              <a:t>Болит не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болит, а ноет.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4.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При повторении словоформ, находясь между ними, оформляет первую часть сложного предложения, выражая безразличие по отношению к следствию, результату.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Хочешь </a:t>
            </a:r>
            <a:r>
              <a:rPr lang="ru-RU" sz="2000" i="1" dirty="0" smtClean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хочешь, а идёшь. </a:t>
            </a:r>
            <a:endParaRPr lang="ru-RU" sz="2000" i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При повторении словоформ, находясь между ними, оформляет первую часть сложного предложения, выражая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неполное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отрицание при противопоставлении.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Дурачок </a:t>
            </a:r>
            <a:r>
              <a:rPr lang="ru-RU" sz="2000" i="1" dirty="0" smtClean="0">
                <a:latin typeface="Times New Roman"/>
                <a:ea typeface="Times New Roman"/>
                <a:cs typeface="Times New Roman"/>
              </a:rPr>
              <a:t>не дурачок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, а с придурью.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6.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Соединяя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неопределённую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и личную форму одного и того же глагола, выражает отрицание того, что противопоставляется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чему-нибудь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другому.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Бить </a:t>
            </a:r>
            <a:r>
              <a:rPr lang="ru-RU" sz="2000" i="1" dirty="0" smtClean="0">
                <a:latin typeface="Times New Roman"/>
                <a:ea typeface="Times New Roman"/>
                <a:cs typeface="Times New Roman"/>
              </a:rPr>
              <a:t>не 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бьёт, а ругается. </a:t>
            </a:r>
            <a:endParaRPr lang="ru-RU" sz="2000" i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7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То же, что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НЕТ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(прост.). </a:t>
            </a:r>
            <a:r>
              <a:rPr lang="ru-RU" sz="2000" i="1" dirty="0">
                <a:latin typeface="Times New Roman"/>
                <a:ea typeface="Times New Roman"/>
                <a:cs typeface="Times New Roman"/>
              </a:rPr>
              <a:t>Хочешь чаю. Не</a:t>
            </a:r>
            <a:r>
              <a:rPr lang="ru-RU" sz="2000" i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217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7"/>
            <a:ext cx="9036496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  <a:cs typeface="Times New Roman"/>
              </a:rPr>
              <a:t>Грамматический словарь: слова с приставкой НЕ</a:t>
            </a:r>
            <a:endParaRPr lang="ru-RU" sz="2400" dirty="0">
              <a:ea typeface="Calibri"/>
              <a:cs typeface="Times New Roman"/>
            </a:endParaRPr>
          </a:p>
          <a:p>
            <a:pPr indent="190500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Приставка </a:t>
            </a:r>
            <a:r>
              <a:rPr lang="ru-RU" sz="16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используется для образования слов с противоположным смыслом (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сильный - </a:t>
            </a:r>
            <a:r>
              <a:rPr lang="ru-RU" sz="16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сильный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), либо с оттенком 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ослабленности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трудный - </a:t>
            </a:r>
            <a:r>
              <a:rPr lang="ru-RU" sz="16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трудный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Чтобы не перегружать лексикон множеством 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легкообразуемых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негативных форм, в словарь внесены только самые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употребляемые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слова с приставкой 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1600" b="1" dirty="0">
                <a:solidFill>
                  <a:srgbClr val="336666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600" b="1" dirty="0" smtClean="0">
              <a:solidFill>
                <a:srgbClr val="336666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600" b="1" dirty="0" smtClean="0">
              <a:solidFill>
                <a:srgbClr val="336666"/>
              </a:solidFill>
              <a:latin typeface="Times New Roman"/>
              <a:ea typeface="Times New Roman"/>
              <a:cs typeface="Times New Roman"/>
            </a:endParaRPr>
          </a:p>
          <a:p>
            <a:pPr indent="190500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некоторых слов с приставкой </a:t>
            </a:r>
            <a:r>
              <a:rPr lang="ru-RU" sz="16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16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в языке утеряны исходные формы без </a:t>
            </a:r>
            <a:r>
              <a:rPr lang="ru-RU" sz="16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</a:t>
            </a: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-:</a:t>
            </a:r>
            <a:endParaRPr lang="ru-RU" sz="1600" dirty="0">
              <a:ea typeface="Calibri"/>
              <a:cs typeface="Times New Roman"/>
            </a:endParaRPr>
          </a:p>
          <a:p>
            <a:pPr indent="190500">
              <a:lnSpc>
                <a:spcPct val="115000"/>
              </a:lnSpc>
              <a:spcAft>
                <a:spcPts val="0"/>
              </a:spcAft>
            </a:pPr>
            <a:endParaRPr lang="ru-RU" sz="1600" dirty="0"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372865"/>
              </p:ext>
            </p:extLst>
          </p:nvPr>
        </p:nvGraphicFramePr>
        <p:xfrm>
          <a:off x="179512" y="2492896"/>
          <a:ext cx="8085584" cy="2866644"/>
        </p:xfrm>
        <a:graphic>
          <a:graphicData uri="http://schemas.openxmlformats.org/drawingml/2006/table">
            <a:tbl>
              <a:tblPr firstRow="1" firstCol="1" bandRow="1"/>
              <a:tblGrid>
                <a:gridCol w="1913384"/>
                <a:gridCol w="2057400"/>
                <a:gridCol w="2057400"/>
                <a:gridCol w="2057400"/>
              </a:tblGrid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нельзя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непременный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неотъемлемый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неожиданный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нерадивый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непреложный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неотразимый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нечисть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непрошенный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непреклонный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невмоготу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ненароком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непролазный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непомерный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неоплатный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немножко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непроглядный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непобедимый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неописуемый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нелепый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неколебимо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неизъяснимый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незабвенный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невылазно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неимоверный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неизбежный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негаданный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невтерпёж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невредимый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невпроворот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невинно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невпопад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невзрачный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негодовать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5301208"/>
            <a:ext cx="8604448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0500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 многих случаях можно легко найти однокоренное слово без приставки не-, относящееся к другому грамматическому классу, но простое отсечение приставки создает несуществующее в языке слово:</a:t>
            </a:r>
            <a:endParaRPr lang="ru-RU" sz="1400" dirty="0">
              <a:ea typeface="Calibri"/>
              <a:cs typeface="Times New Roman"/>
            </a:endParaRPr>
          </a:p>
          <a:p>
            <a:pPr indent="190500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негаданный </a:t>
            </a: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sz="14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гаданный</a:t>
            </a: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- </a:t>
            </a: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гадать, гадание</a:t>
            </a:r>
            <a:endParaRPr lang="ru-RU" sz="1400" dirty="0">
              <a:ea typeface="Calibri"/>
              <a:cs typeface="Times New Roman"/>
            </a:endParaRPr>
          </a:p>
          <a:p>
            <a:pPr indent="190500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нелепый </a:t>
            </a: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sz="14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лепый</a:t>
            </a: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- лепота</a:t>
            </a:r>
            <a:endParaRPr lang="ru-RU" sz="1400" dirty="0">
              <a:ea typeface="Calibri"/>
              <a:cs typeface="Times New Roman"/>
            </a:endParaRPr>
          </a:p>
          <a:p>
            <a:pPr indent="190500">
              <a:lnSpc>
                <a:spcPct val="115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невтерпёж </a:t>
            </a: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(</a:t>
            </a:r>
            <a:r>
              <a:rPr lang="ru-RU" sz="14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втерпёж</a:t>
            </a:r>
            <a:r>
              <a:rPr lang="ru-RU" sz="14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- терпеть</a:t>
            </a:r>
            <a:r>
              <a:rPr lang="ru-RU" sz="14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терпение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14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344816" cy="466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905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Правописание частицы Не </a:t>
            </a:r>
            <a:endParaRPr lang="ru-RU" sz="3600" dirty="0">
              <a:ea typeface="Calibri"/>
              <a:cs typeface="Times New Roman"/>
            </a:endParaRPr>
          </a:p>
          <a:p>
            <a:pPr algn="ctr"/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Частица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НЕ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 употребляется с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существительными </a:t>
            </a:r>
          </a:p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прилагательными</a:t>
            </a:r>
          </a:p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местоимениями</a:t>
            </a:r>
          </a:p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числительными </a:t>
            </a:r>
          </a:p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глаголами </a:t>
            </a:r>
          </a:p>
          <a:p>
            <a:pPr algn="ctr"/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причастиями </a:t>
            </a:r>
          </a:p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деепричастиями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089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575</Words>
  <Application>Microsoft Office PowerPoint</Application>
  <PresentationFormat>Экран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Девятнадцатое октября  Классная работа  Правописание НЕ с причастиями. </vt:lpstr>
      <vt:lpstr>1 задание  «Игра на внимание»</vt:lpstr>
      <vt:lpstr>Девятнадцатое октября  Классная работа  Правописание НЕ с причастиями. </vt:lpstr>
      <vt:lpstr>О частице 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 задание «Изучи сам и расскажи другим»</vt:lpstr>
      <vt:lpstr>Физминутка</vt:lpstr>
      <vt:lpstr>3 задание «Докажи правописание причастий с НЕ»</vt:lpstr>
      <vt:lpstr>4 задание «Примени правило и объясни»</vt:lpstr>
      <vt:lpstr>5 задание  «Продолжи»</vt:lpstr>
      <vt:lpstr> Домашнее задание  Параграф 17 (ВОУД)  Упражнение 141  алгоритм рассуждения  «Правописание НЕ с причастиями»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Девятнадцатое октября  Классная работа </dc:title>
  <cp:lastModifiedBy>ффф</cp:lastModifiedBy>
  <cp:revision>44</cp:revision>
  <dcterms:modified xsi:type="dcterms:W3CDTF">2012-10-18T16:41:33Z</dcterms:modified>
</cp:coreProperties>
</file>