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9" r:id="rId9"/>
    <p:sldId id="263" r:id="rId10"/>
    <p:sldId id="262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1CCA5C-A1DD-4015-8FF0-FE1E60CCD9C9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8D87A1-884B-46FA-8B2C-211B86E15B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8;&#1072;&#1090;&#1100;&#1103;&#1085;&#1072;\Desktop\2db38e041ce45b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55007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Профессиональный союз работников народного образования и науки Российской Федерации </a:t>
            </a:r>
            <a:endParaRPr lang="ru-RU" dirty="0"/>
          </a:p>
        </p:txBody>
      </p:sp>
      <p:pic>
        <p:nvPicPr>
          <p:cNvPr id="5" name="2db38e041ce45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00628" y="5857892"/>
            <a:ext cx="4143372" cy="100010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Председатель первичной профсоюзной организации ГБОУ СОШ №1996 г. Москвы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i="1" dirty="0" err="1" smtClean="0">
                <a:solidFill>
                  <a:schemeClr val="tx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Феденюк</a:t>
            </a:r>
            <a:r>
              <a:rPr lang="ru-RU" sz="1600" b="1" i="1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 Т.А.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Вступив в профсоюз, Вы получаете право: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marL="0" indent="27432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материальную помощь в тяжелой жизненной ситуации;</a:t>
            </a:r>
          </a:p>
          <a:p>
            <a:pPr marL="0" indent="27432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обращение в профком, к его лидеру, в вышестоящий профсоюзный орган по любым вопросам;</a:t>
            </a:r>
          </a:p>
          <a:p>
            <a:pPr marL="0" indent="27432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вносить предложения по вопросам, касающимся реализации социально-трудовых прав работников, выдвигать требования и добиваться их удовлетворения;</a:t>
            </a:r>
          </a:p>
          <a:p>
            <a:pPr marL="0" indent="27432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свободно высказывать и отстаивать на профсоюзном собрании, конференции свое мнение по вопросам трудовых, социальных и связанных с ними отношений, а также иным вопросам.</a:t>
            </a:r>
          </a:p>
          <a:p>
            <a:pPr marL="0" indent="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ЗАЧЕМ   РАБОТОДАТЕЛЮ   ПРОФСОЮЗ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+mj-lt"/>
              </a:rPr>
              <a:t>Имея в учреждении Профсоюз, работодатель: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имеет представительный орган работников (профком) для обеспечения выполнения законодательства о труде: заключения коллективного договора и соглашений по охране труда, учёта мнения коллектива при принятии локальных нормативных актов;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разделяет ответственность с профсоюзом при принятии решений;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способствует профилактике новых и законному разрешению возникших трудовых споров и конфликтов;</a:t>
            </a:r>
          </a:p>
          <a:p>
            <a:pPr fontAlgn="base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ЗАЧЕМ   РАБОТОДАТЕЛЮ   ПРОФСОЮЗ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организует справедливое распределение учебной нагрузки, доплат и надбавок, премий;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имеет в учреждении налаженную культурно-массовую и спортивно-оздоровительную работу;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совместно с профсоюзом поощряет работников, юбиляров и ветеранов;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может выявить потребности и личные качества работников, чтобы учитывать их при принятии управленческих решений;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способствует формированию партнёрских, доброжелательных отношений в коллективе, его сплочению.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Если работодатель - член Профсоюза, он имеет право: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429156"/>
          </a:xfrm>
        </p:spPr>
        <p:txBody>
          <a:bodyPr>
            <a:normAutofit/>
          </a:bodyPr>
          <a:lstStyle/>
          <a:p>
            <a:pPr marL="0" indent="274320" algn="just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b="1" i="1" dirty="0" smtClean="0">
                <a:latin typeface="+mj-lt"/>
              </a:rPr>
              <a:t>на оперативное получение информации по изменениям в трудовом законодательстве;</a:t>
            </a:r>
          </a:p>
          <a:p>
            <a:pPr marL="0" indent="274320" algn="just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b="1" i="1" dirty="0" smtClean="0">
                <a:latin typeface="+mj-lt"/>
              </a:rPr>
              <a:t>на юридические консультации и методическую помощь по применению трудового законодательства;</a:t>
            </a:r>
          </a:p>
          <a:p>
            <a:pPr marL="0" indent="274320" algn="just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b="1" i="1" dirty="0" smtClean="0">
                <a:latin typeface="+mj-lt"/>
              </a:rPr>
              <a:t>использовать макеты коллективного договора, правил внутреннего трудового распорядка, трудового договора с работником, положений и др. документов, разработанных профсоюзом;</a:t>
            </a:r>
          </a:p>
          <a:p>
            <a:pPr marL="0" indent="274320" algn="just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b="1" i="1" dirty="0" smtClean="0">
                <a:latin typeface="+mj-lt"/>
              </a:rPr>
              <a:t>на защиту своих прав через вышестоящие профсоюзные организации.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5" y="357167"/>
            <a:ext cx="828680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base">
              <a:buNone/>
            </a:pPr>
            <a:r>
              <a:rPr lang="ru-RU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Вступайте в профсоюз - покажите, на что вы годны!</a:t>
            </a:r>
          </a:p>
          <a:p>
            <a:pPr algn="ctr" fontAlgn="base">
              <a:buNone/>
            </a:pPr>
            <a:endParaRPr lang="ru-RU" sz="54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  <a:p>
            <a:pPr algn="ctr" fontAlgn="base">
              <a:buNone/>
            </a:pPr>
            <a:r>
              <a:rPr lang="ru-RU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Вступайте в профсоюз - докажите, что вы свободны!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428736"/>
            <a:ext cx="607223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</a:t>
            </a:r>
          </a:p>
          <a:p>
            <a:pPr algn="ctr"/>
            <a:r>
              <a:rPr lang="ru-RU" sz="7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 ВНИМАНИЕ!</a:t>
            </a:r>
            <a:endParaRPr lang="ru-RU" sz="7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Профессиональный союз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marL="0" indent="274320" algn="just">
              <a:spcBef>
                <a:spcPts val="0"/>
              </a:spcBef>
              <a:buNone/>
            </a:pPr>
            <a:r>
              <a:rPr lang="ru-RU" sz="2400" b="1" i="1" dirty="0" smtClean="0">
                <a:latin typeface="+mj-lt"/>
              </a:rPr>
              <a:t>Профсоюз — добровольное общественное объединение людей, связанных общими интересами по роду их деятельности, на производстве, в сфере обслуживания, культуре и т. д.</a:t>
            </a:r>
          </a:p>
          <a:p>
            <a:pPr marL="0" indent="274320" algn="just">
              <a:spcBef>
                <a:spcPts val="0"/>
              </a:spcBef>
              <a:buNone/>
            </a:pPr>
            <a:endParaRPr lang="ru-RU" sz="2400" b="1" i="1" dirty="0" smtClean="0">
              <a:latin typeface="+mj-lt"/>
            </a:endParaRP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2400" b="1" i="1" dirty="0" smtClean="0">
                <a:latin typeface="+mj-lt"/>
              </a:rPr>
              <a:t>Объединения создаются с целью представительства и защиты прав работников в трудовых отношениях, а также социально-экономических интересов членов организации, с возможностью более широкого представительства наемных работников.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70410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ЗАЧЕМ   РАБОТНИКУ   ПРОФСОЮЗ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4281518" cy="5211941"/>
          </a:xfrm>
        </p:spPr>
        <p:txBody>
          <a:bodyPr>
            <a:noAutofit/>
          </a:bodyPr>
          <a:lstStyle/>
          <a:p>
            <a:pPr marL="0" indent="274320">
              <a:spcBef>
                <a:spcPts val="0"/>
              </a:spcBef>
              <a:buNone/>
            </a:pPr>
            <a:r>
              <a:rPr lang="ru-RU" sz="2400" b="1" i="1" dirty="0" smtClean="0">
                <a:latin typeface="+mj-lt"/>
              </a:rPr>
              <a:t>В одиночку трудно противостоять возможному произволу работодателя, защитить себя от несправедливых придирок, незаконного увольнения, добиться улучшения условий труда и достойной зарплаты, принятия социальных законов на уровне субъекта или страны.</a:t>
            </a:r>
            <a:endParaRPr lang="ru-RU" sz="2400" b="1" i="1" dirty="0">
              <a:latin typeface="+mj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71141" y="1285860"/>
            <a:ext cx="4772859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\Pictures\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3796067" y="2857496"/>
            <a:ext cx="5347933" cy="40005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Только объединившись в профсоюз, работники могут рассчитывать на успех.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920085"/>
            <a:ext cx="8429684" cy="4434840"/>
          </a:xfrm>
        </p:spPr>
        <p:txBody>
          <a:bodyPr>
            <a:normAutofit/>
          </a:bodyPr>
          <a:lstStyle/>
          <a:p>
            <a:pPr marL="0" indent="27432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+mj-lt"/>
              </a:rPr>
              <a:t>Если у Вас есть нерешённые социальные проблемы.</a:t>
            </a:r>
          </a:p>
          <a:p>
            <a:pPr marL="0" indent="27432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+mj-lt"/>
              </a:rPr>
              <a:t>Если Вы хотите, чтобы у Вас была надёжная защита в случае нарушения Ваших трудовых и профессиональных прав.</a:t>
            </a:r>
          </a:p>
          <a:p>
            <a:pPr marL="0" indent="27432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+mj-lt"/>
              </a:rPr>
              <a:t>Если Вы понимаете, что </a:t>
            </a:r>
          </a:p>
          <a:p>
            <a:pPr marL="0" indent="27432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+mj-lt"/>
              </a:rPr>
              <a:t>защитить свои права </a:t>
            </a:r>
          </a:p>
          <a:p>
            <a:pPr marL="0" indent="27432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+mj-lt"/>
              </a:rPr>
              <a:t>работники могут только</a:t>
            </a:r>
          </a:p>
          <a:p>
            <a:pPr marL="0" indent="27432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u="sng" cap="all" dirty="0" smtClean="0">
                <a:latin typeface="+mj-lt"/>
              </a:rPr>
              <a:t>вместе.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\Pictures\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60062" y="3429000"/>
            <a:ext cx="4583938" cy="3429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Только объединившись в профсоюз, работники могут рассчитывать на успех.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3115"/>
            <a:ext cx="8501122" cy="4211809"/>
          </a:xfrm>
        </p:spPr>
        <p:txBody>
          <a:bodyPr>
            <a:normAutofit/>
          </a:bodyPr>
          <a:lstStyle/>
          <a:p>
            <a:pPr marL="0" indent="274320" fontAlgn="base">
              <a:spcBef>
                <a:spcPts val="0"/>
              </a:spcBef>
              <a:buNone/>
            </a:pPr>
            <a:r>
              <a:rPr lang="ru-RU" b="1" i="1" dirty="0" smtClean="0">
                <a:latin typeface="+mj-lt"/>
              </a:rPr>
              <a:t>Если Вы за социальный диалог "на равных" с работодателем, Управлением образования, органами власти.</a:t>
            </a:r>
          </a:p>
          <a:p>
            <a:pPr marL="0" indent="274320" fontAlgn="base">
              <a:spcBef>
                <a:spcPts val="0"/>
              </a:spcBef>
              <a:buNone/>
            </a:pPr>
            <a:r>
              <a:rPr lang="ru-RU" b="1" i="1" dirty="0" smtClean="0">
                <a:latin typeface="+mj-lt"/>
              </a:rPr>
              <a:t>Если Вы за товарищескую поддержку, единство и солидарность.</a:t>
            </a:r>
          </a:p>
          <a:p>
            <a:pPr marL="0" indent="274320" fontAlgn="base">
              <a:spcBef>
                <a:spcPts val="0"/>
              </a:spcBef>
              <a:buNone/>
            </a:pPr>
            <a:r>
              <a:rPr lang="ru-RU" b="1" i="1" dirty="0" smtClean="0">
                <a:latin typeface="+mj-lt"/>
              </a:rPr>
              <a:t>Если Вам не безразлично,</a:t>
            </a:r>
          </a:p>
          <a:p>
            <a:pPr marL="0" indent="274320" fontAlgn="base">
              <a:spcBef>
                <a:spcPts val="0"/>
              </a:spcBef>
              <a:buNone/>
            </a:pPr>
            <a:r>
              <a:rPr lang="ru-RU" b="1" i="1" dirty="0" smtClean="0">
                <a:latin typeface="+mj-lt"/>
              </a:rPr>
              <a:t>какой будет Ваша жизнь </a:t>
            </a:r>
          </a:p>
          <a:p>
            <a:pPr marL="0" indent="274320" fontAlgn="base">
              <a:spcBef>
                <a:spcPts val="0"/>
              </a:spcBef>
              <a:buNone/>
            </a:pPr>
            <a:r>
              <a:rPr lang="ru-RU" b="1" i="1" dirty="0" smtClean="0">
                <a:latin typeface="+mj-lt"/>
              </a:rPr>
              <a:t>завтра.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Pictures\image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14612" y="2596511"/>
            <a:ext cx="3986387" cy="426148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8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Вступайте в Профсоюз!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3000396"/>
          </a:xfrm>
        </p:spPr>
        <p:txBody>
          <a:bodyPr/>
          <a:lstStyle/>
          <a:p>
            <a:pPr marL="0" indent="0" algn="just" fontAlgn="base">
              <a:spcBef>
                <a:spcPts val="0"/>
              </a:spcBef>
              <a:buNone/>
            </a:pPr>
            <a:r>
              <a:rPr lang="ru-RU" b="1" i="1" dirty="0" smtClean="0">
                <a:latin typeface="+mj-lt"/>
              </a:rPr>
              <a:t>Вступив в Профсоюз, Вы являетесь членом организации, положение и права которой в стране и мире гарантированы Конституцией РФ, Трудовым кодексом РФ, ФЗ “О профессиональных союзах, их правах и гарантиях деятельности</a:t>
            </a:r>
            <a:r>
              <a:rPr lang="ru-RU" i="1" dirty="0" smtClean="0"/>
              <a:t>”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Вступив в профсоюз, Вы получаете право: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все социально-экономические нормы и льготы, предусмотренные в коллективном договоре;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бесплатную юридическую помощь по социально-трудовым вопросам, в т.ч. при приеме на работу, при переводе по работе, при учете рабочего времени и времени отдыха, обеспечении гарантий и компенсаций;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помощь в рассмотрении индивидуального трудового спора;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содействие в повышении квалификации;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Вступив в профсоюз, Вы получаете право: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все социально-экономические нормы и льготы, предусмотренные в коллективном договоре;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бесплатную юридическую помощь по социально-трудовым вопросам, в т.ч. при приеме на работу, при переводе по работе, при учете рабочего времени и времени отдыха, обеспечении гарантий и компенсаций;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помощь в рассмотрении индивидуального трудового спора;</a:t>
            </a:r>
          </a:p>
          <a:p>
            <a:pPr marL="0" indent="274320" algn="just" fontAlgn="base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i="1" dirty="0" smtClean="0">
                <a:latin typeface="+mj-lt"/>
              </a:rPr>
              <a:t>на содействие в повышении квалификации;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Вступив в профсоюз, Вы получаете право: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fontScale="62500" lnSpcReduction="20000"/>
          </a:bodyPr>
          <a:lstStyle/>
          <a:p>
            <a:pPr marL="0" indent="27432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3800" b="1" i="1" dirty="0" smtClean="0">
                <a:latin typeface="+mj-lt"/>
              </a:rPr>
              <a:t>на контроль организацией профсоюза за соблюдением Ваших трудовых прав;</a:t>
            </a:r>
          </a:p>
          <a:p>
            <a:pPr marL="0" indent="27432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3800" b="1" i="1" dirty="0" smtClean="0">
                <a:latin typeface="+mj-lt"/>
              </a:rPr>
              <a:t>на защиту профсоюзом в случае необоснованных предложений на увольнение с работы, других несправедливых действий;</a:t>
            </a:r>
          </a:p>
          <a:p>
            <a:pPr marL="0" indent="27432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3800" b="1" i="1" dirty="0" smtClean="0">
                <a:latin typeface="+mj-lt"/>
              </a:rPr>
              <a:t>на содействие в досрочном льготном </a:t>
            </a:r>
            <a:r>
              <a:rPr lang="ru-RU" sz="3800" b="1" i="1" dirty="0" err="1" smtClean="0">
                <a:latin typeface="+mj-lt"/>
              </a:rPr>
              <a:t>пенсионировании</a:t>
            </a:r>
            <a:r>
              <a:rPr lang="ru-RU" sz="3800" b="1" i="1" dirty="0" smtClean="0">
                <a:latin typeface="+mj-lt"/>
              </a:rPr>
              <a:t>, в своевременном назначении и выплате пенсии;</a:t>
            </a:r>
          </a:p>
          <a:p>
            <a:pPr marL="0" indent="27432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3800" b="1" i="1" dirty="0" smtClean="0">
                <a:latin typeface="+mj-lt"/>
              </a:rPr>
              <a:t>на подготовку заявлений, жалоб и других судебных документов, необходимых для защиты и восстановления нарушенных прав;</a:t>
            </a:r>
          </a:p>
          <a:p>
            <a:pPr marL="0" indent="274320" algn="just" fontAlgn="base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3800" b="1" i="1" dirty="0" smtClean="0">
                <a:latin typeface="+mj-lt"/>
              </a:rPr>
              <a:t>на бесплатную правовую помощь профсоюза в рассмотрении вопросов в суде;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702</Words>
  <Application>Microsoft Office PowerPoint</Application>
  <PresentationFormat>Экран (4:3)</PresentationFormat>
  <Paragraphs>66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Профессиональный союз работников народного образования и науки Российской Федерации </vt:lpstr>
      <vt:lpstr>Профессиональный союз</vt:lpstr>
      <vt:lpstr>ЗАЧЕМ   РАБОТНИКУ   ПРОФСОЮЗ</vt:lpstr>
      <vt:lpstr>Только объединившись в профсоюз, работники могут рассчитывать на успех.</vt:lpstr>
      <vt:lpstr>Только объединившись в профсоюз, работники могут рассчитывать на успех.</vt:lpstr>
      <vt:lpstr>Вступайте в Профсоюз!</vt:lpstr>
      <vt:lpstr>Вступив в профсоюз, Вы получаете право:</vt:lpstr>
      <vt:lpstr>Вступив в профсоюз, Вы получаете право:</vt:lpstr>
      <vt:lpstr>Вступив в профсоюз, Вы получаете право:</vt:lpstr>
      <vt:lpstr>Вступив в профсоюз, Вы получаете право:</vt:lpstr>
      <vt:lpstr>ЗАЧЕМ   РАБОТОДАТЕЛЮ   ПРОФСОЮЗ</vt:lpstr>
      <vt:lpstr>                          ЗАЧЕМ   РАБОТОДАТЕЛЮ   ПРОФСОЮЗ</vt:lpstr>
      <vt:lpstr>Если работодатель - член Профсоюза, он имеет право: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13</cp:revision>
  <dcterms:created xsi:type="dcterms:W3CDTF">2014-03-19T17:33:39Z</dcterms:created>
  <dcterms:modified xsi:type="dcterms:W3CDTF">2014-10-30T20:24:27Z</dcterms:modified>
</cp:coreProperties>
</file>