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41_%D0%B3%D0%BE%D0%B4" TargetMode="External"/><Relationship Id="rId2" Type="http://schemas.openxmlformats.org/officeDocument/2006/relationships/hyperlink" Target="http://ru.wikipedia.org/wiki/%D0%93%D0%BB%D0%BE%D0%BA%D0%B0%D1%8F_%D0%BA%D1%83%D0%B7%D0%B4%D1%80%D0%B0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28850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ЛЕВ  ВЛАДИМИРОВИЧ  ЩЕРБА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2800">
                <a:solidFill>
                  <a:srgbClr val="FF0000"/>
                </a:solidFill>
              </a:rPr>
              <a:t> </a:t>
            </a:r>
            <a:r>
              <a:rPr lang="ru-RU" sz="2800" smtClean="0">
                <a:solidFill>
                  <a:srgbClr val="FF0000"/>
                </a:solidFill>
              </a:rPr>
              <a:t>                                    </a:t>
            </a:r>
            <a:r>
              <a:rPr lang="ru-RU" sz="2800" smtClean="0">
                <a:solidFill>
                  <a:srgbClr val="FF0000"/>
                </a:solidFill>
              </a:rPr>
              <a:t>                       </a:t>
            </a:r>
            <a:r>
              <a:rPr lang="ru-RU" sz="3100" smtClean="0">
                <a:solidFill>
                  <a:srgbClr val="FF0000"/>
                </a:solidFill>
              </a:rPr>
              <a:t>1880-1944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" name="Объект 6" descr="http://im6-tub-ru.yandex.net/i?id=372662536-28-72&amp;n=2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1196752"/>
            <a:ext cx="2592288" cy="336572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942175" y="522877"/>
            <a:ext cx="2949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Великие   филологи  России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340" y="351772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46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691680" y="1988840"/>
            <a:ext cx="45719" cy="1143000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692696"/>
            <a:ext cx="4329728" cy="60486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Родился в Петербурге, но вырос в Киеве,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окончил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гимназию с золотой медалью. </a:t>
            </a:r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1898 году поступил на естественный факультет Киевского университета.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1899 году, после переезда родителей в Петербург, перевёлся на историко-филологический факультет Петербургского университета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1903 году окончил Петербургский университет с золотой медалью за сочинение «Психический элемент в фонетике».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79" y="260648"/>
            <a:ext cx="3312368" cy="421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213" y="5007692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65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548680"/>
            <a:ext cx="7787208" cy="3312368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Лев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Влади́мирович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Ще́рба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(20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февраля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(3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марта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) 1880,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Санкт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-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Петербург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—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26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декабря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1944,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Москва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)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—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российский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советский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языковед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, 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академик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АН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ndara"/>
                <a:ea typeface="Times New Roman"/>
                <a:cs typeface="Times New Roman"/>
              </a:rPr>
              <a:t>СССР</a:t>
            </a:r>
            <a:endParaRPr lang="ru-RU" sz="2000" dirty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endParaRPr lang="ru-RU" sz="2000" dirty="0" smtClean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В</a:t>
            </a:r>
            <a:r>
              <a:rPr lang="ru-RU" sz="2000" dirty="0" smtClean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нёсший</a:t>
            </a:r>
            <a:r>
              <a:rPr lang="ru-RU" sz="2000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большой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вклад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в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развитие:</a:t>
            </a:r>
            <a:r>
              <a:rPr lang="ru-RU" sz="2000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психолингвистики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, </a:t>
            </a:r>
            <a:endParaRPr lang="ru-RU" sz="2000" dirty="0" smtClean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лексикографии</a:t>
            </a:r>
            <a:r>
              <a:rPr lang="ru-RU" sz="2000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endParaRPr lang="ru-RU" sz="2000" dirty="0">
              <a:solidFill>
                <a:srgbClr val="FF0000"/>
              </a:solidFill>
              <a:latin typeface="Candara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Candara"/>
                <a:ea typeface="Times New Roman"/>
                <a:cs typeface="Times New Roman"/>
              </a:rPr>
              <a:t>фонологии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. </a:t>
            </a:r>
            <a:endParaRPr lang="ru-RU" sz="2000" dirty="0" smtClean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endParaRPr lang="ru-RU" sz="2000" dirty="0" smtClean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"/>
              <a:tabLst>
                <a:tab pos="457200" algn="l"/>
              </a:tabLst>
            </a:pPr>
            <a:r>
              <a:rPr lang="ru-RU" sz="2000" dirty="0" smtClean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Один</a:t>
            </a:r>
            <a:r>
              <a:rPr lang="ru-RU" sz="2000" dirty="0" smtClean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из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создателей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теории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фонемы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.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Специалист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по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общему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языкознанию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,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русскому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,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славянским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и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французскому</a:t>
            </a:r>
            <a:r>
              <a:rPr lang="ru-RU" sz="2000" dirty="0">
                <a:solidFill>
                  <a:srgbClr val="7030A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ndara"/>
                <a:ea typeface="Times New Roman"/>
                <a:cs typeface="Times New Roman"/>
              </a:rPr>
              <a:t>языкам</a:t>
            </a:r>
            <a:r>
              <a:rPr lang="ru-RU" sz="2000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.</a:t>
            </a:r>
            <a:endParaRPr lang="ru-RU" sz="200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4139952" y="3861048"/>
            <a:ext cx="316835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0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77281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sz="2700" dirty="0" smtClean="0">
                <a:solidFill>
                  <a:srgbClr val="FF0000"/>
                </a:solidFill>
              </a:rPr>
              <a:t>В </a:t>
            </a:r>
            <a:r>
              <a:rPr lang="ru-RU" sz="2700" dirty="0">
                <a:solidFill>
                  <a:srgbClr val="FF0000"/>
                </a:solidFill>
              </a:rPr>
              <a:t>1906 г. 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>
                <a:solidFill>
                  <a:srgbClr val="FF0000"/>
                </a:solidFill>
              </a:rPr>
              <a:t>был отправлен в научную командировку в Германию и Италию</a:t>
            </a:r>
            <a:r>
              <a:rPr lang="ru-RU" sz="2700" dirty="0" smtClean="0">
                <a:solidFill>
                  <a:srgbClr val="FF0000"/>
                </a:solidFill>
              </a:rPr>
              <a:t>.</a:t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rgbClr val="FF0000"/>
                </a:solidFill>
              </a:rPr>
              <a:t/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    В </a:t>
            </a:r>
            <a:r>
              <a:rPr lang="ru-RU" sz="2700" dirty="0">
                <a:solidFill>
                  <a:srgbClr val="002060"/>
                </a:solidFill>
              </a:rPr>
              <a:t>1907–1909 гг. работал в Париже, где в лаборатории Ж.-П. </a:t>
            </a:r>
            <a:r>
              <a:rPr lang="ru-RU" sz="2700" dirty="0" err="1">
                <a:solidFill>
                  <a:srgbClr val="002060"/>
                </a:solidFill>
              </a:rPr>
              <a:t>Руссло</a:t>
            </a:r>
            <a:r>
              <a:rPr lang="ru-RU" sz="2700" dirty="0">
                <a:solidFill>
                  <a:srgbClr val="002060"/>
                </a:solidFill>
              </a:rPr>
              <a:t> </a:t>
            </a:r>
            <a:r>
              <a:rPr lang="ru-RU" sz="2700" dirty="0" smtClean="0">
                <a:solidFill>
                  <a:srgbClr val="002060"/>
                </a:solidFill>
              </a:rPr>
              <a:t> </a:t>
            </a:r>
            <a:r>
              <a:rPr lang="ru-RU" sz="2700" dirty="0">
                <a:solidFill>
                  <a:srgbClr val="002060"/>
                </a:solidFill>
              </a:rPr>
              <a:t>изучал методы и приемы экспериментальной фонетики. </a:t>
            </a:r>
            <a:r>
              <a:rPr lang="ru-RU" sz="2700" dirty="0" smtClean="0">
                <a:solidFill>
                  <a:srgbClr val="002060"/>
                </a:solidFill>
              </a:rPr>
              <a:t/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7030A0"/>
                </a:solidFill>
              </a:rPr>
              <a:t>   В </a:t>
            </a:r>
            <a:r>
              <a:rPr lang="ru-RU" sz="2700" dirty="0">
                <a:solidFill>
                  <a:srgbClr val="7030A0"/>
                </a:solidFill>
              </a:rPr>
              <a:t>этот же период во время летних каникул занимался изучением лужицкого диалекта лужицкого языка</a:t>
            </a:r>
            <a:r>
              <a:rPr lang="ru-RU" sz="2200" dirty="0"/>
              <a:t>.</a:t>
            </a:r>
            <a:br>
              <a:rPr lang="ru-RU" sz="2200" dirty="0"/>
            </a:br>
            <a:endParaRPr lang="ru-RU" sz="22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7904" y="4365104"/>
            <a:ext cx="2016224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1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Trebuchet MS"/>
                <a:ea typeface="Times New Roman"/>
              </a:rPr>
              <a:t>После возвращения </a:t>
            </a:r>
            <a:r>
              <a:rPr lang="ru-RU" sz="2400" dirty="0" smtClean="0">
                <a:solidFill>
                  <a:srgbClr val="FF0000"/>
                </a:solidFill>
                <a:latin typeface="Trebuchet MS"/>
                <a:ea typeface="Times New Roman"/>
              </a:rPr>
              <a:t>на </a:t>
            </a:r>
            <a:r>
              <a:rPr lang="ru-RU" sz="2400" dirty="0">
                <a:solidFill>
                  <a:srgbClr val="FF0000"/>
                </a:solidFill>
                <a:latin typeface="Trebuchet MS"/>
                <a:ea typeface="Times New Roman"/>
              </a:rPr>
              <a:t>родину Щерба был избран на должность приват-доцента кафедры сравнительной грамматики Петербургского университета</a:t>
            </a:r>
            <a:r>
              <a:rPr lang="ru-RU" sz="2400" dirty="0" smtClean="0">
                <a:solidFill>
                  <a:srgbClr val="FF0000"/>
                </a:solidFill>
                <a:latin typeface="Trebuchet MS"/>
                <a:ea typeface="Times New Roman"/>
              </a:rPr>
              <a:t>.</a:t>
            </a:r>
          </a:p>
          <a:p>
            <a:pPr indent="457200" algn="just">
              <a:spcAft>
                <a:spcPts val="0"/>
              </a:spcAft>
            </a:pPr>
            <a:r>
              <a:rPr lang="ru-RU" sz="2400" dirty="0" smtClean="0">
                <a:solidFill>
                  <a:srgbClr val="FF0000"/>
                </a:solidFill>
                <a:latin typeface="Trebuchet MS"/>
                <a:ea typeface="Times New Roman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rebuchet MS"/>
                <a:ea typeface="Times New Roman"/>
              </a:rPr>
              <a:t>Основное направление научных интересов Л.В. Щербы – фонетика и фонология. Ученый разработал оригинальную теорию фонемы, которая понималась им как звуковой тип, способный дифференцировать слова и грамматические формы и объединять более частные звуковые оттенки, не влияющие на целостность понимания слова всеми говорящими</a:t>
            </a:r>
            <a:r>
              <a:rPr lang="ru-RU" sz="2400" dirty="0" smtClean="0">
                <a:solidFill>
                  <a:srgbClr val="FF0000"/>
                </a:solidFill>
                <a:latin typeface="Trebuchet MS"/>
                <a:ea typeface="Times New Roman"/>
              </a:rPr>
              <a:t>.</a:t>
            </a:r>
          </a:p>
          <a:p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1431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5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Смерть Льва Владимировича              			Щерба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9600" dirty="0">
                <a:solidFill>
                  <a:schemeClr val="accent5"/>
                </a:solidFill>
              </a:rPr>
              <a:t>Л. В. Щерба — автор фразы «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Глокая</a:t>
            </a:r>
            <a:r>
              <a:rPr lang="ru-RU" sz="9600" dirty="0">
                <a:solidFill>
                  <a:schemeClr val="accent5"/>
                </a:solidFill>
                <a:hlinkClick r:id="rId2" tooltip="Глокая куздра"/>
              </a:rPr>
              <a:t> 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куздра</a:t>
            </a:r>
            <a:r>
              <a:rPr lang="ru-RU" sz="9600" dirty="0">
                <a:solidFill>
                  <a:schemeClr val="accent5"/>
                </a:solidFill>
                <a:hlinkClick r:id="rId2" tooltip="Глокая куздра"/>
              </a:rPr>
              <a:t> 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штеко</a:t>
            </a:r>
            <a:r>
              <a:rPr lang="ru-RU" sz="9600" dirty="0">
                <a:solidFill>
                  <a:schemeClr val="accent5"/>
                </a:solidFill>
                <a:hlinkClick r:id="rId2" tooltip="Глокая куздра"/>
              </a:rPr>
              <a:t> 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будланула</a:t>
            </a:r>
            <a:r>
              <a:rPr lang="ru-RU" sz="9600" dirty="0">
                <a:solidFill>
                  <a:schemeClr val="accent5"/>
                </a:solidFill>
                <a:hlinkClick r:id="rId2" tooltip="Глокая куздра"/>
              </a:rPr>
              <a:t> 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бокра</a:t>
            </a:r>
            <a:r>
              <a:rPr lang="ru-RU" sz="9600" dirty="0">
                <a:solidFill>
                  <a:schemeClr val="accent5"/>
                </a:solidFill>
                <a:hlinkClick r:id="rId2" tooltip="Глокая куздра"/>
              </a:rPr>
              <a:t> и 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курдячит</a:t>
            </a:r>
            <a:r>
              <a:rPr lang="ru-RU" sz="9600" dirty="0">
                <a:solidFill>
                  <a:schemeClr val="accent5"/>
                </a:solidFill>
                <a:hlinkClick r:id="rId2" tooltip="Глокая куздра"/>
              </a:rPr>
              <a:t> </a:t>
            </a:r>
            <a:r>
              <a:rPr lang="ru-RU" sz="9600" dirty="0" err="1">
                <a:solidFill>
                  <a:schemeClr val="accent5"/>
                </a:solidFill>
                <a:hlinkClick r:id="rId2" tooltip="Глокая куздра"/>
              </a:rPr>
              <a:t>бокрёнка</a:t>
            </a:r>
            <a:r>
              <a:rPr lang="ru-RU" sz="9600" dirty="0">
                <a:solidFill>
                  <a:schemeClr val="accent5"/>
                </a:solidFill>
              </a:rPr>
              <a:t>».</a:t>
            </a:r>
          </a:p>
          <a:p>
            <a:endParaRPr lang="ru-RU" sz="9600" dirty="0" smtClean="0">
              <a:solidFill>
                <a:schemeClr val="accent5"/>
              </a:solidFill>
            </a:endParaRPr>
          </a:p>
          <a:p>
            <a:r>
              <a:rPr lang="ru-RU" sz="9600" dirty="0" smtClean="0">
                <a:solidFill>
                  <a:schemeClr val="accent5"/>
                </a:solidFill>
              </a:rPr>
              <a:t>В </a:t>
            </a:r>
            <a:r>
              <a:rPr lang="ru-RU" sz="9600" dirty="0">
                <a:solidFill>
                  <a:schemeClr val="accent5"/>
                </a:solidFill>
              </a:rPr>
              <a:t>Ленинградском университете преподавал до </a:t>
            </a:r>
            <a:r>
              <a:rPr lang="ru-RU" sz="9600" dirty="0">
                <a:solidFill>
                  <a:srgbClr val="FF0000"/>
                </a:solidFill>
                <a:hlinkClick r:id="rId3" tooltip="1941 год"/>
              </a:rPr>
              <a:t>1941 года</a:t>
            </a:r>
            <a:r>
              <a:rPr lang="ru-RU" sz="9600" dirty="0">
                <a:solidFill>
                  <a:srgbClr val="FF0000"/>
                </a:solidFill>
              </a:rPr>
              <a:t>. </a:t>
            </a:r>
            <a:endParaRPr lang="ru-RU" sz="9600" dirty="0" smtClean="0">
              <a:solidFill>
                <a:srgbClr val="FF0000"/>
              </a:solidFill>
            </a:endParaRPr>
          </a:p>
          <a:p>
            <a:endParaRPr lang="ru-RU" sz="9600" dirty="0">
              <a:solidFill>
                <a:srgbClr val="FF0000"/>
              </a:solidFill>
            </a:endParaRPr>
          </a:p>
          <a:p>
            <a:r>
              <a:rPr lang="ru-RU" sz="9600" dirty="0" smtClean="0">
                <a:solidFill>
                  <a:schemeClr val="accent5"/>
                </a:solidFill>
              </a:rPr>
              <a:t>Последние </a:t>
            </a:r>
            <a:r>
              <a:rPr lang="ru-RU" sz="9600" dirty="0">
                <a:solidFill>
                  <a:schemeClr val="accent5"/>
                </a:solidFill>
              </a:rPr>
              <a:t>годы жизни провёл в Москве, где и скончался</a:t>
            </a:r>
            <a:r>
              <a:rPr lang="ru-RU" sz="9600" dirty="0" smtClean="0">
                <a:solidFill>
                  <a:schemeClr val="accent5"/>
                </a:solidFill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8600" dirty="0" smtClean="0">
              <a:solidFill>
                <a:schemeClr val="accent5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600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	       Дата </a:t>
            </a:r>
            <a:r>
              <a:rPr lang="ru-RU" sz="86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смерти: </a:t>
            </a:r>
            <a:r>
              <a:rPr lang="ru-RU" sz="86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26 декабря 1944 (64 года)</a:t>
            </a:r>
            <a:endParaRPr lang="ru-RU" sz="86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72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908720"/>
            <a:ext cx="7498080" cy="508600"/>
          </a:xfrm>
        </p:spPr>
        <p:txBody>
          <a:bodyPr>
            <a:noAutofit/>
          </a:bodyPr>
          <a:lstStyle/>
          <a:p>
            <a:pPr algn="ctr"/>
            <a:r>
              <a:rPr lang="ru-RU" sz="9600" dirty="0" smtClean="0"/>
              <a:t/>
            </a:r>
            <a:br>
              <a:rPr lang="ru-RU" sz="9600" dirty="0" smtClean="0"/>
            </a:br>
            <a:r>
              <a:rPr lang="ru-RU" sz="9600" dirty="0"/>
              <a:t/>
            </a:r>
            <a:br>
              <a:rPr lang="ru-RU" sz="9600" dirty="0"/>
            </a:br>
            <a:r>
              <a:rPr lang="ru-RU" sz="9600" dirty="0" smtClean="0"/>
              <a:t/>
            </a:r>
            <a:br>
              <a:rPr lang="ru-RU" sz="9600" dirty="0" smtClean="0"/>
            </a:br>
            <a:r>
              <a:rPr lang="ru-RU" sz="4000" b="1" dirty="0" smtClean="0"/>
              <a:t>Спасибо  за внимание!</a:t>
            </a:r>
            <a:endParaRPr lang="ru-RU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04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108</TotalTime>
  <Words>195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                ЛЕВ  ВЛАДИМИРОВИЧ  ЩЕРБА                                                             1880-1944 </vt:lpstr>
      <vt:lpstr>Презентация PowerPoint</vt:lpstr>
      <vt:lpstr>Презентация PowerPoint</vt:lpstr>
      <vt:lpstr>   В 1906 г.  был отправлен в научную командировку в Германию и Италию.      В 1907–1909 гг. работал в Париже, где в лаборатории Ж.-П. Руссло  изучал методы и приемы экспериментальной фонетики.      В этот же период во время летних каникул занимался изучением лужицкого диалекта лужицкого языка. </vt:lpstr>
      <vt:lpstr>Презентация PowerPoint</vt:lpstr>
      <vt:lpstr>Смерть Льва Владимировича                 Щерба</vt:lpstr>
      <vt:lpstr>   Спасибо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21</cp:revision>
  <dcterms:created xsi:type="dcterms:W3CDTF">2012-10-29T14:45:07Z</dcterms:created>
  <dcterms:modified xsi:type="dcterms:W3CDTF">2013-03-16T12:34:25Z</dcterms:modified>
</cp:coreProperties>
</file>