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00"/>
    <a:srgbClr val="640000"/>
    <a:srgbClr val="800000"/>
    <a:srgbClr val="8937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71480"/>
            <a:ext cx="9001156" cy="4143405"/>
          </a:xfrm>
        </p:spPr>
        <p:txBody>
          <a:bodyPr>
            <a:normAutofit fontScale="90000"/>
          </a:bodyPr>
          <a:lstStyle/>
          <a:p>
            <a:r>
              <a:rPr lang="ru-RU" sz="67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Лингвистическая сказка</a:t>
            </a:r>
            <a: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«Разряды наречий»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2" cstate="print"/>
          <a:srcRect l="3125" t="4166" r="3125" b="2083"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6633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071538" y="1071546"/>
            <a:ext cx="68580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Лингвистическая сказка </a:t>
            </a:r>
          </a:p>
          <a:p>
            <a:pPr algn="ctr"/>
            <a:endParaRPr lang="ru-RU" sz="4400" b="1" dirty="0" smtClean="0">
              <a:solidFill>
                <a:srgbClr val="800000"/>
              </a:solidFill>
              <a:latin typeface="Gabriola" pitchFamily="82" charset="0"/>
            </a:endParaRPr>
          </a:p>
          <a:p>
            <a:pPr algn="ctr"/>
            <a:r>
              <a:rPr lang="ru-RU" sz="6600" b="1" dirty="0" smtClean="0">
                <a:solidFill>
                  <a:srgbClr val="800000"/>
                </a:solidFill>
                <a:latin typeface="Gabriola" pitchFamily="82" charset="0"/>
              </a:rPr>
              <a:t>«Разряды наречий»</a:t>
            </a:r>
            <a:endParaRPr lang="ru-RU" sz="6600" b="1" dirty="0">
              <a:solidFill>
                <a:srgbClr val="80000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71480"/>
            <a:ext cx="9001156" cy="4143405"/>
          </a:xfrm>
        </p:spPr>
        <p:txBody>
          <a:bodyPr>
            <a:normAutofit fontScale="90000"/>
          </a:bodyPr>
          <a:lstStyle/>
          <a:p>
            <a:r>
              <a:rPr lang="ru-RU" sz="67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Лингвистическая сказка</a:t>
            </a:r>
            <a: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«Разряды наречий»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2" cstate="print"/>
          <a:srcRect l="3125" t="4166" r="3125" b="2083"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6633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горы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642918"/>
            <a:ext cx="7286676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99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71480"/>
            <a:ext cx="9001156" cy="4143405"/>
          </a:xfrm>
        </p:spPr>
        <p:txBody>
          <a:bodyPr>
            <a:normAutofit fontScale="90000"/>
          </a:bodyPr>
          <a:lstStyle/>
          <a:p>
            <a:r>
              <a:rPr lang="ru-RU" sz="67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Лингвистическая сказка</a:t>
            </a:r>
            <a: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«Разряды наречий»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2" cstate="print"/>
          <a:srcRect l="3125" t="4166" r="3125" b="2083"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6633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071538" y="1071546"/>
            <a:ext cx="68580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800000"/>
                </a:solidFill>
                <a:latin typeface="Gabriola" pitchFamily="82" charset="0"/>
              </a:rPr>
              <a:t> </a:t>
            </a:r>
          </a:p>
          <a:p>
            <a:pPr algn="ctr"/>
            <a:endParaRPr lang="ru-RU" sz="6600" b="1" dirty="0">
              <a:solidFill>
                <a:srgbClr val="800000"/>
              </a:solidFill>
              <a:latin typeface="Gabriola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14291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63300"/>
                </a:solidFill>
                <a:latin typeface="Gabriola" pitchFamily="82" charset="0"/>
                <a:ea typeface="Batang" pitchFamily="18" charset="-127"/>
              </a:rPr>
              <a:t>Образ действия </a:t>
            </a:r>
          </a:p>
          <a:p>
            <a:pPr algn="ctr"/>
            <a:r>
              <a:rPr lang="ru-RU" sz="5400" b="1" dirty="0" smtClean="0">
                <a:solidFill>
                  <a:srgbClr val="FF9900"/>
                </a:solidFill>
                <a:latin typeface="Gabriola" pitchFamily="82" charset="0"/>
                <a:ea typeface="Batang" pitchFamily="18" charset="-127"/>
              </a:rPr>
              <a:t>Мера - степень 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Gabriola" pitchFamily="82" charset="0"/>
                <a:ea typeface="Batang" pitchFamily="18" charset="-127"/>
              </a:rPr>
              <a:t>Место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Gabriola" pitchFamily="82" charset="0"/>
                <a:ea typeface="Batang" pitchFamily="18" charset="-127"/>
              </a:rPr>
              <a:t>Время </a:t>
            </a:r>
          </a:p>
          <a:p>
            <a:pPr algn="ctr"/>
            <a:r>
              <a:rPr lang="ru-RU" sz="5400" b="1" dirty="0" smtClean="0">
                <a:solidFill>
                  <a:srgbClr val="640000"/>
                </a:solidFill>
                <a:latin typeface="Gabriola" pitchFamily="82" charset="0"/>
                <a:ea typeface="Batang" pitchFamily="18" charset="-127"/>
              </a:rPr>
              <a:t>Причина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Gabriola" pitchFamily="82" charset="0"/>
                <a:ea typeface="Batang" pitchFamily="18" charset="-127"/>
              </a:rPr>
              <a:t> Цель</a:t>
            </a:r>
            <a:endParaRPr lang="ru-RU" sz="5400" dirty="0">
              <a:latin typeface="Gabriola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71480"/>
            <a:ext cx="9001156" cy="4143405"/>
          </a:xfrm>
        </p:spPr>
        <p:txBody>
          <a:bodyPr>
            <a:normAutofit fontScale="90000"/>
          </a:bodyPr>
          <a:lstStyle/>
          <a:p>
            <a:r>
              <a:rPr lang="ru-RU" sz="67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Лингвистическая сказка</a:t>
            </a:r>
            <a: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«Разряды наречий»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2" cstate="print"/>
          <a:srcRect l="3125" t="4166" r="3125" b="2083"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6633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642918"/>
            <a:ext cx="4214842" cy="5286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99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072066" y="571480"/>
            <a:ext cx="33575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800000"/>
                </a:solidFill>
                <a:latin typeface="Gabriola" pitchFamily="82" charset="0"/>
              </a:rPr>
              <a:t>Где?</a:t>
            </a:r>
          </a:p>
          <a:p>
            <a:pPr algn="ctr"/>
            <a:r>
              <a:rPr lang="ru-RU" sz="6000" b="1" dirty="0" smtClean="0">
                <a:solidFill>
                  <a:srgbClr val="800000"/>
                </a:solidFill>
                <a:latin typeface="Gabriola" pitchFamily="82" charset="0"/>
              </a:rPr>
              <a:t>Куда?</a:t>
            </a:r>
          </a:p>
          <a:p>
            <a:pPr algn="ctr"/>
            <a:r>
              <a:rPr lang="ru-RU" sz="6000" b="1" dirty="0" smtClean="0">
                <a:solidFill>
                  <a:srgbClr val="800000"/>
                </a:solidFill>
                <a:latin typeface="Gabriola" pitchFamily="82" charset="0"/>
              </a:rPr>
              <a:t>Откуда?</a:t>
            </a:r>
            <a:endParaRPr lang="ru-RU" sz="6000" b="1" dirty="0">
              <a:solidFill>
                <a:srgbClr val="80000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71480"/>
            <a:ext cx="9001156" cy="4143405"/>
          </a:xfrm>
        </p:spPr>
        <p:txBody>
          <a:bodyPr>
            <a:normAutofit fontScale="90000"/>
          </a:bodyPr>
          <a:lstStyle/>
          <a:p>
            <a:r>
              <a:rPr lang="ru-RU" sz="67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Лингвистическая сказка</a:t>
            </a:r>
            <a: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«Разряды наречий»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2" cstate="print"/>
          <a:srcRect l="3125" t="4166" r="3125" b="2083"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6633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072066" y="571480"/>
            <a:ext cx="33575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800000"/>
                </a:solidFill>
                <a:latin typeface="Gabriola" pitchFamily="82" charset="0"/>
              </a:rPr>
              <a:t>Когда?</a:t>
            </a:r>
          </a:p>
          <a:p>
            <a:pPr algn="ctr"/>
            <a:r>
              <a:rPr lang="ru-RU" sz="6000" b="1" dirty="0" smtClean="0">
                <a:solidFill>
                  <a:srgbClr val="800000"/>
                </a:solidFill>
                <a:latin typeface="Gabriola" pitchFamily="82" charset="0"/>
              </a:rPr>
              <a:t>Как долго?</a:t>
            </a:r>
          </a:p>
          <a:p>
            <a:pPr algn="ctr"/>
            <a:endParaRPr lang="ru-RU" sz="6000" b="1" dirty="0">
              <a:solidFill>
                <a:srgbClr val="800000"/>
              </a:solidFill>
              <a:latin typeface="Gabriola" pitchFamily="82" charset="0"/>
            </a:endParaRPr>
          </a:p>
        </p:txBody>
      </p:sp>
      <p:pic>
        <p:nvPicPr>
          <p:cNvPr id="8" name="Рисунок 7" descr="время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1" y="785795"/>
            <a:ext cx="3714775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99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71480"/>
            <a:ext cx="9001156" cy="4143405"/>
          </a:xfrm>
        </p:spPr>
        <p:txBody>
          <a:bodyPr>
            <a:normAutofit fontScale="90000"/>
          </a:bodyPr>
          <a:lstStyle/>
          <a:p>
            <a:r>
              <a:rPr lang="ru-RU" sz="67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Лингвистическая сказка</a:t>
            </a:r>
            <a: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«Разряды наречий»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2" cstate="print"/>
          <a:srcRect l="3125" t="4166" r="3125" b="2083"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6633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14348" y="214290"/>
            <a:ext cx="778674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 </a:t>
            </a:r>
            <a:r>
              <a:rPr lang="ru-RU" sz="6000" b="1" dirty="0" smtClean="0">
                <a:solidFill>
                  <a:srgbClr val="FF9900"/>
                </a:solidFill>
                <a:latin typeface="Gabriola" pitchFamily="82" charset="0"/>
                <a:ea typeface="Batang" pitchFamily="18" charset="-127"/>
              </a:rPr>
              <a:t>Куда-то</a:t>
            </a:r>
            <a:r>
              <a:rPr lang="ru-RU" sz="6000" b="1" dirty="0" smtClean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                  </a:t>
            </a:r>
            <a:r>
              <a:rPr lang="ru-RU" sz="6600" b="1" dirty="0" smtClean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Сей</a:t>
            </a:r>
            <a:r>
              <a:rPr lang="ru-RU" sz="6000" b="1" dirty="0" smtClean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час </a:t>
            </a:r>
          </a:p>
          <a:p>
            <a:r>
              <a:rPr lang="ru-RU" sz="6000" b="1" dirty="0" smtClean="0">
                <a:solidFill>
                  <a:srgbClr val="FF9900"/>
                </a:solidFill>
                <a:latin typeface="Gabriola" pitchFamily="82" charset="0"/>
                <a:ea typeface="Batang" pitchFamily="18" charset="-127"/>
              </a:rPr>
              <a:t>Издалека  </a:t>
            </a:r>
            <a:r>
              <a:rPr lang="ru-RU" sz="6000" b="1" dirty="0" smtClean="0">
                <a:solidFill>
                  <a:srgbClr val="640000"/>
                </a:solidFill>
                <a:latin typeface="Gabriola" pitchFamily="82" charset="0"/>
                <a:ea typeface="Batang" pitchFamily="18" charset="-127"/>
              </a:rPr>
              <a:t>                </a:t>
            </a:r>
            <a:r>
              <a:rPr lang="ru-RU" sz="6000" b="1" dirty="0" smtClean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Поздно</a:t>
            </a:r>
          </a:p>
          <a:p>
            <a:r>
              <a:rPr lang="ru-RU" sz="6000" b="1" dirty="0" smtClean="0">
                <a:solidFill>
                  <a:srgbClr val="FF9900"/>
                </a:solidFill>
                <a:latin typeface="Gabriola" pitchFamily="82" charset="0"/>
                <a:ea typeface="Batang" pitchFamily="18" charset="-127"/>
              </a:rPr>
              <a:t>Кое-где </a:t>
            </a:r>
            <a:r>
              <a:rPr lang="ru-RU" sz="6000" b="1" dirty="0" smtClean="0">
                <a:solidFill>
                  <a:srgbClr val="FF9900"/>
                </a:solidFill>
                <a:latin typeface="Gabriola" pitchFamily="82" charset="0"/>
                <a:ea typeface="Batang" pitchFamily="18" charset="-127"/>
              </a:rPr>
              <a:t>    </a:t>
            </a:r>
            <a:r>
              <a:rPr lang="ru-RU" sz="6000" b="1" dirty="0" smtClean="0">
                <a:solidFill>
                  <a:srgbClr val="640000"/>
                </a:solidFill>
                <a:latin typeface="Gabriola" pitchFamily="82" charset="0"/>
                <a:ea typeface="Batang" pitchFamily="18" charset="-127"/>
              </a:rPr>
              <a:t>                 </a:t>
            </a:r>
            <a:r>
              <a:rPr lang="ru-RU" sz="6000" b="1" dirty="0" smtClean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Завтра</a:t>
            </a:r>
          </a:p>
          <a:p>
            <a:r>
              <a:rPr lang="ru-RU" sz="6000" b="1" dirty="0" smtClean="0">
                <a:solidFill>
                  <a:srgbClr val="FF9900"/>
                </a:solidFill>
                <a:latin typeface="Gabriola" pitchFamily="82" charset="0"/>
                <a:ea typeface="Batang" pitchFamily="18" charset="-127"/>
              </a:rPr>
              <a:t>                                   </a:t>
            </a:r>
            <a:r>
              <a:rPr lang="ru-RU" sz="6000" b="1" dirty="0" smtClean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 Вчера</a:t>
            </a:r>
            <a:endParaRPr lang="ru-RU" sz="6000" b="1" dirty="0">
              <a:solidFill>
                <a:srgbClr val="FF000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71480"/>
            <a:ext cx="9001156" cy="4143405"/>
          </a:xfrm>
        </p:spPr>
        <p:txBody>
          <a:bodyPr>
            <a:normAutofit fontScale="90000"/>
          </a:bodyPr>
          <a:lstStyle/>
          <a:p>
            <a:r>
              <a:rPr lang="ru-RU" sz="67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Лингвистическая сказка</a:t>
            </a:r>
            <a: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«Разряды наречий»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2" cstate="print"/>
          <a:srcRect l="3125" t="4166" r="3125" b="2083"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6633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71472" y="571481"/>
            <a:ext cx="821369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6000" b="1" dirty="0" smtClean="0">
                <a:solidFill>
                  <a:srgbClr val="FF9900"/>
                </a:solidFill>
                <a:latin typeface="Gabriola" pitchFamily="82" charset="0"/>
                <a:cs typeface="Gautami" pitchFamily="34" charset="0"/>
              </a:rPr>
              <a:t>А чем же были заняты остальные братья? </a:t>
            </a:r>
          </a:p>
          <a:p>
            <a:pPr indent="457200" algn="ctr"/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Gabriola" pitchFamily="82" charset="0"/>
              <a:cs typeface="Gautami" pitchFamily="34" charset="0"/>
            </a:endParaRPr>
          </a:p>
          <a:p>
            <a:pPr indent="457200" algn="ctr"/>
            <a:r>
              <a:rPr lang="ru-RU" sz="6000" b="1" dirty="0" smtClean="0">
                <a:solidFill>
                  <a:srgbClr val="C00000"/>
                </a:solidFill>
                <a:latin typeface="Gabriola" pitchFamily="82" charset="0"/>
                <a:cs typeface="Gautami" pitchFamily="34" charset="0"/>
              </a:rPr>
              <a:t>Почему  </a:t>
            </a:r>
            <a:r>
              <a:rPr lang="ru-RU" sz="6000" b="1" dirty="0" smtClean="0">
                <a:solidFill>
                  <a:srgbClr val="C00000"/>
                </a:solidFill>
                <a:latin typeface="Gabriola" pitchFamily="82" charset="0"/>
                <a:cs typeface="Gautami" pitchFamily="34" charset="0"/>
              </a:rPr>
              <a:t>у них </a:t>
            </a:r>
          </a:p>
          <a:p>
            <a:pPr indent="457200" algn="ctr"/>
            <a:r>
              <a:rPr lang="ru-RU" sz="6000" b="1" dirty="0" smtClean="0">
                <a:solidFill>
                  <a:srgbClr val="C00000"/>
                </a:solidFill>
                <a:latin typeface="Gabriola" pitchFamily="82" charset="0"/>
                <a:cs typeface="Gautami" pitchFamily="34" charset="0"/>
              </a:rPr>
              <a:t>такие   </a:t>
            </a:r>
            <a:r>
              <a:rPr lang="ru-RU" sz="6000" b="1" dirty="0" smtClean="0">
                <a:solidFill>
                  <a:srgbClr val="C00000"/>
                </a:solidFill>
                <a:latin typeface="Gabriola" pitchFamily="82" charset="0"/>
                <a:cs typeface="Gautami" pitchFamily="34" charset="0"/>
              </a:rPr>
              <a:t>имена?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71480"/>
            <a:ext cx="9001156" cy="4143405"/>
          </a:xfrm>
        </p:spPr>
        <p:txBody>
          <a:bodyPr>
            <a:normAutofit fontScale="90000"/>
          </a:bodyPr>
          <a:lstStyle/>
          <a:p>
            <a:r>
              <a:rPr lang="ru-RU" sz="67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Лингвистическая сказка</a:t>
            </a:r>
            <a: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/>
            </a:r>
            <a:b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</a:br>
            <a:r>
              <a:rPr lang="ru-RU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Batang" pitchFamily="18" charset="-127"/>
                <a:cs typeface="Aharoni" pitchFamily="2" charset="-79"/>
              </a:rPr>
              <a:t>«Разряды наречий»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2" cstate="print"/>
          <a:srcRect l="3125" t="4166" r="3125" b="2083"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6633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Другая 1">
      <a:majorFont>
        <a:latin typeface="Arial"/>
        <a:ea typeface=""/>
        <a:cs typeface=""/>
      </a:majorFont>
      <a:minorFont>
        <a:latin typeface="Vijay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67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Лингвистическая сказка  «Разряды наречий»  </vt:lpstr>
      <vt:lpstr>Лингвистическая сказка  «Разряды наречий»  </vt:lpstr>
      <vt:lpstr>Лингвистическая сказка  «Разряды наречий»  </vt:lpstr>
      <vt:lpstr>Лингвистическая сказка  «Разряды наречий»  </vt:lpstr>
      <vt:lpstr>Лингвистическая сказка  «Разряды наречий»  </vt:lpstr>
      <vt:lpstr>Лингвистическая сказка  «Разряды наречий»  </vt:lpstr>
      <vt:lpstr>Лингвистическая сказка  «Разряды наречий»  </vt:lpstr>
      <vt:lpstr>Лингвистическая сказка  «Разряды наречий»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Лингвистическая сказка  «Разряды наречий»  </dc:title>
  <dc:creator>admin</dc:creator>
  <cp:lastModifiedBy>admin</cp:lastModifiedBy>
  <cp:revision>25</cp:revision>
  <dcterms:created xsi:type="dcterms:W3CDTF">2011-11-21T14:53:05Z</dcterms:created>
  <dcterms:modified xsi:type="dcterms:W3CDTF">2011-11-23T18:52:38Z</dcterms:modified>
</cp:coreProperties>
</file>