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9900"/>
    <a:srgbClr val="640000"/>
    <a:srgbClr val="800000"/>
    <a:srgbClr val="8937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71480"/>
            <a:ext cx="9001156" cy="4143405"/>
          </a:xfrm>
        </p:spPr>
        <p:txBody>
          <a:bodyPr>
            <a:normAutofit fontScale="90000"/>
          </a:bodyPr>
          <a:lstStyle/>
          <a:p>
            <a:r>
              <a:rPr lang="ru-RU" sz="67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Лингвистическая сказка</a:t>
            </a:r>
            <a: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«Разряды наречий»</a:t>
            </a:r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endParaRPr lang="ru-RU" sz="6000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Рисунок 2" descr="фон.jpg"/>
          <p:cNvPicPr>
            <a:picLocks noChangeAspect="1"/>
          </p:cNvPicPr>
          <p:nvPr/>
        </p:nvPicPr>
        <p:blipFill>
          <a:blip r:embed="rId2" cstate="print"/>
          <a:srcRect l="3125" t="4166" r="3125" b="2083"/>
          <a:stretch>
            <a:fillRect/>
          </a:stretch>
        </p:blipFill>
        <p:spPr>
          <a:xfrm>
            <a:off x="285720" y="285728"/>
            <a:ext cx="8572560" cy="628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6633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071538" y="1071546"/>
            <a:ext cx="685804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Gabriola" pitchFamily="82" charset="0"/>
              </a:rPr>
              <a:t>Лингвистическая сказка </a:t>
            </a:r>
          </a:p>
          <a:p>
            <a:pPr algn="ctr"/>
            <a:endParaRPr lang="ru-RU" sz="4400" b="1" dirty="0" smtClean="0">
              <a:solidFill>
                <a:srgbClr val="800000"/>
              </a:solidFill>
              <a:latin typeface="Gabriola" pitchFamily="82" charset="0"/>
            </a:endParaRPr>
          </a:p>
          <a:p>
            <a:pPr algn="ctr"/>
            <a:r>
              <a:rPr lang="ru-RU" sz="6600" b="1" dirty="0" smtClean="0">
                <a:solidFill>
                  <a:srgbClr val="800000"/>
                </a:solidFill>
                <a:latin typeface="Gabriola" pitchFamily="82" charset="0"/>
              </a:rPr>
              <a:t>«Разряды наречий»</a:t>
            </a:r>
            <a:endParaRPr lang="ru-RU" sz="6600" b="1" dirty="0">
              <a:solidFill>
                <a:srgbClr val="800000"/>
              </a:solidFill>
              <a:latin typeface="Gabriola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71480"/>
            <a:ext cx="9001156" cy="4143405"/>
          </a:xfrm>
        </p:spPr>
        <p:txBody>
          <a:bodyPr>
            <a:normAutofit fontScale="90000"/>
          </a:bodyPr>
          <a:lstStyle/>
          <a:p>
            <a:r>
              <a:rPr lang="ru-RU" sz="67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Лингвистическая сказка</a:t>
            </a:r>
            <a: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«Разряды наречий»</a:t>
            </a:r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endParaRPr lang="ru-RU" sz="6000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Рисунок 2" descr="фон.jpg"/>
          <p:cNvPicPr>
            <a:picLocks noChangeAspect="1"/>
          </p:cNvPicPr>
          <p:nvPr/>
        </p:nvPicPr>
        <p:blipFill>
          <a:blip r:embed="rId2" cstate="print"/>
          <a:srcRect l="3125" t="4166" r="3125" b="2083"/>
          <a:stretch>
            <a:fillRect/>
          </a:stretch>
        </p:blipFill>
        <p:spPr>
          <a:xfrm>
            <a:off x="285720" y="285728"/>
            <a:ext cx="8572560" cy="628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6633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Рисунок 5" descr="горы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642918"/>
            <a:ext cx="7286676" cy="49292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99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71480"/>
            <a:ext cx="9001156" cy="4143405"/>
          </a:xfrm>
        </p:spPr>
        <p:txBody>
          <a:bodyPr>
            <a:normAutofit fontScale="90000"/>
          </a:bodyPr>
          <a:lstStyle/>
          <a:p>
            <a:r>
              <a:rPr lang="ru-RU" sz="67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Лингвистическая сказка</a:t>
            </a:r>
            <a: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«Разряды наречий»</a:t>
            </a:r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endParaRPr lang="ru-RU" sz="6000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Рисунок 2" descr="фон.jpg"/>
          <p:cNvPicPr>
            <a:picLocks noChangeAspect="1"/>
          </p:cNvPicPr>
          <p:nvPr/>
        </p:nvPicPr>
        <p:blipFill>
          <a:blip r:embed="rId2" cstate="print"/>
          <a:srcRect l="3125" t="4166" r="3125" b="2083"/>
          <a:stretch>
            <a:fillRect/>
          </a:stretch>
        </p:blipFill>
        <p:spPr>
          <a:xfrm>
            <a:off x="285720" y="285728"/>
            <a:ext cx="8572560" cy="628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6633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071538" y="1071546"/>
            <a:ext cx="68580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800000"/>
                </a:solidFill>
                <a:latin typeface="Gabriola" pitchFamily="82" charset="0"/>
              </a:rPr>
              <a:t> </a:t>
            </a:r>
          </a:p>
          <a:p>
            <a:pPr algn="ctr"/>
            <a:endParaRPr lang="ru-RU" sz="6600" b="1" dirty="0">
              <a:solidFill>
                <a:srgbClr val="800000"/>
              </a:solidFill>
              <a:latin typeface="Gabriola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214291"/>
            <a:ext cx="84296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663300"/>
                </a:solidFill>
                <a:latin typeface="Gabriola" pitchFamily="82" charset="0"/>
                <a:ea typeface="Batang" pitchFamily="18" charset="-127"/>
              </a:rPr>
              <a:t>Образ действия </a:t>
            </a:r>
          </a:p>
          <a:p>
            <a:pPr algn="ctr"/>
            <a:r>
              <a:rPr lang="ru-RU" sz="5400" b="1" dirty="0" smtClean="0">
                <a:solidFill>
                  <a:srgbClr val="FF9900"/>
                </a:solidFill>
                <a:latin typeface="Gabriola" pitchFamily="82" charset="0"/>
                <a:ea typeface="Batang" pitchFamily="18" charset="-127"/>
              </a:rPr>
              <a:t>Мера - степень </a:t>
            </a: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Gabriola" pitchFamily="82" charset="0"/>
                <a:ea typeface="Batang" pitchFamily="18" charset="-127"/>
              </a:rPr>
              <a:t>Место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Gabriola" pitchFamily="82" charset="0"/>
                <a:ea typeface="Batang" pitchFamily="18" charset="-127"/>
              </a:rPr>
              <a:t>Время </a:t>
            </a:r>
          </a:p>
          <a:p>
            <a:pPr algn="ctr"/>
            <a:r>
              <a:rPr lang="ru-RU" sz="5400" b="1" dirty="0" smtClean="0">
                <a:solidFill>
                  <a:srgbClr val="640000"/>
                </a:solidFill>
                <a:latin typeface="Gabriola" pitchFamily="82" charset="0"/>
                <a:ea typeface="Batang" pitchFamily="18" charset="-127"/>
              </a:rPr>
              <a:t>Причина 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Gabriola" pitchFamily="82" charset="0"/>
                <a:ea typeface="Batang" pitchFamily="18" charset="-127"/>
              </a:rPr>
              <a:t> Цель</a:t>
            </a:r>
            <a:endParaRPr lang="ru-RU" sz="5400" dirty="0">
              <a:latin typeface="Gabriola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71480"/>
            <a:ext cx="9001156" cy="4143405"/>
          </a:xfrm>
        </p:spPr>
        <p:txBody>
          <a:bodyPr>
            <a:normAutofit fontScale="90000"/>
          </a:bodyPr>
          <a:lstStyle/>
          <a:p>
            <a:r>
              <a:rPr lang="ru-RU" sz="67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Лингвистическая сказка</a:t>
            </a:r>
            <a: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«Разряды наречий»</a:t>
            </a:r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endParaRPr lang="ru-RU" sz="6000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Рисунок 2" descr="фон.jpg"/>
          <p:cNvPicPr>
            <a:picLocks noChangeAspect="1"/>
          </p:cNvPicPr>
          <p:nvPr/>
        </p:nvPicPr>
        <p:blipFill>
          <a:blip r:embed="rId2" cstate="print"/>
          <a:srcRect l="3125" t="4166" r="3125" b="2083"/>
          <a:stretch>
            <a:fillRect/>
          </a:stretch>
        </p:blipFill>
        <p:spPr>
          <a:xfrm>
            <a:off x="285720" y="285728"/>
            <a:ext cx="8572560" cy="628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6633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642918"/>
            <a:ext cx="4214842" cy="52864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99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072066" y="571480"/>
            <a:ext cx="33575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800000"/>
                </a:solidFill>
                <a:latin typeface="Gabriola" pitchFamily="82" charset="0"/>
              </a:rPr>
              <a:t>Где?</a:t>
            </a:r>
          </a:p>
          <a:p>
            <a:pPr algn="ctr"/>
            <a:r>
              <a:rPr lang="ru-RU" sz="6000" b="1" dirty="0" smtClean="0">
                <a:solidFill>
                  <a:srgbClr val="800000"/>
                </a:solidFill>
                <a:latin typeface="Gabriola" pitchFamily="82" charset="0"/>
              </a:rPr>
              <a:t>Куда?</a:t>
            </a:r>
          </a:p>
          <a:p>
            <a:pPr algn="ctr"/>
            <a:r>
              <a:rPr lang="ru-RU" sz="6000" b="1" dirty="0" smtClean="0">
                <a:solidFill>
                  <a:srgbClr val="800000"/>
                </a:solidFill>
                <a:latin typeface="Gabriola" pitchFamily="82" charset="0"/>
              </a:rPr>
              <a:t>Откуда?</a:t>
            </a:r>
            <a:endParaRPr lang="ru-RU" sz="6000" b="1" dirty="0">
              <a:solidFill>
                <a:srgbClr val="800000"/>
              </a:solidFill>
              <a:latin typeface="Gabriola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71480"/>
            <a:ext cx="9001156" cy="4143405"/>
          </a:xfrm>
        </p:spPr>
        <p:txBody>
          <a:bodyPr>
            <a:normAutofit fontScale="90000"/>
          </a:bodyPr>
          <a:lstStyle/>
          <a:p>
            <a:r>
              <a:rPr lang="ru-RU" sz="67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Лингвистическая сказка</a:t>
            </a:r>
            <a: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«Разряды наречий»</a:t>
            </a:r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endParaRPr lang="ru-RU" sz="6000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Рисунок 2" descr="фон.jpg"/>
          <p:cNvPicPr>
            <a:picLocks noChangeAspect="1"/>
          </p:cNvPicPr>
          <p:nvPr/>
        </p:nvPicPr>
        <p:blipFill>
          <a:blip r:embed="rId2" cstate="print"/>
          <a:srcRect l="3125" t="4166" r="3125" b="2083"/>
          <a:stretch>
            <a:fillRect/>
          </a:stretch>
        </p:blipFill>
        <p:spPr>
          <a:xfrm>
            <a:off x="285720" y="285728"/>
            <a:ext cx="8572560" cy="628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6633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072066" y="571480"/>
            <a:ext cx="33575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800000"/>
                </a:solidFill>
                <a:latin typeface="Gabriola" pitchFamily="82" charset="0"/>
              </a:rPr>
              <a:t>Когда?</a:t>
            </a:r>
          </a:p>
          <a:p>
            <a:pPr algn="ctr"/>
            <a:r>
              <a:rPr lang="ru-RU" sz="6000" b="1" dirty="0" smtClean="0">
                <a:solidFill>
                  <a:srgbClr val="800000"/>
                </a:solidFill>
                <a:latin typeface="Gabriola" pitchFamily="82" charset="0"/>
              </a:rPr>
              <a:t>Как долго?</a:t>
            </a:r>
          </a:p>
          <a:p>
            <a:pPr algn="ctr"/>
            <a:endParaRPr lang="ru-RU" sz="6000" b="1" dirty="0">
              <a:solidFill>
                <a:srgbClr val="800000"/>
              </a:solidFill>
              <a:latin typeface="Gabriola" pitchFamily="82" charset="0"/>
            </a:endParaRPr>
          </a:p>
        </p:txBody>
      </p:sp>
      <p:pic>
        <p:nvPicPr>
          <p:cNvPr id="8" name="Рисунок 7" descr="время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1" y="785795"/>
            <a:ext cx="3714775" cy="46434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99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71480"/>
            <a:ext cx="9001156" cy="4143405"/>
          </a:xfrm>
        </p:spPr>
        <p:txBody>
          <a:bodyPr>
            <a:normAutofit fontScale="90000"/>
          </a:bodyPr>
          <a:lstStyle/>
          <a:p>
            <a:r>
              <a:rPr lang="ru-RU" sz="67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Лингвистическая сказка</a:t>
            </a:r>
            <a: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«Разряды наречий»</a:t>
            </a:r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endParaRPr lang="ru-RU" sz="6000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Рисунок 2" descr="фон.jpg"/>
          <p:cNvPicPr>
            <a:picLocks noChangeAspect="1"/>
          </p:cNvPicPr>
          <p:nvPr/>
        </p:nvPicPr>
        <p:blipFill>
          <a:blip r:embed="rId2" cstate="print"/>
          <a:srcRect l="3125" t="4166" r="3125" b="2083"/>
          <a:stretch>
            <a:fillRect/>
          </a:stretch>
        </p:blipFill>
        <p:spPr>
          <a:xfrm>
            <a:off x="285720" y="285728"/>
            <a:ext cx="8572560" cy="628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6633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14348" y="214290"/>
            <a:ext cx="778674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Gabriola" pitchFamily="82" charset="0"/>
                <a:ea typeface="Batang" pitchFamily="18" charset="-127"/>
              </a:rPr>
              <a:t> </a:t>
            </a:r>
            <a:r>
              <a:rPr lang="ru-RU" sz="6000" b="1" dirty="0" smtClean="0">
                <a:solidFill>
                  <a:srgbClr val="FF9900"/>
                </a:solidFill>
                <a:latin typeface="Gabriola" pitchFamily="82" charset="0"/>
                <a:ea typeface="Batang" pitchFamily="18" charset="-127"/>
              </a:rPr>
              <a:t>Куда-то</a:t>
            </a:r>
            <a:r>
              <a:rPr lang="ru-RU" sz="6000" b="1" dirty="0" smtClean="0">
                <a:solidFill>
                  <a:srgbClr val="FF0000"/>
                </a:solidFill>
                <a:latin typeface="Gabriola" pitchFamily="82" charset="0"/>
                <a:ea typeface="Batang" pitchFamily="18" charset="-127"/>
              </a:rPr>
              <a:t>                  </a:t>
            </a:r>
            <a:r>
              <a:rPr lang="ru-RU" sz="6600" b="1" dirty="0" smtClean="0">
                <a:solidFill>
                  <a:srgbClr val="FF0000"/>
                </a:solidFill>
                <a:latin typeface="Gabriola" pitchFamily="82" charset="0"/>
                <a:ea typeface="Batang" pitchFamily="18" charset="-127"/>
              </a:rPr>
              <a:t>Сей</a:t>
            </a:r>
            <a:r>
              <a:rPr lang="ru-RU" sz="6000" b="1" dirty="0" smtClean="0">
                <a:solidFill>
                  <a:srgbClr val="FF0000"/>
                </a:solidFill>
                <a:latin typeface="Gabriola" pitchFamily="82" charset="0"/>
                <a:ea typeface="Batang" pitchFamily="18" charset="-127"/>
              </a:rPr>
              <a:t>час </a:t>
            </a:r>
          </a:p>
          <a:p>
            <a:r>
              <a:rPr lang="ru-RU" sz="6000" b="1" dirty="0" smtClean="0">
                <a:solidFill>
                  <a:srgbClr val="FF9900"/>
                </a:solidFill>
                <a:latin typeface="Gabriola" pitchFamily="82" charset="0"/>
                <a:ea typeface="Batang" pitchFamily="18" charset="-127"/>
              </a:rPr>
              <a:t>Издалека  </a:t>
            </a:r>
            <a:r>
              <a:rPr lang="ru-RU" sz="6000" b="1" dirty="0" smtClean="0">
                <a:solidFill>
                  <a:srgbClr val="640000"/>
                </a:solidFill>
                <a:latin typeface="Gabriola" pitchFamily="82" charset="0"/>
                <a:ea typeface="Batang" pitchFamily="18" charset="-127"/>
              </a:rPr>
              <a:t>                </a:t>
            </a:r>
            <a:r>
              <a:rPr lang="ru-RU" sz="6000" b="1" dirty="0" smtClean="0">
                <a:solidFill>
                  <a:srgbClr val="FF0000"/>
                </a:solidFill>
                <a:latin typeface="Gabriola" pitchFamily="82" charset="0"/>
                <a:ea typeface="Batang" pitchFamily="18" charset="-127"/>
              </a:rPr>
              <a:t>Поздно</a:t>
            </a:r>
          </a:p>
          <a:p>
            <a:r>
              <a:rPr lang="ru-RU" sz="6000" b="1" dirty="0" smtClean="0">
                <a:solidFill>
                  <a:srgbClr val="FF9900"/>
                </a:solidFill>
                <a:latin typeface="Gabriola" pitchFamily="82" charset="0"/>
                <a:ea typeface="Batang" pitchFamily="18" charset="-127"/>
              </a:rPr>
              <a:t>Кое-где </a:t>
            </a:r>
            <a:r>
              <a:rPr lang="ru-RU" sz="6000" b="1" dirty="0" smtClean="0">
                <a:solidFill>
                  <a:srgbClr val="FF9900"/>
                </a:solidFill>
                <a:latin typeface="Gabriola" pitchFamily="82" charset="0"/>
                <a:ea typeface="Batang" pitchFamily="18" charset="-127"/>
              </a:rPr>
              <a:t>    </a:t>
            </a:r>
            <a:r>
              <a:rPr lang="ru-RU" sz="6000" b="1" dirty="0" smtClean="0">
                <a:solidFill>
                  <a:srgbClr val="640000"/>
                </a:solidFill>
                <a:latin typeface="Gabriola" pitchFamily="82" charset="0"/>
                <a:ea typeface="Batang" pitchFamily="18" charset="-127"/>
              </a:rPr>
              <a:t>                 </a:t>
            </a:r>
            <a:r>
              <a:rPr lang="ru-RU" sz="6000" b="1" dirty="0" smtClean="0">
                <a:solidFill>
                  <a:srgbClr val="FF0000"/>
                </a:solidFill>
                <a:latin typeface="Gabriola" pitchFamily="82" charset="0"/>
                <a:ea typeface="Batang" pitchFamily="18" charset="-127"/>
              </a:rPr>
              <a:t>Завтра</a:t>
            </a:r>
          </a:p>
          <a:p>
            <a:r>
              <a:rPr lang="ru-RU" sz="6000" b="1" dirty="0" smtClean="0">
                <a:solidFill>
                  <a:srgbClr val="FF9900"/>
                </a:solidFill>
                <a:latin typeface="Gabriola" pitchFamily="82" charset="0"/>
                <a:ea typeface="Batang" pitchFamily="18" charset="-127"/>
              </a:rPr>
              <a:t>                                   </a:t>
            </a:r>
            <a:r>
              <a:rPr lang="ru-RU" sz="6000" b="1" dirty="0" smtClean="0">
                <a:solidFill>
                  <a:srgbClr val="FF0000"/>
                </a:solidFill>
                <a:latin typeface="Gabriola" pitchFamily="82" charset="0"/>
                <a:ea typeface="Batang" pitchFamily="18" charset="-127"/>
              </a:rPr>
              <a:t> Вчера</a:t>
            </a:r>
            <a:endParaRPr lang="ru-RU" sz="6000" b="1" dirty="0">
              <a:solidFill>
                <a:srgbClr val="FF0000"/>
              </a:solidFill>
              <a:latin typeface="Gabriola" pitchFamily="8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71480"/>
            <a:ext cx="9001156" cy="4143405"/>
          </a:xfrm>
        </p:spPr>
        <p:txBody>
          <a:bodyPr>
            <a:normAutofit fontScale="90000"/>
          </a:bodyPr>
          <a:lstStyle/>
          <a:p>
            <a:r>
              <a:rPr lang="ru-RU" sz="67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Лингвистическая сказка</a:t>
            </a:r>
            <a: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«Разряды наречий»</a:t>
            </a:r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endParaRPr lang="ru-RU" sz="6000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Рисунок 2" descr="фон.jpg"/>
          <p:cNvPicPr>
            <a:picLocks noChangeAspect="1"/>
          </p:cNvPicPr>
          <p:nvPr/>
        </p:nvPicPr>
        <p:blipFill>
          <a:blip r:embed="rId2" cstate="print"/>
          <a:srcRect l="3125" t="4166" r="3125" b="2083"/>
          <a:stretch>
            <a:fillRect/>
          </a:stretch>
        </p:blipFill>
        <p:spPr>
          <a:xfrm>
            <a:off x="285720" y="285728"/>
            <a:ext cx="8572560" cy="628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6633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71472" y="571481"/>
            <a:ext cx="821369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sz="6000" b="1" dirty="0" smtClean="0">
                <a:solidFill>
                  <a:srgbClr val="FF9900"/>
                </a:solidFill>
                <a:latin typeface="Gabriola" pitchFamily="82" charset="0"/>
                <a:cs typeface="Gautami" pitchFamily="34" charset="0"/>
              </a:rPr>
              <a:t>А чем же были заняты остальные братья? </a:t>
            </a:r>
          </a:p>
          <a:p>
            <a:pPr indent="457200" algn="ctr"/>
            <a:endParaRPr lang="ru-RU" sz="4400" b="1" dirty="0" smtClean="0">
              <a:solidFill>
                <a:schemeClr val="bg2">
                  <a:lumMod val="10000"/>
                </a:schemeClr>
              </a:solidFill>
              <a:latin typeface="Gabriola" pitchFamily="82" charset="0"/>
              <a:cs typeface="Gautami" pitchFamily="34" charset="0"/>
            </a:endParaRPr>
          </a:p>
          <a:p>
            <a:pPr indent="457200" algn="ctr"/>
            <a:r>
              <a:rPr lang="ru-RU" sz="6000" b="1" dirty="0" smtClean="0">
                <a:solidFill>
                  <a:srgbClr val="C00000"/>
                </a:solidFill>
                <a:latin typeface="Gabriola" pitchFamily="82" charset="0"/>
                <a:cs typeface="Gautami" pitchFamily="34" charset="0"/>
              </a:rPr>
              <a:t>Почему  </a:t>
            </a:r>
            <a:r>
              <a:rPr lang="ru-RU" sz="6000" b="1" dirty="0" smtClean="0">
                <a:solidFill>
                  <a:srgbClr val="C00000"/>
                </a:solidFill>
                <a:latin typeface="Gabriola" pitchFamily="82" charset="0"/>
                <a:cs typeface="Gautami" pitchFamily="34" charset="0"/>
              </a:rPr>
              <a:t>у них </a:t>
            </a:r>
          </a:p>
          <a:p>
            <a:pPr indent="457200" algn="ctr"/>
            <a:r>
              <a:rPr lang="ru-RU" sz="6000" b="1" dirty="0" smtClean="0">
                <a:solidFill>
                  <a:srgbClr val="C00000"/>
                </a:solidFill>
                <a:latin typeface="Gabriola" pitchFamily="82" charset="0"/>
                <a:cs typeface="Gautami" pitchFamily="34" charset="0"/>
              </a:rPr>
              <a:t>такие   </a:t>
            </a:r>
            <a:r>
              <a:rPr lang="ru-RU" sz="6000" b="1" dirty="0" smtClean="0">
                <a:solidFill>
                  <a:srgbClr val="C00000"/>
                </a:solidFill>
                <a:latin typeface="Gabriola" pitchFamily="82" charset="0"/>
                <a:cs typeface="Gautami" pitchFamily="34" charset="0"/>
              </a:rPr>
              <a:t>имена?</a:t>
            </a:r>
          </a:p>
          <a:p>
            <a:endParaRPr lang="ru-RU" sz="4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71480"/>
            <a:ext cx="9001156" cy="4143405"/>
          </a:xfrm>
        </p:spPr>
        <p:txBody>
          <a:bodyPr>
            <a:normAutofit fontScale="90000"/>
          </a:bodyPr>
          <a:lstStyle/>
          <a:p>
            <a:r>
              <a:rPr lang="ru-RU" sz="67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Лингвистическая сказка</a:t>
            </a:r>
            <a: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/>
            </a:r>
            <a:b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</a:br>
            <a:r>
              <a:rPr lang="ru-RU" sz="6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Batang" pitchFamily="18" charset="-127"/>
                <a:cs typeface="Aharoni" pitchFamily="2" charset="-79"/>
              </a:rPr>
              <a:t>«Разряды наречий»</a:t>
            </a:r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endParaRPr lang="ru-RU" sz="6000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" name="Рисунок 2" descr="фон.jpg"/>
          <p:cNvPicPr>
            <a:picLocks noChangeAspect="1"/>
          </p:cNvPicPr>
          <p:nvPr/>
        </p:nvPicPr>
        <p:blipFill>
          <a:blip r:embed="rId2" cstate="print"/>
          <a:srcRect l="3125" t="4166" r="3125" b="2083"/>
          <a:stretch>
            <a:fillRect/>
          </a:stretch>
        </p:blipFill>
        <p:spPr>
          <a:xfrm>
            <a:off x="285720" y="285728"/>
            <a:ext cx="8572560" cy="628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6633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Другая 1">
      <a:majorFont>
        <a:latin typeface="Arial"/>
        <a:ea typeface=""/>
        <a:cs typeface=""/>
      </a:majorFont>
      <a:minorFont>
        <a:latin typeface="Vijay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67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Лингвистическая сказка  «Разряды наречий»  </vt:lpstr>
      <vt:lpstr>Лингвистическая сказка  «Разряды наречий»  </vt:lpstr>
      <vt:lpstr>Лингвистическая сказка  «Разряды наречий»  </vt:lpstr>
      <vt:lpstr>Лингвистическая сказка  «Разряды наречий»  </vt:lpstr>
      <vt:lpstr>Лингвистическая сказка  «Разряды наречий»  </vt:lpstr>
      <vt:lpstr>Лингвистическая сказка  «Разряды наречий»  </vt:lpstr>
      <vt:lpstr>Лингвистическая сказка  «Разряды наречий»  </vt:lpstr>
      <vt:lpstr>Лингвистическая сказка  «Разряды наречий»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Лингвистическая сказка  «Разряды наречий»  </dc:title>
  <dc:creator>admin</dc:creator>
  <cp:lastModifiedBy>admin</cp:lastModifiedBy>
  <cp:revision>25</cp:revision>
  <dcterms:created xsi:type="dcterms:W3CDTF">2011-11-21T14:53:05Z</dcterms:created>
  <dcterms:modified xsi:type="dcterms:W3CDTF">2011-11-23T18:52:38Z</dcterms:modified>
</cp:coreProperties>
</file>