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-3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F3CB8-3C8F-D74B-B950-356609116C5E}" type="datetimeFigureOut">
              <a:rPr lang="ru-RU" smtClean="0"/>
              <a:t>22.07.15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9C214-B194-744C-A915-DC0A5BF64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922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9C214-B194-744C-A915-DC0A5BF6403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311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22.07.15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22.07.15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рисунка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22.07.15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22.07.15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22.07.15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22.07.15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22.07.15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22.07.15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22.07.15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22.07.15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22.07.15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22.07.15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 rot="21042312">
            <a:off x="646316" y="3329681"/>
            <a:ext cx="7594142" cy="1352681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3"/>
                </a:solidFill>
              </a:rPr>
              <a:t>Образование множественного числа имен существительных</a:t>
            </a:r>
            <a:endParaRPr lang="ru-RU" sz="2800" dirty="0"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060000">
            <a:off x="5425453" y="4455371"/>
            <a:ext cx="3558905" cy="914400"/>
          </a:xfrm>
        </p:spPr>
        <p:txBody>
          <a:bodyPr/>
          <a:lstStyle/>
          <a:p>
            <a:r>
              <a:rPr lang="ru-RU" dirty="0" smtClean="0"/>
              <a:t>Яковлева Я.Г.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030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6857" y="1434639"/>
            <a:ext cx="78467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	</a:t>
            </a:r>
            <a:r>
              <a:rPr lang="ru-RU" sz="2800" dirty="0" smtClean="0">
                <a:solidFill>
                  <a:schemeClr val="bg1"/>
                </a:solidFill>
              </a:rPr>
              <a:t>Мы образуем множественное число существительных при </a:t>
            </a:r>
            <a:r>
              <a:rPr lang="ru-RU" sz="2800" dirty="0">
                <a:solidFill>
                  <a:schemeClr val="bg1"/>
                </a:solidFill>
              </a:rPr>
              <a:t>п</a:t>
            </a:r>
            <a:r>
              <a:rPr lang="ru-RU" sz="2800" dirty="0" smtClean="0">
                <a:solidFill>
                  <a:schemeClr val="bg1"/>
                </a:solidFill>
              </a:rPr>
              <a:t>омощи окончания: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3174" y="4181928"/>
            <a:ext cx="3233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-</a:t>
            </a:r>
            <a:r>
              <a:rPr lang="en-US" sz="7200" dirty="0" smtClean="0">
                <a:solidFill>
                  <a:srgbClr val="FF0000"/>
                </a:solidFill>
              </a:rPr>
              <a:t>s (-</a:t>
            </a:r>
            <a:r>
              <a:rPr lang="en-US" sz="7200" dirty="0" err="1" smtClean="0">
                <a:solidFill>
                  <a:srgbClr val="FF0000"/>
                </a:solidFill>
              </a:rPr>
              <a:t>es</a:t>
            </a:r>
            <a:r>
              <a:rPr lang="en-US" sz="7200" dirty="0" smtClean="0">
                <a:solidFill>
                  <a:srgbClr val="FF0000"/>
                </a:solidFill>
              </a:rPr>
              <a:t>)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63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7643" y="1605469"/>
            <a:ext cx="7075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К большинству существительных мы прибавляем </a:t>
            </a:r>
            <a:r>
              <a:rPr lang="ru-RU" sz="2800" dirty="0" smtClean="0">
                <a:solidFill>
                  <a:srgbClr val="FF0000"/>
                </a:solidFill>
              </a:rPr>
              <a:t>–</a:t>
            </a:r>
            <a:r>
              <a:rPr lang="en-US" sz="2800" dirty="0" smtClean="0">
                <a:solidFill>
                  <a:srgbClr val="FF0000"/>
                </a:solidFill>
              </a:rPr>
              <a:t>s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2081" y="3492498"/>
            <a:ext cx="488662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3"/>
                </a:solidFill>
              </a:rPr>
              <a:t>g</a:t>
            </a:r>
            <a:r>
              <a:rPr lang="en-US" sz="4400" dirty="0" smtClean="0">
                <a:solidFill>
                  <a:schemeClr val="accent3"/>
                </a:solidFill>
              </a:rPr>
              <a:t>irl- girl</a:t>
            </a:r>
            <a:r>
              <a:rPr lang="en-US" sz="4400" dirty="0" smtClean="0">
                <a:solidFill>
                  <a:srgbClr val="FF0000"/>
                </a:solidFill>
              </a:rPr>
              <a:t>s</a:t>
            </a:r>
          </a:p>
          <a:p>
            <a:pPr algn="ctr"/>
            <a:r>
              <a:rPr lang="en-US" sz="4400" dirty="0">
                <a:solidFill>
                  <a:schemeClr val="accent3"/>
                </a:solidFill>
              </a:rPr>
              <a:t>f</a:t>
            </a:r>
            <a:r>
              <a:rPr lang="en-US" sz="4400" dirty="0" smtClean="0">
                <a:solidFill>
                  <a:schemeClr val="accent3"/>
                </a:solidFill>
              </a:rPr>
              <a:t>riend-friend</a:t>
            </a:r>
            <a:r>
              <a:rPr lang="en-US" sz="4400" dirty="0" smtClean="0">
                <a:solidFill>
                  <a:srgbClr val="FF0000"/>
                </a:solidFill>
              </a:rPr>
              <a:t>s</a:t>
            </a:r>
          </a:p>
          <a:p>
            <a:pPr algn="ctr"/>
            <a:r>
              <a:rPr lang="en-US" sz="4400" dirty="0">
                <a:solidFill>
                  <a:schemeClr val="accent3"/>
                </a:solidFill>
              </a:rPr>
              <a:t>t</a:t>
            </a:r>
            <a:r>
              <a:rPr lang="en-US" sz="4400" dirty="0" smtClean="0">
                <a:solidFill>
                  <a:schemeClr val="accent3"/>
                </a:solidFill>
              </a:rPr>
              <a:t>eacher-teacher</a:t>
            </a:r>
            <a:r>
              <a:rPr lang="en-US" sz="4400" dirty="0" smtClean="0">
                <a:solidFill>
                  <a:srgbClr val="FF0000"/>
                </a:solidFill>
              </a:rPr>
              <a:t>s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951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4685" y="1377488"/>
            <a:ext cx="59928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/>
                </a:solidFill>
              </a:rPr>
              <a:t>К существительным, которые оканчиваются на </a:t>
            </a:r>
            <a:r>
              <a:rPr lang="ru-RU" sz="2000" dirty="0" smtClean="0">
                <a:solidFill>
                  <a:srgbClr val="FF0000"/>
                </a:solidFill>
              </a:rPr>
              <a:t>согласную + - у</a:t>
            </a:r>
            <a:r>
              <a:rPr lang="ru-RU" sz="2000" dirty="0" smtClean="0"/>
              <a:t>, </a:t>
            </a:r>
            <a:r>
              <a:rPr lang="ru-RU" sz="2000" dirty="0" smtClean="0">
                <a:solidFill>
                  <a:schemeClr val="accent3"/>
                </a:solidFill>
              </a:rPr>
              <a:t>мы прибавляем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</a:rPr>
              <a:t>es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chemeClr val="accent3"/>
                </a:solidFill>
              </a:rPr>
              <a:t>(при этом –у меняется на </a:t>
            </a:r>
            <a:r>
              <a:rPr lang="en-US" sz="2000" dirty="0" err="1" smtClean="0">
                <a:solidFill>
                  <a:srgbClr val="FF0000"/>
                </a:solidFill>
              </a:rPr>
              <a:t>i</a:t>
            </a:r>
            <a:r>
              <a:rPr lang="en-US" sz="2000" dirty="0" smtClean="0"/>
              <a:t> 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1042" y="3447270"/>
            <a:ext cx="43943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ted</a:t>
            </a:r>
            <a:r>
              <a:rPr lang="en-US" sz="4000" b="1" u="sng" dirty="0" smtClean="0"/>
              <a:t>dy </a:t>
            </a:r>
            <a:r>
              <a:rPr lang="en-US" sz="4000" b="1" dirty="0" smtClean="0"/>
              <a:t> - tedd</a:t>
            </a:r>
            <a:r>
              <a:rPr lang="en-US" sz="4000" b="1" dirty="0" smtClean="0">
                <a:solidFill>
                  <a:srgbClr val="FF0000"/>
                </a:solidFill>
              </a:rPr>
              <a:t>ies</a:t>
            </a:r>
            <a:r>
              <a:rPr lang="en-US" sz="4000" b="1" u="sng" dirty="0" smtClean="0"/>
              <a:t> </a:t>
            </a:r>
          </a:p>
          <a:p>
            <a:pPr algn="ctr"/>
            <a:r>
              <a:rPr lang="en-US" sz="4000" b="1" dirty="0" smtClean="0"/>
              <a:t>par</a:t>
            </a:r>
            <a:r>
              <a:rPr lang="en-US" sz="4000" b="1" u="sng" dirty="0" smtClean="0"/>
              <a:t>ty</a:t>
            </a:r>
            <a:r>
              <a:rPr lang="en-US" sz="4000" b="1" dirty="0" smtClean="0"/>
              <a:t> - part</a:t>
            </a:r>
            <a:r>
              <a:rPr lang="en-US" sz="4000" b="1" dirty="0" smtClean="0">
                <a:solidFill>
                  <a:srgbClr val="FF0000"/>
                </a:solidFill>
              </a:rPr>
              <a:t>ies</a:t>
            </a:r>
            <a:endParaRPr lang="en-US" sz="4000" b="1" u="sng" dirty="0" smtClean="0"/>
          </a:p>
          <a:p>
            <a:pPr algn="ctr"/>
            <a:r>
              <a:rPr lang="en-US" sz="4000" b="1" dirty="0" smtClean="0"/>
              <a:t>pup</a:t>
            </a:r>
            <a:r>
              <a:rPr lang="en-US" sz="4000" b="1" u="sng" dirty="0" smtClean="0"/>
              <a:t>py</a:t>
            </a:r>
            <a:r>
              <a:rPr lang="en-US" sz="4000" b="1" dirty="0" smtClean="0"/>
              <a:t> - pupp</a:t>
            </a:r>
            <a:r>
              <a:rPr lang="en-US" sz="4000" b="1" dirty="0" smtClean="0">
                <a:solidFill>
                  <a:srgbClr val="FF0000"/>
                </a:solidFill>
              </a:rPr>
              <a:t>ies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414037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3082" y="1407098"/>
            <a:ext cx="6571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 существительным, которые</a:t>
            </a:r>
          </a:p>
          <a:p>
            <a:pPr algn="ctr"/>
            <a:r>
              <a:rPr lang="ru-RU" sz="2000" dirty="0" smtClean="0"/>
              <a:t> оканчиваются на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–</a:t>
            </a:r>
            <a:r>
              <a:rPr lang="en-US" sz="2000" b="1" dirty="0" smtClean="0">
                <a:solidFill>
                  <a:srgbClr val="FF0000"/>
                </a:solidFill>
              </a:rPr>
              <a:t>s, -</a:t>
            </a:r>
            <a:r>
              <a:rPr lang="en-US" sz="2000" b="1" dirty="0" err="1" smtClean="0">
                <a:solidFill>
                  <a:srgbClr val="FF0000"/>
                </a:solidFill>
              </a:rPr>
              <a:t>ss</a:t>
            </a:r>
            <a:r>
              <a:rPr lang="en-US" sz="2000" b="1" dirty="0" smtClean="0">
                <a:solidFill>
                  <a:srgbClr val="FF0000"/>
                </a:solidFill>
              </a:rPr>
              <a:t>, -</a:t>
            </a:r>
            <a:r>
              <a:rPr lang="en-US" sz="2000" b="1" dirty="0" err="1" smtClean="0">
                <a:solidFill>
                  <a:srgbClr val="FF0000"/>
                </a:solidFill>
              </a:rPr>
              <a:t>sh</a:t>
            </a:r>
            <a:r>
              <a:rPr lang="en-US" sz="2000" b="1" dirty="0" smtClean="0">
                <a:solidFill>
                  <a:srgbClr val="FF0000"/>
                </a:solidFill>
              </a:rPr>
              <a:t>, -</a:t>
            </a:r>
            <a:r>
              <a:rPr lang="en-US" sz="2000" b="1" dirty="0" err="1" smtClean="0">
                <a:solidFill>
                  <a:srgbClr val="FF0000"/>
                </a:solidFill>
              </a:rPr>
              <a:t>ch</a:t>
            </a:r>
            <a:r>
              <a:rPr lang="en-US" sz="2000" b="1" dirty="0" smtClean="0">
                <a:solidFill>
                  <a:srgbClr val="FF0000"/>
                </a:solidFill>
              </a:rPr>
              <a:t>, -x, -o</a:t>
            </a:r>
            <a:r>
              <a:rPr lang="en-US" sz="2000" b="1" dirty="0" smtClean="0"/>
              <a:t>,  </a:t>
            </a:r>
            <a:r>
              <a:rPr lang="ru-RU" sz="2000" b="1" dirty="0" smtClean="0"/>
              <a:t>мы прибавляем </a:t>
            </a:r>
            <a:r>
              <a:rPr lang="en-US" sz="2000" b="1" dirty="0" smtClean="0">
                <a:solidFill>
                  <a:srgbClr val="FF0000"/>
                </a:solidFill>
              </a:rPr>
              <a:t>-</a:t>
            </a:r>
            <a:r>
              <a:rPr lang="en-US" sz="2000" b="1" dirty="0" err="1" smtClean="0">
                <a:solidFill>
                  <a:srgbClr val="FF0000"/>
                </a:solidFill>
              </a:rPr>
              <a:t>es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25674" y="2993681"/>
            <a:ext cx="38400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</a:t>
            </a:r>
            <a:r>
              <a:rPr lang="en-US" sz="3200" b="1" dirty="0" smtClean="0"/>
              <a:t>ru</a:t>
            </a:r>
            <a:r>
              <a:rPr lang="en-US" sz="3200" b="1" u="sng" dirty="0" smtClean="0"/>
              <a:t>sh</a:t>
            </a:r>
            <a:r>
              <a:rPr lang="en-US" sz="3200" b="1" dirty="0" smtClean="0"/>
              <a:t> – brush</a:t>
            </a:r>
            <a:r>
              <a:rPr lang="en-US" sz="3200" b="1" dirty="0" smtClean="0">
                <a:solidFill>
                  <a:srgbClr val="FF0000"/>
                </a:solidFill>
              </a:rPr>
              <a:t>es           </a:t>
            </a:r>
          </a:p>
          <a:p>
            <a:r>
              <a:rPr lang="en-US" sz="3200" b="1" dirty="0" smtClean="0"/>
              <a:t>pea</a:t>
            </a:r>
            <a:r>
              <a:rPr lang="en-US" sz="3200" b="1" u="sng" dirty="0" smtClean="0"/>
              <a:t>ch</a:t>
            </a:r>
            <a:r>
              <a:rPr lang="en-US" sz="3200" b="1" dirty="0" smtClean="0"/>
              <a:t> – peach</a:t>
            </a:r>
            <a:r>
              <a:rPr lang="en-US" sz="3200" b="1" dirty="0" smtClean="0">
                <a:solidFill>
                  <a:srgbClr val="FF0000"/>
                </a:solidFill>
              </a:rPr>
              <a:t>es</a:t>
            </a: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gla</a:t>
            </a:r>
            <a:r>
              <a:rPr lang="en-US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ss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glass</a:t>
            </a:r>
            <a:r>
              <a:rPr lang="en-US" sz="3200" b="1" dirty="0" smtClean="0">
                <a:solidFill>
                  <a:srgbClr val="FF0000"/>
                </a:solidFill>
              </a:rPr>
              <a:t>es</a:t>
            </a: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</a:t>
            </a:r>
            <a:r>
              <a:rPr lang="en-US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box</a:t>
            </a:r>
            <a:r>
              <a:rPr lang="en-US" sz="3200" b="1" dirty="0" smtClean="0">
                <a:solidFill>
                  <a:srgbClr val="FF0000"/>
                </a:solidFill>
              </a:rPr>
              <a:t>es</a:t>
            </a:r>
          </a:p>
          <a:p>
            <a:r>
              <a:rPr lang="en-US" sz="3200" b="1" dirty="0"/>
              <a:t>p</a:t>
            </a:r>
            <a:r>
              <a:rPr lang="en-US" sz="3200" b="1" dirty="0" smtClean="0"/>
              <a:t>otat</a:t>
            </a:r>
            <a:r>
              <a:rPr lang="en-US" sz="3200" b="1" u="sng" dirty="0" smtClean="0"/>
              <a:t>o</a:t>
            </a:r>
            <a:r>
              <a:rPr lang="en-US" sz="3200" b="1" dirty="0" smtClean="0"/>
              <a:t> - potato</a:t>
            </a:r>
            <a:r>
              <a:rPr lang="en-US" sz="3200" b="1" dirty="0" smtClean="0">
                <a:solidFill>
                  <a:srgbClr val="FF0000"/>
                </a:solidFill>
              </a:rPr>
              <a:t>es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1769" y="2603293"/>
            <a:ext cx="3435706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Исключения :</a:t>
            </a:r>
            <a:endParaRPr lang="en-US" sz="2400" b="1" u="sng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               radio</a:t>
            </a:r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               photo</a:t>
            </a:r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               piano</a:t>
            </a:r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               video</a:t>
            </a:r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               zoo</a:t>
            </a:r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               kangaroo</a:t>
            </a:r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endParaRPr lang="en-US" sz="2400" dirty="0" smtClean="0">
              <a:solidFill>
                <a:schemeClr val="accent1"/>
              </a:solidFill>
            </a:endParaRPr>
          </a:p>
          <a:p>
            <a:endParaRPr lang="ru-RU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9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246" y="1154081"/>
            <a:ext cx="80327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 существительным, которые оканчиваются на </a:t>
            </a:r>
            <a:r>
              <a:rPr lang="ru-RU" sz="2400" b="1" dirty="0" smtClean="0">
                <a:solidFill>
                  <a:srgbClr val="FF0000"/>
                </a:solidFill>
              </a:rPr>
              <a:t>–</a:t>
            </a:r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r>
              <a:rPr lang="ru-RU" sz="2400" b="1" dirty="0" smtClean="0">
                <a:solidFill>
                  <a:srgbClr val="FF0000"/>
                </a:solidFill>
              </a:rPr>
              <a:t>(-</a:t>
            </a:r>
            <a:r>
              <a:rPr lang="en-US" sz="2400" b="1" dirty="0" err="1" smtClean="0">
                <a:solidFill>
                  <a:srgbClr val="FF0000"/>
                </a:solidFill>
              </a:rPr>
              <a:t>fe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r>
              <a:rPr lang="ru-RU" sz="2400" b="1" dirty="0" smtClean="0">
                <a:solidFill>
                  <a:schemeClr val="bg1"/>
                </a:solidFill>
              </a:rPr>
              <a:t>, мы прибавляем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–</a:t>
            </a:r>
            <a:r>
              <a:rPr lang="en-US" sz="2400" b="1" dirty="0" err="1" smtClean="0">
                <a:solidFill>
                  <a:srgbClr val="FF0000"/>
                </a:solidFill>
              </a:rPr>
              <a:t>es</a:t>
            </a:r>
            <a:r>
              <a:rPr lang="en-US" sz="2400" b="1" dirty="0" smtClean="0">
                <a:solidFill>
                  <a:srgbClr val="FF0000"/>
                </a:solidFill>
              </a:rPr>
              <a:t> (-s)  </a:t>
            </a:r>
            <a:r>
              <a:rPr lang="ru-RU" sz="2400" b="1" dirty="0" smtClean="0">
                <a:solidFill>
                  <a:schemeClr val="bg1"/>
                </a:solidFill>
              </a:rPr>
              <a:t>(при э</a:t>
            </a:r>
            <a:r>
              <a:rPr lang="ru-RU" b="1" dirty="0" smtClean="0">
                <a:solidFill>
                  <a:schemeClr val="bg1"/>
                </a:solidFill>
              </a:rPr>
              <a:t>том –</a:t>
            </a:r>
            <a:r>
              <a:rPr lang="en-US" b="1" dirty="0" smtClean="0">
                <a:solidFill>
                  <a:schemeClr val="bg1"/>
                </a:solidFill>
              </a:rPr>
              <a:t>f </a:t>
            </a:r>
            <a:r>
              <a:rPr lang="ru-RU" sz="2400" b="1" dirty="0" smtClean="0">
                <a:solidFill>
                  <a:schemeClr val="bg1"/>
                </a:solidFill>
              </a:rPr>
              <a:t>меняется</a:t>
            </a:r>
            <a:r>
              <a:rPr lang="ru-RU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-v</a:t>
            </a:r>
            <a:r>
              <a:rPr lang="ru-RU" sz="2400" b="1" dirty="0">
                <a:solidFill>
                  <a:schemeClr val="bg1"/>
                </a:solidFill>
              </a:rPr>
              <a:t>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0470" y="3359525"/>
            <a:ext cx="37443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l</a:t>
            </a:r>
            <a:r>
              <a:rPr lang="en-US" sz="4400" dirty="0" smtClean="0"/>
              <a:t>ea</a:t>
            </a:r>
            <a:r>
              <a:rPr lang="en-US" sz="4400" u="sng" dirty="0" smtClean="0"/>
              <a:t>f </a:t>
            </a:r>
            <a:r>
              <a:rPr lang="en-US" sz="4400" dirty="0" smtClean="0"/>
              <a:t>– lea</a:t>
            </a:r>
            <a:r>
              <a:rPr lang="en-US" sz="4400" dirty="0" smtClean="0">
                <a:solidFill>
                  <a:srgbClr val="FF0000"/>
                </a:solidFill>
              </a:rPr>
              <a:t>ves</a:t>
            </a:r>
          </a:p>
          <a:p>
            <a:r>
              <a:rPr lang="en-US" sz="4400" dirty="0"/>
              <a:t>k</a:t>
            </a:r>
            <a:r>
              <a:rPr lang="en-US" sz="4400" dirty="0" smtClean="0"/>
              <a:t>ni</a:t>
            </a:r>
            <a:r>
              <a:rPr lang="en-US" sz="4400" u="sng" dirty="0" smtClean="0"/>
              <a:t>fe</a:t>
            </a:r>
            <a:r>
              <a:rPr lang="en-US" sz="4400" dirty="0" smtClean="0"/>
              <a:t> - kni</a:t>
            </a:r>
            <a:r>
              <a:rPr lang="en-US" sz="4400" dirty="0" smtClean="0">
                <a:solidFill>
                  <a:srgbClr val="FF0000"/>
                </a:solidFill>
              </a:rPr>
              <a:t>ves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100506" y="3359525"/>
            <a:ext cx="385119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Исключения</a:t>
            </a:r>
          </a:p>
          <a:p>
            <a:r>
              <a:rPr lang="en-US" sz="3200" b="1" dirty="0" smtClean="0"/>
              <a:t>             roof</a:t>
            </a:r>
            <a:r>
              <a:rPr lang="en-US" sz="3200" b="1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sz="3200" b="1" dirty="0" smtClean="0"/>
              <a:t>             giraff</a:t>
            </a:r>
            <a:r>
              <a:rPr lang="en-US" sz="3200" b="1" dirty="0" smtClean="0">
                <a:solidFill>
                  <a:srgbClr val="FF0000"/>
                </a:solidFill>
              </a:rPr>
              <a:t>es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977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365" y="1112691"/>
            <a:ext cx="69486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Некоторые существительные образуют множественное число не по правилу. Их надо запомнить: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7942" y="2767881"/>
            <a:ext cx="73410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800000"/>
                </a:solidFill>
              </a:rPr>
              <a:t>c</a:t>
            </a:r>
            <a:r>
              <a:rPr lang="en-US" sz="2800" dirty="0" smtClean="0">
                <a:solidFill>
                  <a:srgbClr val="800000"/>
                </a:solidFill>
              </a:rPr>
              <a:t>hild – children                   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tooth – teeth</a:t>
            </a:r>
          </a:p>
          <a:p>
            <a:r>
              <a:rPr lang="en-US" sz="2800" dirty="0">
                <a:solidFill>
                  <a:srgbClr val="FF0000"/>
                </a:solidFill>
              </a:rPr>
              <a:t>p</a:t>
            </a:r>
            <a:r>
              <a:rPr lang="en-US" sz="2800" dirty="0" smtClean="0">
                <a:solidFill>
                  <a:srgbClr val="FF0000"/>
                </a:solidFill>
              </a:rPr>
              <a:t>erson – people                 </a:t>
            </a:r>
            <a:r>
              <a:rPr lang="en-US" sz="2800" dirty="0" smtClean="0">
                <a:solidFill>
                  <a:srgbClr val="008000"/>
                </a:solidFill>
              </a:rPr>
              <a:t>fish – fish</a:t>
            </a:r>
          </a:p>
          <a:p>
            <a:r>
              <a:rPr lang="en-US" sz="2800" dirty="0">
                <a:solidFill>
                  <a:srgbClr val="008000"/>
                </a:solidFill>
              </a:rPr>
              <a:t>m</a:t>
            </a:r>
            <a:r>
              <a:rPr lang="en-US" sz="2800" dirty="0" smtClean="0">
                <a:solidFill>
                  <a:srgbClr val="008000"/>
                </a:solidFill>
              </a:rPr>
              <a:t>an – men                           </a:t>
            </a:r>
            <a:r>
              <a:rPr lang="en-US" sz="2800" dirty="0" smtClean="0">
                <a:solidFill>
                  <a:srgbClr val="FF6600"/>
                </a:solidFill>
              </a:rPr>
              <a:t>sheep – sheep</a:t>
            </a:r>
          </a:p>
          <a:p>
            <a:r>
              <a:rPr lang="en-US" sz="2800" dirty="0">
                <a:solidFill>
                  <a:srgbClr val="0000FF"/>
                </a:solidFill>
              </a:rPr>
              <a:t>w</a:t>
            </a:r>
            <a:r>
              <a:rPr lang="en-US" sz="2800" dirty="0" smtClean="0">
                <a:solidFill>
                  <a:srgbClr val="0000FF"/>
                </a:solidFill>
              </a:rPr>
              <a:t>oman – women                </a:t>
            </a:r>
            <a:r>
              <a:rPr lang="en-US" sz="2800" dirty="0" smtClean="0">
                <a:solidFill>
                  <a:srgbClr val="800000"/>
                </a:solidFill>
              </a:rPr>
              <a:t>mouse – mice</a:t>
            </a:r>
          </a:p>
          <a:p>
            <a:r>
              <a:rPr lang="en-US" sz="2800" dirty="0">
                <a:solidFill>
                  <a:srgbClr val="800000"/>
                </a:solidFill>
              </a:rPr>
              <a:t> </a:t>
            </a:r>
            <a:r>
              <a:rPr lang="en-US" sz="2800" dirty="0" smtClean="0">
                <a:solidFill>
                  <a:srgbClr val="800000"/>
                </a:solidFill>
              </a:rPr>
              <a:t>                             </a:t>
            </a:r>
            <a:r>
              <a:rPr lang="en-US" sz="2800" dirty="0" smtClean="0">
                <a:solidFill>
                  <a:srgbClr val="FF0000"/>
                </a:solidFill>
              </a:rPr>
              <a:t>foot – feet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17980"/>
      </p:ext>
    </p:extLst>
  </p:cSld>
  <p:clrMapOvr>
    <a:masterClrMapping/>
  </p:clrMapOvr>
</p:sld>
</file>

<file path=ppt/theme/theme1.xml><?xml version="1.0" encoding="utf-8"?>
<a:theme xmlns:a="http://schemas.openxmlformats.org/drawingml/2006/main" name="Небо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Небо.thmx</Template>
  <TotalTime>68</TotalTime>
  <Words>204</Words>
  <Application>Microsoft Macintosh PowerPoint</Application>
  <PresentationFormat>Экран (4:3)</PresentationFormat>
  <Paragraphs>40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Небо</vt:lpstr>
      <vt:lpstr>Образование множественного числа имен существительных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множественного числа имен существительных</dc:title>
  <dc:creator>Александр Яковлев</dc:creator>
  <cp:lastModifiedBy>Александр Яковлев</cp:lastModifiedBy>
  <cp:revision>7</cp:revision>
  <dcterms:created xsi:type="dcterms:W3CDTF">2015-07-22T12:53:17Z</dcterms:created>
  <dcterms:modified xsi:type="dcterms:W3CDTF">2015-07-22T14:01:58Z</dcterms:modified>
</cp:coreProperties>
</file>