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163500-90EB-4F21-971E-B163C3BEE8BF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A221F6-F53B-4A29-87E5-2D514E5E34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9064" y="1412776"/>
            <a:ext cx="8424936" cy="2868168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Конструкт урочного занятия</a:t>
            </a:r>
            <a:br>
              <a:rPr lang="ru-RU" dirty="0" smtClean="0"/>
            </a:br>
            <a:r>
              <a:rPr lang="ru-RU" dirty="0" smtClean="0"/>
              <a:t>по физической культуре </a:t>
            </a:r>
            <a:br>
              <a:rPr lang="ru-RU" dirty="0" smtClean="0"/>
            </a:br>
            <a:r>
              <a:rPr lang="ru-RU" dirty="0" smtClean="0"/>
              <a:t>для  2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653136"/>
            <a:ext cx="5610046" cy="190536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Разработчик: </a:t>
            </a:r>
            <a:r>
              <a:rPr lang="ru-RU" sz="2400" dirty="0" err="1" smtClean="0"/>
              <a:t>Магасумов</a:t>
            </a:r>
            <a:r>
              <a:rPr lang="ru-RU" sz="2400" dirty="0" smtClean="0"/>
              <a:t> Кирилл</a:t>
            </a:r>
            <a:br>
              <a:rPr lang="ru-RU" sz="2400" dirty="0" smtClean="0"/>
            </a:br>
            <a:r>
              <a:rPr lang="ru-RU" sz="2400" dirty="0" err="1" smtClean="0"/>
              <a:t>Миниханович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Должность: учитель физической</a:t>
            </a:r>
            <a:br>
              <a:rPr lang="ru-RU" sz="2400" dirty="0" smtClean="0"/>
            </a:br>
            <a:r>
              <a:rPr lang="ru-RU" sz="2400" dirty="0" smtClean="0"/>
              <a:t>культуры </a:t>
            </a:r>
            <a:br>
              <a:rPr lang="ru-RU" sz="2400" dirty="0" smtClean="0"/>
            </a:br>
            <a:r>
              <a:rPr lang="ru-RU" sz="2400" dirty="0" smtClean="0"/>
              <a:t>Учреждение: МБОУ «СОШ №32»</a:t>
            </a:r>
            <a:br>
              <a:rPr lang="ru-RU" sz="2400" dirty="0" smtClean="0"/>
            </a:br>
            <a:r>
              <a:rPr lang="ru-RU" sz="2400" dirty="0" smtClean="0"/>
              <a:t>ГО Краснотурьинск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7239000" cy="63391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Тема урока:</a:t>
            </a:r>
            <a:r>
              <a:rPr lang="ru-RU" dirty="0" smtClean="0"/>
              <a:t> Совершенствование бега на короткие </a:t>
            </a:r>
            <a:r>
              <a:rPr lang="ru-RU" dirty="0" smtClean="0"/>
              <a:t>дистанции</a:t>
            </a:r>
          </a:p>
          <a:p>
            <a:endParaRPr lang="ru-RU" dirty="0" smtClean="0"/>
          </a:p>
          <a:p>
            <a:r>
              <a:rPr lang="ru-RU" b="1" dirty="0" smtClean="0"/>
              <a:t>Тип урока: </a:t>
            </a:r>
            <a:r>
              <a:rPr lang="ru-RU" dirty="0" smtClean="0"/>
              <a:t>урок - освоение новых знаний на основе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Цель урока</a:t>
            </a:r>
            <a:r>
              <a:rPr lang="ru-RU" dirty="0" smtClean="0"/>
              <a:t>: создание педагогических условий для развития скоростных качеств младших школьников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Задачи урока: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i="1" u="sng" dirty="0" smtClean="0"/>
              <a:t>Обучающая:</a:t>
            </a:r>
            <a:r>
              <a:rPr lang="ru-RU" dirty="0" smtClean="0"/>
              <a:t> дать понятие «короткая дистанция» </a:t>
            </a:r>
          </a:p>
          <a:p>
            <a:pPr>
              <a:buFont typeface="Wingdings" pitchFamily="2" charset="2"/>
              <a:buChar char="Ø"/>
            </a:pPr>
            <a:r>
              <a:rPr lang="ru-RU" i="1" u="sng" dirty="0" smtClean="0"/>
              <a:t>Развивающая:</a:t>
            </a:r>
            <a:r>
              <a:rPr lang="ru-RU" dirty="0" smtClean="0"/>
              <a:t> развивать координацию движений рук и ног во время бега, ловкости</a:t>
            </a:r>
          </a:p>
          <a:p>
            <a:pPr>
              <a:buFont typeface="Wingdings" pitchFamily="2" charset="2"/>
              <a:buChar char="Ø"/>
            </a:pPr>
            <a:r>
              <a:rPr lang="ru-RU" i="1" u="sng" dirty="0" smtClean="0"/>
              <a:t>Воспитательная:</a:t>
            </a:r>
            <a:r>
              <a:rPr lang="ru-RU" dirty="0" smtClean="0"/>
              <a:t> воспитывать целеустремленность, взаимоуважение.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7524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Планируемые результаты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904656"/>
          </a:xfrm>
        </p:spPr>
        <p:txBody>
          <a:bodyPr/>
          <a:lstStyle/>
          <a:p>
            <a:r>
              <a:rPr lang="ru-RU" i="1" u="sng" dirty="0" smtClean="0"/>
              <a:t>Личностные</a:t>
            </a:r>
            <a:r>
              <a:rPr lang="ru-RU" u="sng" dirty="0" smtClean="0"/>
              <a:t>: </a:t>
            </a:r>
            <a:r>
              <a:rPr lang="ru-RU" dirty="0" smtClean="0"/>
              <a:t>Анализировать </a:t>
            </a:r>
            <a:r>
              <a:rPr lang="ru-RU" dirty="0" smtClean="0"/>
              <a:t>собственную деятельность на уроке</a:t>
            </a:r>
          </a:p>
          <a:p>
            <a:pPr algn="ctr"/>
            <a:r>
              <a:rPr lang="ru-RU" i="1" u="sng" dirty="0" err="1" smtClean="0"/>
              <a:t>Метапредметные</a:t>
            </a:r>
            <a:r>
              <a:rPr lang="ru-RU" u="sng" dirty="0" smtClean="0"/>
              <a:t> </a:t>
            </a:r>
          </a:p>
          <a:p>
            <a:pPr algn="ctr"/>
            <a:endParaRPr lang="ru-RU" dirty="0" smtClean="0"/>
          </a:p>
          <a:p>
            <a:pPr>
              <a:buNone/>
            </a:pPr>
            <a:r>
              <a:rPr lang="ru-RU" sz="2000" i="1" dirty="0" smtClean="0"/>
              <a:t>	регулятивные	</a:t>
            </a:r>
            <a:r>
              <a:rPr lang="ru-RU" sz="2000" i="1" dirty="0" smtClean="0"/>
              <a:t>    познавательные</a:t>
            </a:r>
            <a:r>
              <a:rPr lang="ru-RU" sz="2000" dirty="0" smtClean="0"/>
              <a:t>	</a:t>
            </a:r>
            <a:r>
              <a:rPr lang="ru-RU" sz="2000" dirty="0" smtClean="0"/>
              <a:t> </a:t>
            </a:r>
            <a:r>
              <a:rPr lang="ru-RU" sz="2000" dirty="0" smtClean="0"/>
              <a:t>  </a:t>
            </a:r>
            <a:r>
              <a:rPr lang="ru-RU" sz="2000" i="1" dirty="0" smtClean="0"/>
              <a:t>коммуникативные</a:t>
            </a:r>
          </a:p>
          <a:p>
            <a:pPr>
              <a:buSzPct val="82000"/>
              <a:buNone/>
            </a:pPr>
            <a:r>
              <a:rPr lang="ru-RU" sz="1500" dirty="0" smtClean="0"/>
              <a:t>•Развивать </a:t>
            </a:r>
            <a:r>
              <a:rPr lang="ru-RU" sz="1500" dirty="0" smtClean="0"/>
              <a:t>внимание, </a:t>
            </a:r>
            <a:r>
              <a:rPr lang="ru-RU" sz="1500" dirty="0" smtClean="0"/>
              <a:t>            •Принимать инструкцию              •</a:t>
            </a:r>
            <a:r>
              <a:rPr lang="ru-RU" sz="1600" dirty="0" smtClean="0"/>
              <a:t> </a:t>
            </a:r>
            <a:r>
              <a:rPr lang="ru-RU" sz="1400" dirty="0" smtClean="0"/>
              <a:t>Умение работать в паре</a:t>
            </a:r>
          </a:p>
          <a:p>
            <a:pPr>
              <a:buNone/>
            </a:pPr>
            <a:r>
              <a:rPr lang="ru-RU" sz="1500" dirty="0" smtClean="0"/>
              <a:t>уметь </a:t>
            </a:r>
            <a:r>
              <a:rPr lang="ru-RU" sz="1500" dirty="0" smtClean="0"/>
              <a:t>оценивать </a:t>
            </a:r>
            <a:r>
              <a:rPr lang="ru-RU" sz="1500" dirty="0" smtClean="0"/>
              <a:t>                     учителя </a:t>
            </a:r>
            <a:r>
              <a:rPr lang="ru-RU" sz="1500" dirty="0" smtClean="0"/>
              <a:t>и четко ей </a:t>
            </a:r>
            <a:r>
              <a:rPr lang="ru-RU" sz="1500" dirty="0" smtClean="0"/>
              <a:t>следовать;</a:t>
            </a:r>
          </a:p>
          <a:p>
            <a:pPr>
              <a:buSzPct val="83000"/>
              <a:buNone/>
            </a:pPr>
            <a:r>
              <a:rPr lang="ru-RU" sz="1500" dirty="0" smtClean="0"/>
              <a:t>правильность выполнения       •</a:t>
            </a:r>
            <a:r>
              <a:rPr lang="ru-RU" sz="1600" dirty="0" smtClean="0"/>
              <a:t> </a:t>
            </a:r>
            <a:r>
              <a:rPr lang="ru-RU" sz="1500" dirty="0" smtClean="0"/>
              <a:t>Извлекать необходимую </a:t>
            </a:r>
          </a:p>
          <a:p>
            <a:pPr>
              <a:buNone/>
            </a:pPr>
            <a:r>
              <a:rPr lang="ru-RU" sz="1500" dirty="0" smtClean="0"/>
              <a:t>действий;                                 </a:t>
            </a:r>
            <a:r>
              <a:rPr lang="ru-RU" sz="1500" dirty="0" smtClean="0"/>
              <a:t>информацию из </a:t>
            </a:r>
            <a:r>
              <a:rPr lang="ru-RU" sz="1500" dirty="0" smtClean="0"/>
              <a:t>рассказа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•</a:t>
            </a:r>
            <a:r>
              <a:rPr lang="ru-RU" sz="1500" dirty="0" smtClean="0"/>
              <a:t>Адекватно воспринимать </a:t>
            </a:r>
            <a:r>
              <a:rPr lang="ru-RU" sz="1500" dirty="0" smtClean="0"/>
              <a:t>       учителя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оценку учителя</a:t>
            </a:r>
          </a:p>
          <a:p>
            <a:r>
              <a:rPr lang="ru-RU" i="1" u="sng" dirty="0" smtClean="0"/>
              <a:t>Предметные:</a:t>
            </a:r>
            <a:r>
              <a:rPr lang="ru-RU" dirty="0" smtClean="0"/>
              <a:t> Изучить </a:t>
            </a:r>
            <a:r>
              <a:rPr lang="ru-RU" dirty="0" smtClean="0"/>
              <a:t>технику бега на короткую дистанцию и динамику ее изменения по дистанции.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lvl="1"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91680" y="2348880"/>
            <a:ext cx="55446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1691680" y="1988840"/>
            <a:ext cx="5544616" cy="648072"/>
            <a:chOff x="1475656" y="2276872"/>
            <a:chExt cx="5544616" cy="648072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1475656" y="2636912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4283968" y="2636912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7020272" y="2636912"/>
              <a:ext cx="0" cy="28803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4283968" y="2276872"/>
              <a:ext cx="0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588680"/>
          </a:xfrm>
        </p:spPr>
        <p:txBody>
          <a:bodyPr/>
          <a:lstStyle/>
          <a:p>
            <a:pPr algn="ctr"/>
            <a:r>
              <a:rPr lang="ru-RU" dirty="0" smtClean="0"/>
              <a:t>Этапы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6910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Организационно-мотивационный этап</a:t>
            </a:r>
          </a:p>
          <a:p>
            <a:r>
              <a:rPr lang="ru-RU" sz="2400" dirty="0" smtClean="0"/>
              <a:t>Актуализация знаний</a:t>
            </a:r>
          </a:p>
          <a:p>
            <a:r>
              <a:rPr lang="ru-RU" sz="2400" dirty="0" smtClean="0"/>
              <a:t>Постановка темы и учебной задачи (создание проблемной ситуации)</a:t>
            </a:r>
          </a:p>
          <a:p>
            <a:r>
              <a:rPr lang="ru-RU" sz="2400" dirty="0" smtClean="0"/>
              <a:t>«Открытие» </a:t>
            </a:r>
            <a:r>
              <a:rPr lang="ru-RU" sz="2400" dirty="0" smtClean="0"/>
              <a:t>детьми нового знания</a:t>
            </a:r>
          </a:p>
          <a:p>
            <a:r>
              <a:rPr lang="ru-RU" sz="2400" dirty="0" smtClean="0"/>
              <a:t>Динамическая </a:t>
            </a:r>
            <a:r>
              <a:rPr lang="ru-RU" sz="2400" dirty="0" smtClean="0"/>
              <a:t>пауза</a:t>
            </a:r>
          </a:p>
          <a:p>
            <a:r>
              <a:rPr lang="ru-RU" sz="2400" dirty="0" smtClean="0"/>
              <a:t>Первичное </a:t>
            </a:r>
            <a:r>
              <a:rPr lang="ru-RU" sz="2400" dirty="0" smtClean="0"/>
              <a:t>закрепление</a:t>
            </a:r>
          </a:p>
          <a:p>
            <a:r>
              <a:rPr lang="ru-RU" sz="2400" dirty="0" smtClean="0"/>
              <a:t>Обобщение </a:t>
            </a:r>
            <a:r>
              <a:rPr lang="ru-RU" sz="2400" dirty="0" smtClean="0"/>
              <a:t>изученного</a:t>
            </a:r>
          </a:p>
          <a:p>
            <a:r>
              <a:rPr lang="ru-RU" sz="2400" dirty="0" smtClean="0"/>
              <a:t>Итог урока</a:t>
            </a:r>
          </a:p>
          <a:p>
            <a:r>
              <a:rPr lang="ru-RU" sz="2400" dirty="0" smtClean="0"/>
              <a:t>Рефлексия</a:t>
            </a:r>
          </a:p>
          <a:p>
            <a:endParaRPr lang="ru-RU" sz="2400" dirty="0" smtClean="0"/>
          </a:p>
          <a:p>
            <a:endParaRPr lang="ru-RU" sz="2500" b="1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ru-RU" sz="2500" b="1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48770_html_350fd39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852936"/>
            <a:ext cx="3312368" cy="36179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5897880" cy="117348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Рефлексия </a:t>
            </a:r>
            <a:r>
              <a:rPr lang="ru-RU" sz="3000" dirty="0" smtClean="0"/>
              <a:t>учебной деятельности</a:t>
            </a:r>
            <a:endParaRPr lang="ru-RU" sz="3000" dirty="0"/>
          </a:p>
        </p:txBody>
      </p:sp>
      <p:sp>
        <p:nvSpPr>
          <p:cNvPr id="15" name="Текст 14"/>
          <p:cNvSpPr>
            <a:spLocks noGrp="1"/>
          </p:cNvSpPr>
          <p:nvPr>
            <p:ph type="body" idx="2"/>
          </p:nvPr>
        </p:nvSpPr>
        <p:spPr>
          <a:xfrm>
            <a:off x="179512" y="1497416"/>
            <a:ext cx="8964488" cy="517194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Формируемые </a:t>
            </a: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УУД: </a:t>
            </a:r>
          </a:p>
          <a:p>
            <a:r>
              <a:rPr lang="ru-RU" sz="2400" i="1" dirty="0" smtClean="0"/>
              <a:t>Личностные</a:t>
            </a:r>
            <a:r>
              <a:rPr lang="ru-RU" sz="2400" i="1" dirty="0" smtClean="0"/>
              <a:t>:</a:t>
            </a:r>
            <a:r>
              <a:rPr lang="ru-RU" sz="2400" dirty="0" smtClean="0"/>
              <a:t> </a:t>
            </a:r>
            <a:r>
              <a:rPr lang="ru-RU" sz="2400" dirty="0" smtClean="0"/>
              <a:t>анализировать собственную деятельность </a:t>
            </a:r>
            <a:r>
              <a:rPr lang="ru-RU" sz="2400" dirty="0" smtClean="0"/>
              <a:t>на уроке</a:t>
            </a:r>
            <a:r>
              <a:rPr lang="ru-RU" sz="2000" dirty="0" smtClean="0"/>
              <a:t>.</a:t>
            </a:r>
            <a:endParaRPr lang="ru-RU" sz="2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4" name="Содержимое 3" descr="веселый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1152128" cy="966046"/>
          </a:xfrm>
        </p:spPr>
      </p:pic>
      <p:pic>
        <p:nvPicPr>
          <p:cNvPr id="5" name="Рисунок 4" descr="нейтраль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04864"/>
            <a:ext cx="1224136" cy="1022217"/>
          </a:xfrm>
          <a:prstGeom prst="rect">
            <a:avLst/>
          </a:prstGeom>
        </p:spPr>
      </p:pic>
      <p:pic>
        <p:nvPicPr>
          <p:cNvPr id="6" name="Рисунок 5" descr="грустны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356992"/>
            <a:ext cx="1224136" cy="1049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9672" y="134076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всё получилось, было интересно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249289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не всё </a:t>
            </a:r>
            <a:r>
              <a:rPr lang="ru-RU" sz="2400" dirty="0" smtClean="0"/>
              <a:t>получилось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364502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ничего не получилось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419872" y="4365104"/>
            <a:ext cx="122413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-180528" y="260648"/>
            <a:ext cx="9324528" cy="624470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endParaRPr lang="ru-RU" sz="7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6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6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Спасибо за внимание!</a:t>
            </a:r>
            <a:endParaRPr lang="ru-RU" sz="65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113</TotalTime>
  <Words>135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      Конструкт урочного занятия по физической культуре  для  2 класса</vt:lpstr>
      <vt:lpstr>Слайд 2</vt:lpstr>
      <vt:lpstr>Планируемые результаты </vt:lpstr>
      <vt:lpstr>Этапы урока</vt:lpstr>
      <vt:lpstr>Рефлексия учебной деятельности</vt:lpstr>
      <vt:lpstr>Слайд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12</cp:revision>
  <dcterms:created xsi:type="dcterms:W3CDTF">2014-11-19T11:54:29Z</dcterms:created>
  <dcterms:modified xsi:type="dcterms:W3CDTF">2014-11-19T13:48:01Z</dcterms:modified>
</cp:coreProperties>
</file>