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97" r:id="rId22"/>
    <p:sldId id="289" r:id="rId23"/>
    <p:sldId id="298" r:id="rId24"/>
    <p:sldId id="299" r:id="rId25"/>
    <p:sldId id="300" r:id="rId26"/>
    <p:sldId id="301" r:id="rId27"/>
    <p:sldId id="302" r:id="rId28"/>
    <p:sldId id="303" r:id="rId29"/>
    <p:sldId id="30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E0903-4DA7-4623-8C7C-CC32011BA829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F09B6-6C7E-4493-B6D0-A00E2FF7A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24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24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image" Target="../media/image7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image" Target="../media/image7.jpeg"/><Relationship Id="rId4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image" Target="../media/image7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image" Target="../media/image7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image" Target="../media/image5.jpeg"/><Relationship Id="rId3" Type="http://schemas.openxmlformats.org/officeDocument/2006/relationships/image" Target="../media/image2.pn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image" Target="../media/image3.png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png"/><Relationship Id="rId7" Type="http://schemas.openxmlformats.org/officeDocument/2006/relationships/slide" Target="slide2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image" Target="../media/image7.jpeg"/><Relationship Id="rId4" Type="http://schemas.openxmlformats.org/officeDocument/2006/relationships/slide" Target="slide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png"/><Relationship Id="rId7" Type="http://schemas.openxmlformats.org/officeDocument/2006/relationships/slide" Target="slide2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image" Target="../media/image7.jpeg"/><Relationship Id="rId4" Type="http://schemas.openxmlformats.org/officeDocument/2006/relationships/slide" Target="slide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png"/><Relationship Id="rId7" Type="http://schemas.openxmlformats.org/officeDocument/2006/relationships/slide" Target="slide2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image" Target="../media/image7.jpeg"/><Relationship Id="rId4" Type="http://schemas.openxmlformats.org/officeDocument/2006/relationships/slide" Target="slide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9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555776" y="6165304"/>
            <a:ext cx="2808312" cy="374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747109"/>
            <a:ext cx="7848872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«Знаю историю!»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71604" y="3105160"/>
            <a:ext cx="6400800" cy="1752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 презентации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Гудкова Татьяна Анатольевна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начальных классов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МБОУ «СОШ №1»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г.Дзержинский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Исторический словарь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23528" y="1412776"/>
            <a:ext cx="27763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2E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Бояре –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2E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2E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51520" y="2780928"/>
            <a:ext cx="22322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2E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Вотчина –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2E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2E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51520" y="3501008"/>
            <a:ext cx="22322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2E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Дворяне –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2E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2E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835696" y="1484784"/>
            <a:ext cx="73083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2E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знатные и богатые люди, составляющие ближайшее окружение царя.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2E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2E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267744" y="2780928"/>
            <a:ext cx="36724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2E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наследие бояр.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2E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2E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195736" y="3501008"/>
            <a:ext cx="66247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2E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сословие светских землевладельцев, обладавшие наследственными привилегиями.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2E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2E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0962" name="Picture 2" descr="СЛОВАРЬ ПО ИСТОРИИ РОССИИ БОЯРЕ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97152"/>
            <a:ext cx="1787302" cy="18508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Исторический словарь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67544" y="1628800"/>
            <a:ext cx="18408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2E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Оброк -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39552" y="2780928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2E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Барщина -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95536" y="4149080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2E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Крепостные -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39552" y="5517232"/>
            <a:ext cx="2088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2E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Ярмарка -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051720" y="1628800"/>
            <a:ext cx="68407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2E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плата хозяину овощами, мясом, хлебом и т.п. 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555776" y="2780928"/>
            <a:ext cx="60486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2E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обязательная работа на своего господина. 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987824" y="4005064"/>
            <a:ext cx="55446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2E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крестьяне, прикреплённые к земле, т.е. не имеющие права уйти от своего хозяина. 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699792" y="5517232"/>
            <a:ext cx="59766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2E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место торговли и развлечений. </a:t>
            </a:r>
          </a:p>
        </p:txBody>
      </p:sp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8460432" y="6309320"/>
            <a:ext cx="504056" cy="54868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Исторический словарь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39552" y="1556792"/>
            <a:ext cx="47931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2E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«Остаться с носом»- 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39552" y="2636912"/>
            <a:ext cx="6408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2E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«Положить дело в долгий ящик»- </a:t>
            </a:r>
          </a:p>
        </p:txBody>
      </p:sp>
      <p:pic>
        <p:nvPicPr>
          <p:cNvPr id="36866" name="Picture 2" descr="Без заголовка 24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33056"/>
            <a:ext cx="3287688" cy="2296244"/>
          </a:xfrm>
          <a:prstGeom prst="rect">
            <a:avLst/>
          </a:prstGeom>
          <a:noFill/>
        </p:spPr>
      </p:pic>
      <p:pic>
        <p:nvPicPr>
          <p:cNvPr id="36868" name="Picture 4" descr="Дневник Владислава_Максимовна : LiveInternet - Российский Сервис Онлайн-Дневников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933056"/>
            <a:ext cx="4933578" cy="23762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24328" y="188640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67544" y="1340768"/>
            <a:ext cx="7920880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</a:pPr>
            <a:endParaRPr lang="ru-RU" sz="2400" b="1" i="1" spc="300" dirty="0" smtClean="0">
              <a:solidFill>
                <a:srgbClr val="64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spc="300" dirty="0" smtClean="0">
                <a:solidFill>
                  <a:srgbClr val="642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Венчание на царствование 1 царя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spc="300" dirty="0" smtClean="0">
                <a:solidFill>
                  <a:srgbClr val="642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Появление приказов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spc="300" dirty="0" smtClean="0">
                <a:solidFill>
                  <a:srgbClr val="642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Изгнание польских захватчиков из Москвы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spc="300" dirty="0" smtClean="0">
                <a:solidFill>
                  <a:srgbClr val="642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Создание стрелецкого войска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spc="300" dirty="0" smtClean="0">
                <a:solidFill>
                  <a:srgbClr val="642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Открытие первой типографии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spc="300" dirty="0" smtClean="0">
                <a:solidFill>
                  <a:srgbClr val="642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Освоение Сибири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812360" y="476672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Московское государство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4298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A50021"/>
                </a:solidFill>
              </a:rPr>
              <a:t>Какие события относятся к эпохе Ивана Грозного?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115616" y="5589240"/>
            <a:ext cx="3384376" cy="648072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5004048" y="5517232"/>
            <a:ext cx="3384376" cy="648072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1187624" y="551723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2 3 4 5 6  </a:t>
            </a:r>
            <a:endParaRPr lang="ru-RU" sz="3600" b="1" dirty="0"/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5004048" y="551723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1 2 4 5 6 </a:t>
            </a:r>
            <a:endParaRPr lang="ru-RU" sz="3600" b="1" dirty="0"/>
          </a:p>
        </p:txBody>
      </p:sp>
      <p:pic>
        <p:nvPicPr>
          <p:cNvPr id="23554" name="Picture 2" descr="Этюд к картине Иван Васильевич Грозный 1884 - Об искусств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3284984"/>
            <a:ext cx="1408944" cy="1944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1988840"/>
            <a:ext cx="7994598" cy="38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Сбор средств купцом Мининым на ополчение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Смерть Бориса Годунова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Изгнание польских захватчиков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Лжедмитрий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московском престоле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Дмитрий Пожарский возглавил ополчение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Воздвижение памятника Минину и Пожарскому</a:t>
            </a:r>
          </a:p>
          <a:p>
            <a:pPr>
              <a:spcBef>
                <a:spcPct val="20000"/>
              </a:spcBef>
            </a:pP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Московское государство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142984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Восстанови хронологию:</a:t>
            </a:r>
            <a:endParaRPr lang="ru-RU" sz="32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539552" y="5733256"/>
            <a:ext cx="2448272" cy="576064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3203848" y="5661248"/>
            <a:ext cx="2448272" cy="576064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hlinkClick r:id="rId5" action="ppaction://hlinksldjump"/>
          </p:cNvPr>
          <p:cNvSpPr txBox="1"/>
          <p:nvPr/>
        </p:nvSpPr>
        <p:spPr>
          <a:xfrm>
            <a:off x="539552" y="566124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1 2 3 4 5 6 </a:t>
            </a:r>
            <a:endParaRPr lang="ru-RU" sz="3200" b="1" dirty="0"/>
          </a:p>
        </p:txBody>
      </p:sp>
      <p:sp>
        <p:nvSpPr>
          <p:cNvPr id="18" name="TextBox 17">
            <a:hlinkClick r:id="rId6" action="ppaction://hlinksldjump"/>
          </p:cNvPr>
          <p:cNvSpPr txBox="1"/>
          <p:nvPr/>
        </p:nvSpPr>
        <p:spPr>
          <a:xfrm>
            <a:off x="3203848" y="566124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2 4 1 5 3 6</a:t>
            </a:r>
            <a:endParaRPr lang="ru-RU" sz="3200" b="1" dirty="0"/>
          </a:p>
        </p:txBody>
      </p:sp>
      <p:pic>
        <p:nvPicPr>
          <p:cNvPr id="21506" name="Picture 2" descr="Яма для флуда-5 (Страница 1,090) / Обо всем оставшемся / Евр…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1484784"/>
            <a:ext cx="1516545" cy="2277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Московское государство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556792"/>
            <a:ext cx="7994598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Сбор средств купцом Мининым на ополчение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Смерть Бориса Годунова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Изгнание польских захватчиков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Лжедмитрий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московском престоле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Дмитрий Пожарский возглавил ополчение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Воздвижение памятника Минину и Пожарскому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Обявление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Дня народного единства</a:t>
            </a:r>
          </a:p>
          <a:p>
            <a:pPr>
              <a:spcBef>
                <a:spcPct val="20000"/>
              </a:spcBef>
            </a:pP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9458" name="Picture 2" descr="Яма для флуда-5 (Страница 1,090) / Обо всем оставшемся / Евр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412776"/>
            <a:ext cx="1327621" cy="199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611560" y="5877272"/>
            <a:ext cx="3168352" cy="504056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211960" y="5877272"/>
            <a:ext cx="3168352" cy="504056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611560" y="5877272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2 4 1 5 3 7 6</a:t>
            </a:r>
            <a:endParaRPr lang="ru-RU" sz="3200" b="1" dirty="0"/>
          </a:p>
        </p:txBody>
      </p:sp>
      <p:sp>
        <p:nvSpPr>
          <p:cNvPr id="14" name="TextBox 13">
            <a:hlinkClick r:id="rId7" action="ppaction://hlinksldjump"/>
          </p:cNvPr>
          <p:cNvSpPr txBox="1"/>
          <p:nvPr/>
        </p:nvSpPr>
        <p:spPr>
          <a:xfrm>
            <a:off x="4211960" y="5877272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2 4 1 5 3 6 7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2348880"/>
            <a:ext cx="7959828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Объявление крепостного права.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Экспедиции Дежнёва и Хабарова.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Постройка Собора Василия Блаженного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Появление ярмарок.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Возведение Теремного дворца.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Освоение Сибири  Ермаком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Тимофеичем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Московское государство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1214422"/>
            <a:ext cx="78895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события относятся к началу правления династии Романовых? </a:t>
            </a:r>
            <a:endParaRPr lang="ru-RU" sz="32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Горизонтальный свиток 11">
            <a:hlinkClick r:id="rId4" action="ppaction://hlinksldjump"/>
          </p:cNvPr>
          <p:cNvSpPr/>
          <p:nvPr/>
        </p:nvSpPr>
        <p:spPr>
          <a:xfrm>
            <a:off x="323528" y="5733256"/>
            <a:ext cx="2376264" cy="648072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3059832" y="5733256"/>
            <a:ext cx="2376264" cy="648072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6084168" y="5733256"/>
            <a:ext cx="2376264" cy="648072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323528" y="580526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1 4 5 6 </a:t>
            </a:r>
            <a:endParaRPr lang="ru-RU" sz="3200" b="1" dirty="0"/>
          </a:p>
        </p:txBody>
      </p:sp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3059832" y="580526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1 2 3 4 5 </a:t>
            </a:r>
            <a:endParaRPr lang="ru-RU" sz="3200" b="1" dirty="0"/>
          </a:p>
        </p:txBody>
      </p:sp>
      <p:sp>
        <p:nvSpPr>
          <p:cNvPr id="18" name="TextBox 17">
            <a:hlinkClick r:id="rId6" action="ppaction://hlinksldjump"/>
          </p:cNvPr>
          <p:cNvSpPr txBox="1"/>
          <p:nvPr/>
        </p:nvSpPr>
        <p:spPr>
          <a:xfrm>
            <a:off x="6156176" y="580526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1 2 4 5 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1520" y="1916832"/>
            <a:ext cx="6120680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642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Иван Фёдоров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642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Семён Дежнёв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642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Митрополит Московский Филипп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642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Дмитрий Пожарский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642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Василий Поярков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642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Ерофей Хабаров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642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Кузьма Минин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Московское государство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214422"/>
            <a:ext cx="7816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Соотнеси имена современников :</a:t>
            </a:r>
            <a:endParaRPr lang="ru-RU" sz="32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6948264" y="1628800"/>
            <a:ext cx="2016224" cy="1080120"/>
          </a:xfrm>
          <a:prstGeom prst="vertic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6948264" y="3140968"/>
            <a:ext cx="2016224" cy="1080120"/>
          </a:xfrm>
          <a:prstGeom prst="vertic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ертикальный свиток 17"/>
          <p:cNvSpPr/>
          <p:nvPr/>
        </p:nvSpPr>
        <p:spPr>
          <a:xfrm>
            <a:off x="6948264" y="4509120"/>
            <a:ext cx="2016224" cy="1080120"/>
          </a:xfrm>
          <a:prstGeom prst="vertic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092280" y="184482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Иван Грозный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164288" y="3284984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Михаил Федорович Романов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948264" y="4653136"/>
            <a:ext cx="2051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Алексей Михайлович Романов</a:t>
            </a:r>
            <a:endParaRPr lang="ru-RU" sz="2000" b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419872" y="2132856"/>
            <a:ext cx="34563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275856" y="2636912"/>
            <a:ext cx="3600400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364088" y="2348880"/>
            <a:ext cx="144016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716016" y="3861048"/>
            <a:ext cx="21602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851920" y="4365104"/>
            <a:ext cx="3024336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635896" y="4725144"/>
            <a:ext cx="324036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419872" y="3573016"/>
            <a:ext cx="3456384" cy="15841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Управляющая кнопка: домой 19">
            <a:hlinkClick r:id="rId5" action="ppaction://hlinksldjump" highlightClick="1"/>
          </p:cNvPr>
          <p:cNvSpPr/>
          <p:nvPr/>
        </p:nvSpPr>
        <p:spPr>
          <a:xfrm>
            <a:off x="8388424" y="6093296"/>
            <a:ext cx="504056" cy="576064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51520" y="1268760"/>
            <a:ext cx="889248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высказывания о Петре </a:t>
            </a:r>
            <a:r>
              <a:rPr 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являются истиной:</a:t>
            </a:r>
          </a:p>
          <a:p>
            <a:pPr marL="514350" indent="-514350"/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свою жизнь он освоил 15 ремёсел.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стал первым русским царём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нём Россия превратилась в морскую державу.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основал город Москва.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стал первым русским императором.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ввёл новый календарь.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основал город Санкт-Петербург.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Ввёл налог на бороду.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Ввел европейские костюмы, парики.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404664"/>
            <a:ext cx="659167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Российская империя</a:t>
            </a:r>
            <a:endParaRPr lang="ru-RU" sz="28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ИОЦ &quot;Виртуальный филиал Русского музея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293096"/>
            <a:ext cx="1879282" cy="2349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1043608" y="6165304"/>
            <a:ext cx="2808312" cy="432048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995936" y="6165304"/>
            <a:ext cx="2808312" cy="432048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1043608" y="609329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1 2 3 6 4 8 9</a:t>
            </a:r>
            <a:endParaRPr lang="ru-RU" sz="3200" b="1" dirty="0"/>
          </a:p>
        </p:txBody>
      </p:sp>
      <p:sp>
        <p:nvSpPr>
          <p:cNvPr id="13" name="TextBox 12">
            <a:hlinkClick r:id="rId7" action="ppaction://hlinksldjump"/>
          </p:cNvPr>
          <p:cNvSpPr txBox="1"/>
          <p:nvPr/>
        </p:nvSpPr>
        <p:spPr>
          <a:xfrm>
            <a:off x="3995936" y="609329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1 3 5 6 7 8 9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404664"/>
            <a:ext cx="626469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Российская империя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288965"/>
            <a:ext cx="896448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высказывания оправлении Екатерины </a:t>
            </a:r>
            <a:r>
              <a:rPr 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верны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Вспыхнула крестьянская война под предводительством Емельяна Пугачёва.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введено крепостное право.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 Эрмитаж и Зимний дворец.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 Казанский собор.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 получила выход к Чёрному морю.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войска возглавляли полководец Суворов и адмирал Ушаков.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 Московский университет.</a:t>
            </a:r>
          </a:p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11266" name="Picture 2" descr="Саблуков Иван Семенович. Портрет Екатерины I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301208"/>
            <a:ext cx="1201019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827584" y="6309320"/>
            <a:ext cx="3024336" cy="548680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067944" y="6237312"/>
            <a:ext cx="3015952" cy="620688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827584" y="6273225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1 3 5 6 7</a:t>
            </a:r>
            <a:endParaRPr lang="ru-RU" sz="3200" b="1" dirty="0"/>
          </a:p>
        </p:txBody>
      </p:sp>
      <p:sp>
        <p:nvSpPr>
          <p:cNvPr id="14" name="TextBox 13">
            <a:hlinkClick r:id="rId7" action="ppaction://hlinksldjump"/>
          </p:cNvPr>
          <p:cNvSpPr txBox="1"/>
          <p:nvPr/>
        </p:nvSpPr>
        <p:spPr>
          <a:xfrm>
            <a:off x="4067944" y="6273225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1 2 4 5 6 7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3356992"/>
            <a:ext cx="792088" cy="820127"/>
          </a:xfrm>
          <a:prstGeom prst="rect">
            <a:avLst/>
          </a:prstGeom>
          <a:noFill/>
        </p:spPr>
      </p:pic>
      <p:pic>
        <p:nvPicPr>
          <p:cNvPr id="5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3356992"/>
            <a:ext cx="792088" cy="820127"/>
          </a:xfrm>
          <a:prstGeom prst="rect">
            <a:avLst/>
          </a:prstGeom>
          <a:noFill/>
        </p:spPr>
      </p:pic>
      <p:pic>
        <p:nvPicPr>
          <p:cNvPr id="5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2120" y="3356992"/>
            <a:ext cx="792088" cy="820127"/>
          </a:xfrm>
          <a:prstGeom prst="rect">
            <a:avLst/>
          </a:prstGeom>
          <a:noFill/>
        </p:spPr>
      </p:pic>
      <p:pic>
        <p:nvPicPr>
          <p:cNvPr id="5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00" y="3356992"/>
            <a:ext cx="792088" cy="820127"/>
          </a:xfrm>
          <a:prstGeom prst="rect">
            <a:avLst/>
          </a:prstGeom>
          <a:noFill/>
        </p:spPr>
      </p:pic>
      <p:pic>
        <p:nvPicPr>
          <p:cNvPr id="6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92280" y="3356992"/>
            <a:ext cx="792088" cy="820127"/>
          </a:xfrm>
          <a:prstGeom prst="rect">
            <a:avLst/>
          </a:prstGeom>
          <a:noFill/>
        </p:spPr>
      </p:pic>
      <p:pic>
        <p:nvPicPr>
          <p:cNvPr id="5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2636912"/>
            <a:ext cx="792088" cy="820127"/>
          </a:xfrm>
          <a:prstGeom prst="rect">
            <a:avLst/>
          </a:prstGeom>
          <a:noFill/>
        </p:spPr>
      </p:pic>
      <p:pic>
        <p:nvPicPr>
          <p:cNvPr id="5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636912"/>
            <a:ext cx="792088" cy="820127"/>
          </a:xfrm>
          <a:prstGeom prst="rect">
            <a:avLst/>
          </a:prstGeom>
          <a:noFill/>
        </p:spPr>
      </p:pic>
      <p:pic>
        <p:nvPicPr>
          <p:cNvPr id="5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2120" y="2636912"/>
            <a:ext cx="792088" cy="820127"/>
          </a:xfrm>
          <a:prstGeom prst="rect">
            <a:avLst/>
          </a:prstGeom>
          <a:noFill/>
        </p:spPr>
      </p:pic>
      <p:pic>
        <p:nvPicPr>
          <p:cNvPr id="5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00" y="2636912"/>
            <a:ext cx="792088" cy="820127"/>
          </a:xfrm>
          <a:prstGeom prst="rect">
            <a:avLst/>
          </a:prstGeom>
          <a:noFill/>
        </p:spPr>
      </p:pic>
      <p:pic>
        <p:nvPicPr>
          <p:cNvPr id="5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92280" y="2636912"/>
            <a:ext cx="792088" cy="820127"/>
          </a:xfrm>
          <a:prstGeom prst="rect">
            <a:avLst/>
          </a:prstGeom>
          <a:noFill/>
        </p:spPr>
      </p:pic>
      <p:pic>
        <p:nvPicPr>
          <p:cNvPr id="4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1916832"/>
            <a:ext cx="792088" cy="820127"/>
          </a:xfrm>
          <a:prstGeom prst="rect">
            <a:avLst/>
          </a:prstGeom>
          <a:noFill/>
        </p:spPr>
      </p:pic>
      <p:pic>
        <p:nvPicPr>
          <p:cNvPr id="4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1916832"/>
            <a:ext cx="792088" cy="820127"/>
          </a:xfrm>
          <a:prstGeom prst="rect">
            <a:avLst/>
          </a:prstGeom>
          <a:noFill/>
        </p:spPr>
      </p:pic>
      <p:pic>
        <p:nvPicPr>
          <p:cNvPr id="4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2120" y="1916832"/>
            <a:ext cx="792088" cy="820127"/>
          </a:xfrm>
          <a:prstGeom prst="rect">
            <a:avLst/>
          </a:prstGeom>
          <a:noFill/>
        </p:spPr>
      </p:pic>
      <p:pic>
        <p:nvPicPr>
          <p:cNvPr id="4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00" y="1916832"/>
            <a:ext cx="792088" cy="820127"/>
          </a:xfrm>
          <a:prstGeom prst="rect">
            <a:avLst/>
          </a:prstGeom>
          <a:noFill/>
        </p:spPr>
      </p:pic>
      <p:pic>
        <p:nvPicPr>
          <p:cNvPr id="5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92280" y="1916832"/>
            <a:ext cx="792088" cy="820127"/>
          </a:xfrm>
          <a:prstGeom prst="rect">
            <a:avLst/>
          </a:prstGeom>
          <a:noFill/>
        </p:spPr>
      </p:pic>
      <p:pic>
        <p:nvPicPr>
          <p:cNvPr id="4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92280" y="1124744"/>
            <a:ext cx="792088" cy="820127"/>
          </a:xfrm>
          <a:prstGeom prst="rect">
            <a:avLst/>
          </a:prstGeom>
          <a:noFill/>
        </p:spPr>
      </p:pic>
      <p:pic>
        <p:nvPicPr>
          <p:cNvPr id="4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00" y="1124744"/>
            <a:ext cx="792088" cy="820127"/>
          </a:xfrm>
          <a:prstGeom prst="rect">
            <a:avLst/>
          </a:prstGeom>
          <a:noFill/>
        </p:spPr>
      </p:pic>
      <p:pic>
        <p:nvPicPr>
          <p:cNvPr id="4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2120" y="1124744"/>
            <a:ext cx="792088" cy="820127"/>
          </a:xfrm>
          <a:prstGeom prst="rect">
            <a:avLst/>
          </a:prstGeom>
          <a:noFill/>
        </p:spPr>
      </p:pic>
      <p:pic>
        <p:nvPicPr>
          <p:cNvPr id="4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1124744"/>
            <a:ext cx="792088" cy="820127"/>
          </a:xfrm>
          <a:prstGeom prst="rect">
            <a:avLst/>
          </a:prstGeom>
          <a:noFill/>
        </p:spPr>
      </p:pic>
      <p:pic>
        <p:nvPicPr>
          <p:cNvPr id="4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1124744"/>
            <a:ext cx="792088" cy="820127"/>
          </a:xfrm>
          <a:prstGeom prst="rect">
            <a:avLst/>
          </a:prstGeom>
          <a:noFill/>
        </p:spPr>
      </p:pic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35597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7605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79613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51621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3629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5597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07605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796708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516788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23629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35597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07605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796708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516788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23629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35597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07605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796708" y="3501008"/>
            <a:ext cx="503114" cy="5030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516216" y="3501008"/>
            <a:ext cx="503114" cy="503040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236296" y="3501008"/>
            <a:ext cx="503114" cy="503040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756345" y="1142984"/>
            <a:ext cx="2951559" cy="660612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Правители</a:t>
            </a: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756345" y="3429000"/>
            <a:ext cx="2951559" cy="50303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Российская </a:t>
            </a:r>
          </a:p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империя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827584" y="1916832"/>
            <a:ext cx="2951559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Исторический словарь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756345" y="2685979"/>
            <a:ext cx="2951559" cy="503039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Московское</a:t>
            </a:r>
          </a:p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 государство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4" cstate="screen"/>
          <a:srcRect/>
          <a:stretch>
            <a:fillRect/>
          </a:stretch>
        </p:blipFill>
        <p:spPr>
          <a:xfrm>
            <a:off x="4644008" y="6485191"/>
            <a:ext cx="1512168" cy="37280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23528" y="260648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25" cstate="screen"/>
          <a:srcRect/>
          <a:stretch>
            <a:fillRect/>
          </a:stretch>
        </p:blipFill>
        <p:spPr bwMode="auto">
          <a:xfrm>
            <a:off x="323528" y="1124744"/>
            <a:ext cx="648072" cy="671013"/>
          </a:xfrm>
          <a:prstGeom prst="rect">
            <a:avLst/>
          </a:prstGeom>
          <a:noFill/>
        </p:spPr>
      </p:pic>
      <p:pic>
        <p:nvPicPr>
          <p:cNvPr id="7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25" cstate="screen"/>
          <a:srcRect/>
          <a:stretch>
            <a:fillRect/>
          </a:stretch>
        </p:blipFill>
        <p:spPr bwMode="auto">
          <a:xfrm>
            <a:off x="324297" y="1844824"/>
            <a:ext cx="648072" cy="671013"/>
          </a:xfrm>
          <a:prstGeom prst="rect">
            <a:avLst/>
          </a:prstGeom>
          <a:noFill/>
        </p:spPr>
      </p:pic>
      <p:pic>
        <p:nvPicPr>
          <p:cNvPr id="7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25" cstate="screen"/>
          <a:srcRect/>
          <a:stretch>
            <a:fillRect/>
          </a:stretch>
        </p:blipFill>
        <p:spPr bwMode="auto">
          <a:xfrm>
            <a:off x="324297" y="2613971"/>
            <a:ext cx="648072" cy="671013"/>
          </a:xfrm>
          <a:prstGeom prst="rect">
            <a:avLst/>
          </a:prstGeom>
          <a:noFill/>
        </p:spPr>
      </p:pic>
      <p:pic>
        <p:nvPicPr>
          <p:cNvPr id="7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25" cstate="screen"/>
          <a:srcRect/>
          <a:stretch>
            <a:fillRect/>
          </a:stretch>
        </p:blipFill>
        <p:spPr bwMode="auto">
          <a:xfrm>
            <a:off x="324297" y="3356992"/>
            <a:ext cx="648072" cy="671013"/>
          </a:xfrm>
          <a:prstGeom prst="rect">
            <a:avLst/>
          </a:prstGeom>
          <a:noFill/>
        </p:spPr>
      </p:pic>
      <p:pic>
        <p:nvPicPr>
          <p:cNvPr id="57346" name="Picture 2" descr="Главная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67544" y="4509120"/>
            <a:ext cx="2880320" cy="21587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0"/>
            <a:ext cx="1152128" cy="1192912"/>
          </a:xfrm>
          <a:prstGeom prst="rect">
            <a:avLst/>
          </a:prstGeom>
          <a:noFill/>
        </p:spPr>
      </p:pic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884368" y="26064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0"/>
            <a:ext cx="626469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Российская империя</a:t>
            </a:r>
            <a:endParaRPr lang="ru-RU" sz="28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142984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052736"/>
            <a:ext cx="8748464" cy="580526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Сегодня на уроке мы говорили о Великой Отечественно войне. Она началась в 1812 году. На нашу страну напали  французские войска под предводительством Кутузова. Главнокомандующим русскими войсками был назначен молодой талантливый полководец Михаил Илларионович Бонапарт. Главное сражение в этой войне состоялось  в деревне Бородино. Чтобы сохранить русскую армию, было принято решение оставить город Петербург. Армия французов не чувствовала себя в нём победителем, к  тому же вскоре в городе начались пожары. Наполеон спешно, по разорённым дорогам покидал Россию. Россия ценой неисчислимых бед, разрушений и потерь завершила свой победоносный поход в Лондоне.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8316416" y="6381328"/>
            <a:ext cx="360040" cy="47667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357166"/>
            <a:ext cx="626469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Российская империя</a:t>
            </a:r>
            <a:endParaRPr lang="ru-RU" sz="28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928670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404664"/>
            <a:ext cx="626469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Российская империя</a:t>
            </a:r>
            <a:endParaRPr lang="ru-RU" sz="28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000108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из высказываний о Петре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истинным: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</a:rPr>
              <a:t>Историк!</a:t>
            </a: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ачалка. День за днем Timelin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4824"/>
            <a:ext cx="7849663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Учи историю!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Windows 8 будет без окон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556792"/>
            <a:ext cx="4680520" cy="4835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Историк!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Олег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Владимир Красное Солнышко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Иван Грозный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Борис Годунов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Пётр </a:t>
            </a:r>
            <a:r>
              <a:rPr lang="en-US" dirty="0" smtClean="0"/>
              <a:t>I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Началка. День за днем Timelin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085184"/>
            <a:ext cx="2737095" cy="1556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Историк!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Владимир Красное Солнышко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Иван </a:t>
            </a:r>
            <a:r>
              <a:rPr lang="ru-RU" dirty="0" err="1" smtClean="0"/>
              <a:t>Калита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Иван Грозный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Борис Годунов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Михаил Романов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Пётр </a:t>
            </a:r>
            <a:r>
              <a:rPr lang="en-US" dirty="0" smtClean="0"/>
              <a:t>I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Началка. День за днем Timelin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085184"/>
            <a:ext cx="2737095" cy="1556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Историк!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Дмитрий Донской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Иван </a:t>
            </a:r>
            <a:r>
              <a:rPr lang="ru-RU" dirty="0" err="1" smtClean="0"/>
              <a:t>Калита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Иван Грозный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Борис Годунов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Лжедмитрий </a:t>
            </a:r>
            <a:r>
              <a:rPr lang="en-US" dirty="0" smtClean="0"/>
              <a:t>I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Михаил Романов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Пётр </a:t>
            </a:r>
            <a:r>
              <a:rPr lang="en-US" dirty="0" smtClean="0"/>
              <a:t>I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Началка. День за днем Timelin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085184"/>
            <a:ext cx="2737095" cy="1556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Историк!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Князь Олег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Владимир Красное Солнышко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Александр Невский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Дмитрий Донской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Иван </a:t>
            </a:r>
            <a:r>
              <a:rPr lang="ru-RU" dirty="0" err="1" smtClean="0"/>
              <a:t>Калита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Иван Грозный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Михаил Романов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Пётр </a:t>
            </a:r>
            <a:r>
              <a:rPr lang="en-US" dirty="0" smtClean="0"/>
              <a:t>I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Началка. День за днем Timelin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085184"/>
            <a:ext cx="2737095" cy="1556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Историк!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Княгиня Ольга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Владимир Красное Солнышко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Александр Невский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Иван Грозный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Борис Годунов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Лжедмитрий </a:t>
            </a:r>
            <a:r>
              <a:rPr lang="en-US" dirty="0" smtClean="0"/>
              <a:t>I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Михаил Романов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Пётр </a:t>
            </a:r>
            <a:r>
              <a:rPr lang="en-US" dirty="0" smtClean="0"/>
              <a:t>I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Екатерина Великая</a:t>
            </a:r>
          </a:p>
          <a:p>
            <a:endParaRPr lang="ru-RU" dirty="0"/>
          </a:p>
        </p:txBody>
      </p:sp>
      <p:pic>
        <p:nvPicPr>
          <p:cNvPr id="4" name="Picture 2" descr="Началка. День за днем Timelin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085184"/>
            <a:ext cx="2737095" cy="1556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67544" y="2060848"/>
            <a:ext cx="8280920" cy="2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Владимир Красное Солнышко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Олег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Иван Грозный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Борис Годунов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Пётр </a:t>
            </a:r>
            <a:r>
              <a:rPr lang="en-US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</a:t>
            </a:r>
            <a:endParaRPr lang="ru-RU" sz="2400" b="1" i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Правители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1196752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Восстанови хронологию: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5796136" y="4149080"/>
            <a:ext cx="2592288" cy="792088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5796136" y="2996952"/>
            <a:ext cx="2592288" cy="792088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5724128" y="3068961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2 1 3 4 5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hlinkClick r:id="rId6" action="ppaction://hlinksldjump"/>
          </p:cNvPr>
          <p:cNvSpPr txBox="1"/>
          <p:nvPr/>
        </p:nvSpPr>
        <p:spPr>
          <a:xfrm>
            <a:off x="5724128" y="414908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1 2 3 4 5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5298" name="Picture 2" descr="О русском монархизме Александр Артемо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0"/>
            <a:ext cx="2045940" cy="121532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1520" y="2204864"/>
            <a:ext cx="58326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Михаил Романов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Иван </a:t>
            </a:r>
            <a:r>
              <a:rPr lang="ru-RU" sz="2400" b="1" i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Калита</a:t>
            </a:r>
            <a:endParaRPr lang="ru-RU" sz="2400" b="1" i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Иван Грозный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Пётр </a:t>
            </a:r>
            <a:r>
              <a:rPr lang="en-US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Борис Годунов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Владимир Красное Солнышко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Правители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170080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Восстанови хронологию: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012160" y="1844824"/>
            <a:ext cx="2592288" cy="792088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5940152" y="3429000"/>
            <a:ext cx="2592288" cy="792088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Горизонтальный свиток 14">
            <a:hlinkClick r:id="rId5" action="ppaction://hlinksldjump"/>
          </p:cNvPr>
          <p:cNvSpPr/>
          <p:nvPr/>
        </p:nvSpPr>
        <p:spPr>
          <a:xfrm>
            <a:off x="5940152" y="5013176"/>
            <a:ext cx="2592288" cy="792088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6012160" y="191683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3 4 6 5 1 2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hlinkClick r:id="rId6" action="ppaction://hlinksldjump"/>
          </p:cNvPr>
          <p:cNvSpPr txBox="1"/>
          <p:nvPr/>
        </p:nvSpPr>
        <p:spPr>
          <a:xfrm>
            <a:off x="5940152" y="357301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6 2 3 5 4 1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5940152" y="515719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6 2 5 3 4 1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4" name="Picture 2" descr="О русском монархизме Александр Артемо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88640"/>
            <a:ext cx="2045940" cy="121532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39552" y="2276872"/>
            <a:ext cx="7992888" cy="356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Иван </a:t>
            </a:r>
            <a:r>
              <a:rPr lang="ru-RU" sz="2400" b="1" i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Калита</a:t>
            </a: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Иван  Грозный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Михаил  Романов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Пётр </a:t>
            </a:r>
            <a:r>
              <a:rPr lang="en-US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Дмитрий Донской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Лжедмитрий </a:t>
            </a:r>
            <a:r>
              <a:rPr lang="en-US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Борис Годунов</a:t>
            </a:r>
          </a:p>
          <a:p>
            <a:pPr algn="ctr">
              <a:spcBef>
                <a:spcPct val="20000"/>
              </a:spcBef>
            </a:pPr>
            <a:endParaRPr lang="ru-RU" sz="2400" b="1" i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Правители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170080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Восстанови хронологию:</a:t>
            </a:r>
            <a:endParaRPr lang="ru-RU" sz="3200" i="1" dirty="0"/>
          </a:p>
        </p:txBody>
      </p:sp>
      <p:sp>
        <p:nvSpPr>
          <p:cNvPr id="9" name="Горизонтальный свиток 8">
            <a:hlinkClick r:id="rId4" action="ppaction://hlinksldjump"/>
          </p:cNvPr>
          <p:cNvSpPr/>
          <p:nvPr/>
        </p:nvSpPr>
        <p:spPr>
          <a:xfrm>
            <a:off x="6084168" y="3284984"/>
            <a:ext cx="2592288" cy="792088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Горизонтальный свиток 11">
            <a:hlinkClick r:id="rId4" action="ppaction://hlinksldjump"/>
          </p:cNvPr>
          <p:cNvSpPr/>
          <p:nvPr/>
        </p:nvSpPr>
        <p:spPr>
          <a:xfrm>
            <a:off x="6084168" y="2204864"/>
            <a:ext cx="2592288" cy="792088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Горизонтальный свиток 14">
            <a:hlinkClick r:id="rId4" action="ppaction://hlinksldjump"/>
          </p:cNvPr>
          <p:cNvSpPr/>
          <p:nvPr/>
        </p:nvSpPr>
        <p:spPr>
          <a:xfrm>
            <a:off x="6084168" y="4221088"/>
            <a:ext cx="2592288" cy="792088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Горизонтальный свиток 15">
            <a:hlinkClick r:id="rId6" action="ppaction://hlinksldjump"/>
          </p:cNvPr>
          <p:cNvSpPr/>
          <p:nvPr/>
        </p:nvSpPr>
        <p:spPr>
          <a:xfrm>
            <a:off x="6084168" y="5229200"/>
            <a:ext cx="2592288" cy="792088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hlinkClick r:id="rId6" action="ppaction://hlinksldjump"/>
          </p:cNvPr>
          <p:cNvSpPr txBox="1"/>
          <p:nvPr/>
        </p:nvSpPr>
        <p:spPr>
          <a:xfrm>
            <a:off x="6084168" y="234888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7 6 5 4 1 2 3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hlinkClick r:id="rId6" action="ppaction://hlinksldjump"/>
          </p:cNvPr>
          <p:cNvSpPr txBox="1"/>
          <p:nvPr/>
        </p:nvSpPr>
        <p:spPr>
          <a:xfrm>
            <a:off x="6156176" y="342900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5 7 4 2 3 1 6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hlinkClick r:id="rId7" action="ppaction://hlinksldjump"/>
          </p:cNvPr>
          <p:cNvSpPr txBox="1"/>
          <p:nvPr/>
        </p:nvSpPr>
        <p:spPr>
          <a:xfrm>
            <a:off x="6084168" y="443711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5 1 2 7 6 3 4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hlinkClick r:id="rId6" action="ppaction://hlinksldjump"/>
          </p:cNvPr>
          <p:cNvSpPr txBox="1"/>
          <p:nvPr/>
        </p:nvSpPr>
        <p:spPr>
          <a:xfrm>
            <a:off x="6084168" y="537321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5 1 2 6 7 3 4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" name="Picture 2" descr="О русском монархизме Александр Артемо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60648"/>
            <a:ext cx="2045940" cy="121532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7584" y="2204864"/>
            <a:ext cx="655272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Князь Олег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Александр Невский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Пётр </a:t>
            </a:r>
            <a:r>
              <a:rPr lang="en-US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Иван </a:t>
            </a:r>
            <a:r>
              <a:rPr lang="ru-RU" sz="2400" b="1" i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Калита</a:t>
            </a:r>
            <a:endParaRPr lang="ru-RU" sz="2400" b="1" i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Дмитрий Донской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Иван Грозный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Михаил Романов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Владимир Красное Солнышко</a:t>
            </a:r>
          </a:p>
          <a:p>
            <a:pPr algn="ctr">
              <a:spcBef>
                <a:spcPct val="20000"/>
              </a:spcBef>
            </a:pPr>
            <a:endParaRPr lang="ru-RU" sz="2400" b="1" i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400" b="1" i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400" b="1" i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Правители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55679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Восстанови хронологию:</a:t>
            </a:r>
          </a:p>
        </p:txBody>
      </p:sp>
      <p:sp>
        <p:nvSpPr>
          <p:cNvPr id="9" name="Горизонтальный свиток 8">
            <a:hlinkClick r:id="rId4" action="ppaction://hlinksldjump"/>
          </p:cNvPr>
          <p:cNvSpPr/>
          <p:nvPr/>
        </p:nvSpPr>
        <p:spPr>
          <a:xfrm>
            <a:off x="6084168" y="2564904"/>
            <a:ext cx="2592288" cy="792088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Горизонтальный свиток 11">
            <a:hlinkClick r:id="rId4" action="ppaction://hlinksldjump"/>
          </p:cNvPr>
          <p:cNvSpPr/>
          <p:nvPr/>
        </p:nvSpPr>
        <p:spPr>
          <a:xfrm>
            <a:off x="6084168" y="3501008"/>
            <a:ext cx="2592288" cy="792088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Горизонтальный свиток 14">
            <a:hlinkClick r:id="rId4" action="ppaction://hlinksldjump"/>
          </p:cNvPr>
          <p:cNvSpPr/>
          <p:nvPr/>
        </p:nvSpPr>
        <p:spPr>
          <a:xfrm>
            <a:off x="6084168" y="5733256"/>
            <a:ext cx="2592288" cy="792088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Горизонтальный свиток 15">
            <a:hlinkClick r:id="rId4" action="ppaction://hlinksldjump"/>
          </p:cNvPr>
          <p:cNvSpPr/>
          <p:nvPr/>
        </p:nvSpPr>
        <p:spPr>
          <a:xfrm>
            <a:off x="6084168" y="1556792"/>
            <a:ext cx="2592288" cy="792088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Горизонтальный свиток 16">
            <a:hlinkClick r:id="rId4" action="ppaction://hlinksldjump"/>
          </p:cNvPr>
          <p:cNvSpPr/>
          <p:nvPr/>
        </p:nvSpPr>
        <p:spPr>
          <a:xfrm>
            <a:off x="6084168" y="4365104"/>
            <a:ext cx="2592288" cy="792088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hlinkClick r:id="rId6" action="ppaction://hlinksldjump"/>
          </p:cNvPr>
          <p:cNvSpPr txBox="1"/>
          <p:nvPr/>
        </p:nvSpPr>
        <p:spPr>
          <a:xfrm>
            <a:off x="6084168" y="162880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3 5 8 7 1 2 4 6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6012160" y="587727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1 8 2 5 4 6 3 7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hlinkClick r:id="rId6" action="ppaction://hlinksldjump"/>
          </p:cNvPr>
          <p:cNvSpPr txBox="1"/>
          <p:nvPr/>
        </p:nvSpPr>
        <p:spPr>
          <a:xfrm>
            <a:off x="6156176" y="278092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1 8 2 4 5 6 3 7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hlinkClick r:id="rId6" action="ppaction://hlinksldjump"/>
          </p:cNvPr>
          <p:cNvSpPr txBox="1"/>
          <p:nvPr/>
        </p:nvSpPr>
        <p:spPr>
          <a:xfrm>
            <a:off x="6012160" y="357301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8 1 2 5 4 6 3 7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hlinkClick r:id="rId7" action="ppaction://hlinksldjump"/>
          </p:cNvPr>
          <p:cNvSpPr txBox="1"/>
          <p:nvPr/>
        </p:nvSpPr>
        <p:spPr>
          <a:xfrm>
            <a:off x="6156176" y="450912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1 8 2 5 4 6 7 3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" name="Picture 2" descr="О русском монархизме Александр Артемо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60648"/>
            <a:ext cx="2045940" cy="121532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83568" y="1628800"/>
            <a:ext cx="63367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spc="3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Александр Невский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spc="3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Княгиня Ольга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spc="3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Иван </a:t>
            </a:r>
            <a:r>
              <a:rPr lang="en-US" sz="2400" b="1" i="1" spc="3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IV</a:t>
            </a:r>
            <a:endParaRPr lang="ru-RU" sz="2400" b="1" i="1" spc="3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spc="3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Владимир Красное Солнышко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spc="3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Пётр </a:t>
            </a:r>
            <a:r>
              <a:rPr lang="en-US" sz="2400" b="1" i="1" spc="3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spc="3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Михаил Романов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spc="3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Борис Годунов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spc="3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Лжедмитрий </a:t>
            </a:r>
            <a:r>
              <a:rPr lang="en-US" sz="2400" b="1" i="1" spc="3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</a:t>
            </a:r>
            <a:endParaRPr lang="ru-RU" sz="2400" b="1" i="1" spc="3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400" b="1" i="1" spc="3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Екатерина Великая</a:t>
            </a:r>
          </a:p>
          <a:p>
            <a:pPr algn="ctr">
              <a:spcBef>
                <a:spcPct val="20000"/>
              </a:spcBef>
            </a:pPr>
            <a:endParaRPr lang="en-US" sz="2400" b="1" i="1" spc="3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2400" b="1" i="1" spc="3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Правители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05273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Восстанови хронологию:</a:t>
            </a:r>
            <a:endParaRPr lang="ru-RU" sz="3200" i="1" dirty="0"/>
          </a:p>
        </p:txBody>
      </p:sp>
      <p:sp>
        <p:nvSpPr>
          <p:cNvPr id="17" name="Горизонтальный свиток 16">
            <a:hlinkClick r:id="rId4" action="ppaction://hlinksldjump"/>
          </p:cNvPr>
          <p:cNvSpPr/>
          <p:nvPr/>
        </p:nvSpPr>
        <p:spPr>
          <a:xfrm>
            <a:off x="5508104" y="5373216"/>
            <a:ext cx="3096344" cy="792088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Горизонтальный свиток 17">
            <a:hlinkClick r:id="rId6" action="ppaction://hlinksldjump"/>
          </p:cNvPr>
          <p:cNvSpPr/>
          <p:nvPr/>
        </p:nvSpPr>
        <p:spPr>
          <a:xfrm>
            <a:off x="5508104" y="4509120"/>
            <a:ext cx="3096344" cy="792088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Горизонтальный свиток 18">
            <a:hlinkClick r:id="rId6" action="ppaction://hlinksldjump"/>
          </p:cNvPr>
          <p:cNvSpPr/>
          <p:nvPr/>
        </p:nvSpPr>
        <p:spPr>
          <a:xfrm>
            <a:off x="5508104" y="3573016"/>
            <a:ext cx="3096344" cy="792088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Горизонтальный свиток 20">
            <a:hlinkClick r:id="rId6" action="ppaction://hlinksldjump"/>
          </p:cNvPr>
          <p:cNvSpPr/>
          <p:nvPr/>
        </p:nvSpPr>
        <p:spPr>
          <a:xfrm>
            <a:off x="5508104" y="2636912"/>
            <a:ext cx="3096344" cy="792088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Горизонтальный свиток 21">
            <a:hlinkClick r:id="rId6" action="ppaction://hlinksldjump"/>
          </p:cNvPr>
          <p:cNvSpPr/>
          <p:nvPr/>
        </p:nvSpPr>
        <p:spPr>
          <a:xfrm>
            <a:off x="5508104" y="1700808"/>
            <a:ext cx="3096344" cy="792088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hlinkClick r:id="rId4" action="ppaction://hlinksldjump"/>
          </p:cNvPr>
          <p:cNvSpPr txBox="1"/>
          <p:nvPr/>
        </p:nvSpPr>
        <p:spPr>
          <a:xfrm>
            <a:off x="5508104" y="184482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2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4 1 3 7 8 9 5 6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hlinkClick r:id="rId4" action="ppaction://hlinksldjump"/>
          </p:cNvPr>
          <p:cNvSpPr txBox="1"/>
          <p:nvPr/>
        </p:nvSpPr>
        <p:spPr>
          <a:xfrm>
            <a:off x="5652120" y="270892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2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1 4 3 7 8 9 5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5" name="TextBox 24">
            <a:hlinkClick r:id="rId4" action="ppaction://hlinksldjump"/>
          </p:cNvPr>
          <p:cNvSpPr txBox="1"/>
          <p:nvPr/>
        </p:nvSpPr>
        <p:spPr>
          <a:xfrm>
            <a:off x="5652120" y="371703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9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4 1 3 7 8 2 5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6" name="TextBox 25">
            <a:hlinkClick r:id="rId7" action="ppaction://hlinksldjump"/>
          </p:cNvPr>
          <p:cNvSpPr txBox="1"/>
          <p:nvPr/>
        </p:nvSpPr>
        <p:spPr>
          <a:xfrm>
            <a:off x="5652120" y="458112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2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4 1 3 7 8 6 5 9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7" name="TextBox 26">
            <a:hlinkClick r:id="rId4" action="ppaction://hlinksldjump"/>
          </p:cNvPr>
          <p:cNvSpPr txBox="1"/>
          <p:nvPr/>
        </p:nvSpPr>
        <p:spPr>
          <a:xfrm>
            <a:off x="5652120" y="544522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2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4 1 5 7 8 9 3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0" name="Picture 2" descr="О русском монархизме Александр Артемо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0"/>
            <a:ext cx="2045940" cy="121532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Исторический словарь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55576" y="1556792"/>
            <a:ext cx="4648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2E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Ярлык на княжение –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67544" y="2564904"/>
            <a:ext cx="82809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2E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серебряная пластина с выбитой надписью, вручаемая князьям в Золотой Орде </a:t>
            </a:r>
          </a:p>
        </p:txBody>
      </p:sp>
      <p:pic>
        <p:nvPicPr>
          <p:cNvPr id="45058" name="Picture 2" descr="Какое из этих изображений вам кажется более правдоподобным - Картинка 15082/7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05064"/>
            <a:ext cx="4274840" cy="2472282"/>
          </a:xfrm>
          <a:prstGeom prst="rect">
            <a:avLst/>
          </a:prstGeom>
          <a:noFill/>
        </p:spPr>
      </p:pic>
      <p:pic>
        <p:nvPicPr>
          <p:cNvPr id="45062" name="Picture 6" descr="2. Великий князь владимирский. Ярлык. Почему князья стремили…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933056"/>
            <a:ext cx="219742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Исторический словарь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67544" y="1484784"/>
            <a:ext cx="4648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2E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Стрельцы –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771800" y="1484784"/>
            <a:ext cx="59766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2E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войско, появившееся при Иване Грозном, получавшее жалование за свою службу.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67544" y="3140968"/>
            <a:ext cx="4648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2E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Печатный двор  –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779912" y="3140968"/>
            <a:ext cx="5184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2E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первая русская типография</a:t>
            </a:r>
          </a:p>
        </p:txBody>
      </p:sp>
      <p:pic>
        <p:nvPicPr>
          <p:cNvPr id="43010" name="Picture 2" descr="Басаюшка, с Днюхой!!! :) &quot; Поздравляем! &quot; Блог &quot; Фонтанка.ру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293096"/>
            <a:ext cx="3143672" cy="2215306"/>
          </a:xfrm>
          <a:prstGeom prst="rect">
            <a:avLst/>
          </a:prstGeom>
          <a:noFill/>
        </p:spPr>
      </p:pic>
      <p:pic>
        <p:nvPicPr>
          <p:cNvPr id="43012" name="Picture 4" descr="&quot;Иван Федоров&quot; Сергея Волнухина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275178"/>
            <a:ext cx="3091394" cy="232217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1015</Words>
  <Application>Microsoft Office PowerPoint</Application>
  <PresentationFormat>Экран (4:3)</PresentationFormat>
  <Paragraphs>302</Paragraphs>
  <Slides>29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Историк!</vt:lpstr>
      <vt:lpstr>Учи историю!</vt:lpstr>
      <vt:lpstr>Историк!</vt:lpstr>
      <vt:lpstr>Историк!</vt:lpstr>
      <vt:lpstr>Историк!</vt:lpstr>
      <vt:lpstr>Историк!</vt:lpstr>
      <vt:lpstr>Историк!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2015-01-25T17:15:35Z</dcterms:created>
  <dcterms:modified xsi:type="dcterms:W3CDTF">2015-07-15T11:56:12Z</dcterms:modified>
</cp:coreProperties>
</file>