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handoutMasterIdLst>
    <p:handoutMasterId r:id="rId12"/>
  </p:handoutMasterIdLst>
  <p:sldIdLst>
    <p:sldId id="289" r:id="rId4"/>
    <p:sldId id="326" r:id="rId5"/>
    <p:sldId id="323" r:id="rId6"/>
    <p:sldId id="288" r:id="rId7"/>
    <p:sldId id="324" r:id="rId8"/>
    <p:sldId id="325" r:id="rId9"/>
    <p:sldId id="327" r:id="rId10"/>
    <p:sldId id="32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1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66"/>
    <a:srgbClr val="FEF7DA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108" autoAdjust="0"/>
    <p:restoredTop sz="94671" autoAdjust="0"/>
  </p:normalViewPr>
  <p:slideViewPr>
    <p:cSldViewPr>
      <p:cViewPr>
        <p:scale>
          <a:sx n="80" d="100"/>
          <a:sy n="80" d="100"/>
        </p:scale>
        <p:origin x="-1170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E7D2A-076E-4ABF-A5B6-56E3D032A90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96B72-36DF-4632-A7BB-E7188C33C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0025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240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837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991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4D48-68B7-40F4-AD59-8741DFF01542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6182D-F6BD-49D5-9A3D-012408DA3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626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845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801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223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852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321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582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260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5741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68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135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068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199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283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533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37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089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96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470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752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229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056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4881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61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42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87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02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28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76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56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68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05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11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е 2"/>
          <p:cNvSpPr txBox="1"/>
          <p:nvPr/>
        </p:nvSpPr>
        <p:spPr>
          <a:xfrm>
            <a:off x="1115616" y="3142592"/>
            <a:ext cx="7695491" cy="254781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7200" b="1" dirty="0" smtClean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anose="02050604050505020204" pitchFamily="18" charset="0"/>
                <a:ea typeface="Batang" panose="02030600000101010101" pitchFamily="18" charset="-127"/>
                <a:cs typeface="Times New Roman"/>
              </a:rPr>
              <a:t>МИССИЯ ПЕДАГОГА</a:t>
            </a:r>
            <a:endParaRPr lang="ru-RU" sz="1100" dirty="0">
              <a:solidFill>
                <a:srgbClr val="FF0000"/>
              </a:solidFill>
              <a:effectLst/>
              <a:latin typeface="Bookman Old Style" panose="02050604050505020204" pitchFamily="18" charset="0"/>
              <a:ea typeface="Batang" panose="02030600000101010101" pitchFamily="18" charset="-127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1209" y="44624"/>
            <a:ext cx="83435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№6 общеразвивающего вида с приоритетным осуществлением деятельности по социально-личностному направлению развития детей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7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пед олим 2015\Фото Лукашенко\SAM_2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60"/>
            <a:ext cx="2952328" cy="3125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4008" y="3356992"/>
            <a:ext cx="4175965" cy="2882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anose="02050604050505020204" pitchFamily="18" charset="0"/>
                <a:ea typeface="Batang" panose="02030600000101010101" pitchFamily="18" charset="-127"/>
                <a:cs typeface="Times New Roman"/>
              </a:rPr>
              <a:t>Татьяна Алексеевна Лукашенко – воспитатель МДОАУ № 6</a:t>
            </a:r>
            <a:endParaRPr lang="ru-RU" sz="3200" i="1" dirty="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  <a:ea typeface="Batang" panose="02030600000101010101" pitchFamily="18" charset="-127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04" y="116632"/>
            <a:ext cx="90296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№6 общеразвивающего вида с приоритетным осуществлением деятельности по социально-личностному направлению развития детей</a:t>
            </a:r>
          </a:p>
        </p:txBody>
      </p:sp>
    </p:spTree>
    <p:extLst>
      <p:ext uri="{BB962C8B-B14F-4D97-AF65-F5344CB8AC3E}">
        <p14:creationId xmlns:p14="http://schemas.microsoft.com/office/powerpoint/2010/main" xmlns="" val="172635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6390456" cy="604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i="1" dirty="0"/>
              <a:t>«Почему я работаю в детском саду?»</a:t>
            </a:r>
            <a:br>
              <a:rPr lang="ru-RU" sz="2000" i="1" dirty="0"/>
            </a:br>
            <a:r>
              <a:rPr lang="ru-RU" sz="2000" i="1" dirty="0"/>
              <a:t>Я на смену иду, обо всем забывая,</a:t>
            </a:r>
            <a:br>
              <a:rPr lang="ru-RU" sz="2000" i="1" dirty="0"/>
            </a:br>
            <a:r>
              <a:rPr lang="ru-RU" sz="2000" i="1" dirty="0"/>
              <a:t>С головой окунусь в мир, где нет мне покоя.</a:t>
            </a:r>
            <a:br>
              <a:rPr lang="ru-RU" sz="2000" i="1" dirty="0"/>
            </a:br>
            <a:r>
              <a:rPr lang="ru-RU" sz="2000" i="1" dirty="0"/>
              <a:t>Знаю, ждут, налетят, едва с ног не сбивая,</a:t>
            </a:r>
            <a:br>
              <a:rPr lang="ru-RU" sz="2000" i="1" dirty="0"/>
            </a:br>
            <a:r>
              <a:rPr lang="ru-RU" sz="2000" i="1" dirty="0"/>
              <a:t>А в глазах столько счастья! Где возможно такое?</a:t>
            </a:r>
            <a:br>
              <a:rPr lang="ru-RU" sz="2000" i="1" dirty="0"/>
            </a:br>
            <a:r>
              <a:rPr lang="ru-RU" sz="2000" i="1" dirty="0"/>
              <a:t>Я учу их и с ними учусь каждый день.</a:t>
            </a:r>
            <a:br>
              <a:rPr lang="ru-RU" sz="2000" i="1" dirty="0"/>
            </a:br>
            <a:r>
              <a:rPr lang="ru-RU" sz="2000" i="1" dirty="0"/>
              <a:t>В страну знаний хотим открыть вместе двери.</a:t>
            </a:r>
            <a:br>
              <a:rPr lang="ru-RU" sz="2000" i="1" dirty="0"/>
            </a:br>
            <a:r>
              <a:rPr lang="ru-RU" sz="2000" i="1" dirty="0"/>
              <a:t>Не ложится на лица сомнения тень.</a:t>
            </a:r>
            <a:br>
              <a:rPr lang="ru-RU" sz="2000" i="1" dirty="0"/>
            </a:br>
            <a:r>
              <a:rPr lang="ru-RU" sz="2000" i="1" dirty="0"/>
              <a:t>Как мне верят они, кто еще так поверит?!</a:t>
            </a:r>
            <a:br>
              <a:rPr lang="ru-RU" sz="2000" i="1" dirty="0"/>
            </a:br>
            <a:r>
              <a:rPr lang="ru-RU" sz="2000" i="1" dirty="0"/>
              <a:t>Уверена, я не напрасно тружусь,</a:t>
            </a:r>
            <a:br>
              <a:rPr lang="ru-RU" sz="2000" i="1" dirty="0"/>
            </a:br>
            <a:r>
              <a:rPr lang="ru-RU" sz="2000" i="1" dirty="0"/>
              <a:t>Зовусь «воспитатель» и этим горжусь!</a:t>
            </a:r>
            <a:br>
              <a:rPr lang="ru-RU" sz="2000" i="1" dirty="0"/>
            </a:br>
            <a:r>
              <a:rPr lang="ru-RU" sz="2000" i="1" dirty="0"/>
              <a:t>Наверное – это вот и есть ответ –</a:t>
            </a:r>
            <a:br>
              <a:rPr lang="ru-RU" sz="2000" i="1" dirty="0"/>
            </a:br>
            <a:r>
              <a:rPr lang="ru-RU" sz="2000" i="1" dirty="0"/>
              <a:t>Ценнее нашего труда на свете нет!»</a:t>
            </a:r>
          </a:p>
        </p:txBody>
      </p:sp>
    </p:spTree>
    <p:extLst>
      <p:ext uri="{BB962C8B-B14F-4D97-AF65-F5344CB8AC3E}">
        <p14:creationId xmlns:p14="http://schemas.microsoft.com/office/powerpoint/2010/main" xmlns="" val="269685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63" t="-7069" r="-3963" b="22178"/>
          <a:stretch/>
        </p:blipFill>
        <p:spPr bwMode="auto">
          <a:xfrm rot="20615211">
            <a:off x="92040" y="3528214"/>
            <a:ext cx="2887585" cy="3268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21069">
            <a:off x="6298013" y="1984235"/>
            <a:ext cx="2179256" cy="2905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ле 9"/>
          <p:cNvSpPr txBox="1"/>
          <p:nvPr/>
        </p:nvSpPr>
        <p:spPr>
          <a:xfrm>
            <a:off x="539553" y="4743146"/>
            <a:ext cx="1784166" cy="124213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dirty="0"/>
          </a:p>
        </p:txBody>
      </p:sp>
      <p:pic>
        <p:nvPicPr>
          <p:cNvPr id="5" name="Picture 5" descr="общая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1475656" y="-21336"/>
            <a:ext cx="6624638" cy="684213"/>
          </a:xfrm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54354">
            <a:off x="11832" y="1957624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40997">
            <a:off x="5863641" y="4221215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J:\пед олим 2015\Фото Лукашенко\SAM_204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2736304" cy="43041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74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общая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03648" y="-21336"/>
            <a:ext cx="6624638" cy="684213"/>
          </a:xfrm>
          <a:effectLst>
            <a:softEdge rad="112500"/>
          </a:effectLst>
        </p:spPr>
      </p:pic>
      <p:pic>
        <p:nvPicPr>
          <p:cNvPr id="3080" name="Picture 8" descr="Открыть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09858">
            <a:off x="5425005" y="4361937"/>
            <a:ext cx="2286000" cy="228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пед олим 2015\Грамоты Таня\1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42233">
            <a:off x="7023404" y="2096898"/>
            <a:ext cx="1857388" cy="2658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Открыть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4844">
            <a:off x="4644213" y="2072452"/>
            <a:ext cx="2286000" cy="228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пед олим 2015\Грамоты Таня\2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01537">
            <a:off x="266934" y="2099618"/>
            <a:ext cx="1983414" cy="2847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Открыть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27534">
            <a:off x="2288924" y="2003179"/>
            <a:ext cx="2286000" cy="228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Открыть изображен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88868">
            <a:off x="1139052" y="4361609"/>
            <a:ext cx="2286000" cy="228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пед олим 2015\Грамоты Таня\33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8992" y="4071942"/>
            <a:ext cx="1912359" cy="2644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066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2143116"/>
            <a:ext cx="47149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Нам каждый год встречать и провожать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И каждый день глядеть в ребячьи души.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Нам каждый час единство с ними ощущать 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 с каждым мигом становиться чище, лучше.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Picture 5" descr="общая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03648" y="-21336"/>
            <a:ext cx="6624638" cy="684213"/>
          </a:xfrm>
          <a:effectLst>
            <a:softEdge rad="112500"/>
          </a:effectLst>
        </p:spPr>
      </p:pic>
      <p:pic>
        <p:nvPicPr>
          <p:cNvPr id="1027" name="Picture 3" descr="C:\Users\Садик\Documents\Все фото\img0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86058"/>
            <a:ext cx="4214475" cy="29427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39517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285720" y="200024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i="1" dirty="0" smtClean="0">
                <a:solidFill>
                  <a:schemeClr val="hlink"/>
                </a:solidFill>
              </a:rPr>
              <a:t>Я стремлюсь соответствовать каждой букве своей профессии, </a:t>
            </a:r>
            <a:br>
              <a:rPr lang="ru-RU" sz="2400" b="1" i="1" dirty="0" smtClean="0">
                <a:solidFill>
                  <a:schemeClr val="hlink"/>
                </a:solidFill>
              </a:rPr>
            </a:br>
            <a:r>
              <a:rPr lang="ru-RU" sz="2400" b="1" i="1" dirty="0" smtClean="0">
                <a:solidFill>
                  <a:schemeClr val="hlink"/>
                </a:solidFill>
              </a:rPr>
              <a:t>а именно</a:t>
            </a:r>
            <a:r>
              <a:rPr lang="ru-RU" sz="2400" b="1" i="1" dirty="0" smtClean="0">
                <a:solidFill>
                  <a:schemeClr val="hlink"/>
                </a:solidFill>
                <a:latin typeface="Arial" charset="0"/>
              </a:rPr>
              <a:t>,</a:t>
            </a:r>
            <a:r>
              <a:rPr lang="ru-RU" sz="2400" b="1" i="1" dirty="0" smtClean="0">
                <a:solidFill>
                  <a:schemeClr val="hlink"/>
                </a:solidFill>
              </a:rPr>
              <a:t> быть: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4678" y="3071810"/>
            <a:ext cx="2714643" cy="351315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FF3300"/>
                </a:solidFill>
              </a:rPr>
              <a:t>В</a:t>
            </a:r>
            <a:r>
              <a:rPr lang="ru-RU" sz="2000" b="1" dirty="0" smtClean="0"/>
              <a:t>  </a:t>
            </a:r>
            <a:r>
              <a:rPr lang="ru-RU" sz="2000" b="1" dirty="0" smtClean="0">
                <a:solidFill>
                  <a:srgbClr val="FF3300"/>
                </a:solidFill>
              </a:rPr>
              <a:t>–</a:t>
            </a:r>
            <a:r>
              <a:rPr lang="ru-RU" sz="2000" b="1" dirty="0" smtClean="0"/>
              <a:t>  </a:t>
            </a:r>
            <a:r>
              <a:rPr lang="ru-RU" sz="2000" b="1" dirty="0" smtClean="0">
                <a:solidFill>
                  <a:schemeClr val="hlink"/>
                </a:solidFill>
              </a:rPr>
              <a:t>вежливой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FF3300"/>
                </a:solidFill>
              </a:rPr>
              <a:t>О  –  </a:t>
            </a:r>
            <a:r>
              <a:rPr lang="ru-RU" sz="2000" b="1" dirty="0" smtClean="0">
                <a:solidFill>
                  <a:schemeClr val="hlink"/>
                </a:solidFill>
              </a:rPr>
              <a:t>ответственной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FF3300"/>
                </a:solidFill>
              </a:rPr>
              <a:t>С  –  </a:t>
            </a:r>
            <a:r>
              <a:rPr lang="ru-RU" sz="2000" b="1" dirty="0" smtClean="0">
                <a:solidFill>
                  <a:schemeClr val="hlink"/>
                </a:solidFill>
              </a:rPr>
              <a:t>самостоятельной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FF3300"/>
                </a:solidFill>
              </a:rPr>
              <a:t>П  –  </a:t>
            </a:r>
            <a:r>
              <a:rPr lang="ru-RU" sz="2000" b="1" dirty="0" smtClean="0">
                <a:solidFill>
                  <a:schemeClr val="hlink"/>
                </a:solidFill>
              </a:rPr>
              <a:t>принципиальной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FF3300"/>
                </a:solidFill>
              </a:rPr>
              <a:t>И  –  </a:t>
            </a:r>
            <a:r>
              <a:rPr lang="ru-RU" sz="2000" b="1" dirty="0" smtClean="0">
                <a:solidFill>
                  <a:schemeClr val="hlink"/>
                </a:solidFill>
              </a:rPr>
              <a:t>инициативной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FF3300"/>
                </a:solidFill>
              </a:rPr>
              <a:t>Т  –  </a:t>
            </a:r>
            <a:r>
              <a:rPr lang="ru-RU" sz="2000" b="1" dirty="0" smtClean="0">
                <a:solidFill>
                  <a:schemeClr val="hlink"/>
                </a:solidFill>
              </a:rPr>
              <a:t>толерантной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FF3300"/>
                </a:solidFill>
              </a:rPr>
              <a:t>А  –  </a:t>
            </a:r>
            <a:r>
              <a:rPr lang="ru-RU" sz="2000" b="1" dirty="0" smtClean="0">
                <a:solidFill>
                  <a:schemeClr val="hlink"/>
                </a:solidFill>
              </a:rPr>
              <a:t>активной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FF3300"/>
                </a:solidFill>
              </a:rPr>
              <a:t>Т  –  </a:t>
            </a:r>
            <a:r>
              <a:rPr lang="ru-RU" sz="2000" b="1" dirty="0" smtClean="0">
                <a:solidFill>
                  <a:schemeClr val="hlink"/>
                </a:solidFill>
              </a:rPr>
              <a:t>творческой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FF3300"/>
                </a:solidFill>
              </a:rPr>
              <a:t>Е  –  </a:t>
            </a:r>
            <a:r>
              <a:rPr lang="ru-RU" sz="2000" b="1" dirty="0" smtClean="0">
                <a:solidFill>
                  <a:schemeClr val="hlink"/>
                </a:solidFill>
              </a:rPr>
              <a:t>естественной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FF3300"/>
                </a:solidFill>
              </a:rPr>
              <a:t>Л  –  </a:t>
            </a:r>
            <a:r>
              <a:rPr lang="ru-RU" sz="2000" b="1" dirty="0" smtClean="0">
                <a:solidFill>
                  <a:schemeClr val="hlink"/>
                </a:solidFill>
              </a:rPr>
              <a:t>ласковой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FF3300"/>
                </a:solidFill>
              </a:rPr>
              <a:t>Ь  -   </a:t>
            </a:r>
            <a:r>
              <a:rPr lang="ru-RU" sz="2000" b="1" dirty="0" smtClean="0">
                <a:solidFill>
                  <a:schemeClr val="hlink"/>
                </a:solidFill>
              </a:rPr>
              <a:t>мягкой</a:t>
            </a:r>
          </a:p>
        </p:txBody>
      </p:sp>
      <p:pic>
        <p:nvPicPr>
          <p:cNvPr id="6" name="Picture 5" descr="общ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-21336"/>
            <a:ext cx="6624638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1026" name="Picture 2" descr="C:\Users\Садик\Desktop\Сюжетное фото\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77678">
            <a:off x="214282" y="3214686"/>
            <a:ext cx="2848245" cy="2135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Садик\Desktop\Сюжетное фото\2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07810">
            <a:off x="5786446" y="3857628"/>
            <a:ext cx="3049406" cy="2285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ndAc>
      <p:stSnd>
        <p:snd r:embed="rId2" name="~PP296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9000"/>
                            </p:stCondLst>
                            <p:childTnLst>
                              <p:par>
                                <p:cTn id="5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00"/>
                            </p:stCondLst>
                            <p:childTnLst>
                              <p:par>
                                <p:cTn id="5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/>
          </p:cNvSpPr>
          <p:nvPr>
            <p:ph type="body" sz="half" idx="3"/>
          </p:nvPr>
        </p:nvSpPr>
        <p:spPr>
          <a:xfrm>
            <a:off x="214282" y="2071678"/>
            <a:ext cx="5643602" cy="514353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«Ты прекрасен и крылат», - говорю я ребенку.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Порой он мне не верит и сбрасывает крылья.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Ничего - дело поправимое.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Я буду строить с ним свой диалог так, чтобы он поверил в то, что он умеет летать.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Нужно только время и вера в себя, ведь вера в себя – это 90% успеха.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Я старюсь дарить детям уверенность в себе, убеждать ребенка, что только полюбив себя таким, каков он есть, он будет</a:t>
            </a:r>
            <a:r>
              <a:rPr lang="ru-RU" sz="2400" dirty="0" smtClean="0">
                <a:solidFill>
                  <a:srgbClr val="FF3300"/>
                </a:solidFill>
              </a:rPr>
              <a:t> СЧАСТЛИВЫМ!!</a:t>
            </a:r>
          </a:p>
        </p:txBody>
      </p:sp>
      <p:pic>
        <p:nvPicPr>
          <p:cNvPr id="7" name="Picture 5" descr="общ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-21336"/>
            <a:ext cx="6624638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2050" name="Picture 2" descr="C:\Users\Садик\Desktop\Сюжетное фото\3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071678"/>
            <a:ext cx="3200400" cy="4267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~PP296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219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Шаблон 2</vt:lpstr>
      <vt:lpstr>1_Шаблон 2</vt:lpstr>
      <vt:lpstr>2_Шаблон 2</vt:lpstr>
      <vt:lpstr>Слайд 1</vt:lpstr>
      <vt:lpstr>Слайд 2</vt:lpstr>
      <vt:lpstr>Слайд 3</vt:lpstr>
      <vt:lpstr>Слайд 4</vt:lpstr>
      <vt:lpstr>Слайд 5</vt:lpstr>
      <vt:lpstr>Слайд 6</vt:lpstr>
      <vt:lpstr>Я стремлюсь соответствовать каждой букве своей профессии,  а именно, быть: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Садик</cp:lastModifiedBy>
  <cp:revision>186</cp:revision>
  <cp:lastPrinted>2014-01-12T15:07:22Z</cp:lastPrinted>
  <dcterms:created xsi:type="dcterms:W3CDTF">2013-01-31T10:08:31Z</dcterms:created>
  <dcterms:modified xsi:type="dcterms:W3CDTF">2014-10-29T02:09:46Z</dcterms:modified>
</cp:coreProperties>
</file>