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3"/>
  </p:notesMasterIdLst>
  <p:sldIdLst>
    <p:sldId id="256" r:id="rId2"/>
    <p:sldId id="257" r:id="rId3"/>
    <p:sldId id="279" r:id="rId4"/>
    <p:sldId id="259" r:id="rId5"/>
    <p:sldId id="260" r:id="rId6"/>
    <p:sldId id="280" r:id="rId7"/>
    <p:sldId id="281" r:id="rId8"/>
    <p:sldId id="276" r:id="rId9"/>
    <p:sldId id="265" r:id="rId10"/>
    <p:sldId id="263" r:id="rId11"/>
    <p:sldId id="273" r:id="rId12"/>
    <p:sldId id="274" r:id="rId13"/>
    <p:sldId id="267" r:id="rId14"/>
    <p:sldId id="282" r:id="rId15"/>
    <p:sldId id="277" r:id="rId16"/>
    <p:sldId id="268" r:id="rId17"/>
    <p:sldId id="269" r:id="rId18"/>
    <p:sldId id="270" r:id="rId19"/>
    <p:sldId id="272" r:id="rId20"/>
    <p:sldId id="27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D79D6-7784-4E76-839F-D958C52913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BB67A6-68E7-47F9-8ED3-698398547AC3}">
      <dgm:prSet phldrT="[Текст]" custT="1"/>
      <dgm:spPr/>
      <dgm:t>
        <a:bodyPr/>
        <a:lstStyle/>
        <a:p>
          <a:r>
            <a:rPr lang="ru-RU" sz="2000" b="1" dirty="0" smtClean="0">
              <a:latin typeface="Arial Black" pitchFamily="34" charset="0"/>
            </a:rPr>
            <a:t>Творчество писателя или поэта</a:t>
          </a:r>
          <a:endParaRPr lang="ru-RU" sz="2000" b="1" dirty="0">
            <a:latin typeface="Arial Black" pitchFamily="34" charset="0"/>
          </a:endParaRPr>
        </a:p>
      </dgm:t>
    </dgm:pt>
    <dgm:pt modelId="{5540C81A-EFF0-45E5-9789-147FAE470DF8}" type="parTrans" cxnId="{77A1D8FB-F1B7-4F3E-8640-67BD53386DAA}">
      <dgm:prSet/>
      <dgm:spPr/>
      <dgm:t>
        <a:bodyPr/>
        <a:lstStyle/>
        <a:p>
          <a:endParaRPr lang="ru-RU"/>
        </a:p>
      </dgm:t>
    </dgm:pt>
    <dgm:pt modelId="{4DF06720-9006-4A81-BDCB-1253BEAFD550}" type="sibTrans" cxnId="{77A1D8FB-F1B7-4F3E-8640-67BD53386DAA}">
      <dgm:prSet/>
      <dgm:spPr/>
      <dgm:t>
        <a:bodyPr/>
        <a:lstStyle/>
        <a:p>
          <a:endParaRPr lang="ru-RU"/>
        </a:p>
      </dgm:t>
    </dgm:pt>
    <dgm:pt modelId="{5F4B301D-7323-4E34-A556-FD4DF229EA4B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Картина жизни, изображенная словами</a:t>
          </a:r>
          <a:endParaRPr lang="ru-RU" b="1" dirty="0">
            <a:latin typeface="Arial Black" pitchFamily="34" charset="0"/>
          </a:endParaRPr>
        </a:p>
      </dgm:t>
    </dgm:pt>
    <dgm:pt modelId="{1A6FB408-BFD2-497A-8845-9BA4DBC7DA5E}" type="parTrans" cxnId="{3CDC9297-4F35-4D98-9F47-3D35C4EB543E}">
      <dgm:prSet/>
      <dgm:spPr/>
      <dgm:t>
        <a:bodyPr/>
        <a:lstStyle/>
        <a:p>
          <a:endParaRPr lang="ru-RU"/>
        </a:p>
      </dgm:t>
    </dgm:pt>
    <dgm:pt modelId="{C605FFBC-388F-49C8-A7E3-F69098BF7CA6}" type="sibTrans" cxnId="{3CDC9297-4F35-4D98-9F47-3D35C4EB543E}">
      <dgm:prSet/>
      <dgm:spPr/>
      <dgm:t>
        <a:bodyPr/>
        <a:lstStyle/>
        <a:p>
          <a:endParaRPr lang="ru-RU"/>
        </a:p>
      </dgm:t>
    </dgm:pt>
    <dgm:pt modelId="{9E8ECD1A-F6DF-444F-AB9C-A8903CF364AE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Выразительные средства языка</a:t>
          </a:r>
          <a:endParaRPr lang="ru-RU" b="1" dirty="0">
            <a:latin typeface="Arial Black" pitchFamily="34" charset="0"/>
          </a:endParaRPr>
        </a:p>
      </dgm:t>
    </dgm:pt>
    <dgm:pt modelId="{CF73699C-56D7-4202-8893-DF492FEEA3F5}" type="parTrans" cxnId="{AC2A1CBB-317D-43C3-8DFD-7A36F43FE452}">
      <dgm:prSet/>
      <dgm:spPr/>
      <dgm:t>
        <a:bodyPr/>
        <a:lstStyle/>
        <a:p>
          <a:endParaRPr lang="ru-RU"/>
        </a:p>
      </dgm:t>
    </dgm:pt>
    <dgm:pt modelId="{AF3C8711-48E4-43DE-94CB-B4A8F0D41C99}" type="sibTrans" cxnId="{AC2A1CBB-317D-43C3-8DFD-7A36F43FE452}">
      <dgm:prSet/>
      <dgm:spPr/>
      <dgm:t>
        <a:bodyPr/>
        <a:lstStyle/>
        <a:p>
          <a:endParaRPr lang="ru-RU"/>
        </a:p>
      </dgm:t>
    </dgm:pt>
    <dgm:pt modelId="{47972660-2ACD-401B-882E-CCC5069DFDE9}" type="pres">
      <dgm:prSet presAssocID="{309D79D6-7784-4E76-839F-D958C52913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18E81-10DB-472B-B610-14A364C332D3}" type="pres">
      <dgm:prSet presAssocID="{64BB67A6-68E7-47F9-8ED3-698398547AC3}" presName="parentLin" presStyleCnt="0"/>
      <dgm:spPr/>
    </dgm:pt>
    <dgm:pt modelId="{38477931-0661-44B8-9D93-952C502B8494}" type="pres">
      <dgm:prSet presAssocID="{64BB67A6-68E7-47F9-8ED3-698398547AC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1F1514-3125-4E58-AE3B-70A9C67F68DB}" type="pres">
      <dgm:prSet presAssocID="{64BB67A6-68E7-47F9-8ED3-698398547A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B5553-C6CA-4978-990C-D5870556A9F7}" type="pres">
      <dgm:prSet presAssocID="{64BB67A6-68E7-47F9-8ED3-698398547AC3}" presName="negativeSpace" presStyleCnt="0"/>
      <dgm:spPr/>
    </dgm:pt>
    <dgm:pt modelId="{4BD91E5D-EFA6-4AAC-A4E2-0A18D0DB139B}" type="pres">
      <dgm:prSet presAssocID="{64BB67A6-68E7-47F9-8ED3-698398547AC3}" presName="childText" presStyleLbl="conFgAcc1" presStyleIdx="0" presStyleCnt="3">
        <dgm:presLayoutVars>
          <dgm:bulletEnabled val="1"/>
        </dgm:presLayoutVars>
      </dgm:prSet>
      <dgm:spPr/>
    </dgm:pt>
    <dgm:pt modelId="{2B02B9D3-ED71-4656-A673-109E56F651B7}" type="pres">
      <dgm:prSet presAssocID="{4DF06720-9006-4A81-BDCB-1253BEAFD550}" presName="spaceBetweenRectangles" presStyleCnt="0"/>
      <dgm:spPr/>
    </dgm:pt>
    <dgm:pt modelId="{729EB3E8-8CD7-45C4-A025-EFED4357E376}" type="pres">
      <dgm:prSet presAssocID="{5F4B301D-7323-4E34-A556-FD4DF229EA4B}" presName="parentLin" presStyleCnt="0"/>
      <dgm:spPr/>
    </dgm:pt>
    <dgm:pt modelId="{8E63BEC5-3836-4578-895A-6122C5DC7E91}" type="pres">
      <dgm:prSet presAssocID="{5F4B301D-7323-4E34-A556-FD4DF229EA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07DB14-156D-4787-9EEE-374C595EE638}" type="pres">
      <dgm:prSet presAssocID="{5F4B301D-7323-4E34-A556-FD4DF229EA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740F7-7FCC-446A-A2C7-565538E9D34D}" type="pres">
      <dgm:prSet presAssocID="{5F4B301D-7323-4E34-A556-FD4DF229EA4B}" presName="negativeSpace" presStyleCnt="0"/>
      <dgm:spPr/>
    </dgm:pt>
    <dgm:pt modelId="{756A4705-1340-4E14-BFFE-44757341A8D0}" type="pres">
      <dgm:prSet presAssocID="{5F4B301D-7323-4E34-A556-FD4DF229EA4B}" presName="childText" presStyleLbl="conFgAcc1" presStyleIdx="1" presStyleCnt="3">
        <dgm:presLayoutVars>
          <dgm:bulletEnabled val="1"/>
        </dgm:presLayoutVars>
      </dgm:prSet>
      <dgm:spPr/>
    </dgm:pt>
    <dgm:pt modelId="{AB6227A3-12E7-44CE-8022-52264A16A8AB}" type="pres">
      <dgm:prSet presAssocID="{C605FFBC-388F-49C8-A7E3-F69098BF7CA6}" presName="spaceBetweenRectangles" presStyleCnt="0"/>
      <dgm:spPr/>
    </dgm:pt>
    <dgm:pt modelId="{C5491DA6-DD2E-45B9-B9D8-B80D1F9B130E}" type="pres">
      <dgm:prSet presAssocID="{9E8ECD1A-F6DF-444F-AB9C-A8903CF364AE}" presName="parentLin" presStyleCnt="0"/>
      <dgm:spPr/>
    </dgm:pt>
    <dgm:pt modelId="{4B201C2B-7D1E-4641-A088-C35E013623A4}" type="pres">
      <dgm:prSet presAssocID="{9E8ECD1A-F6DF-444F-AB9C-A8903CF364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8B8830-9C79-4CB6-9612-D76ED4B6D8A4}" type="pres">
      <dgm:prSet presAssocID="{9E8ECD1A-F6DF-444F-AB9C-A8903CF364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2C08A-44F6-4841-8A48-00D0C7FB72F3}" type="pres">
      <dgm:prSet presAssocID="{9E8ECD1A-F6DF-444F-AB9C-A8903CF364AE}" presName="negativeSpace" presStyleCnt="0"/>
      <dgm:spPr/>
    </dgm:pt>
    <dgm:pt modelId="{A24F4F46-534E-4341-AA4A-5E5D21D50B86}" type="pres">
      <dgm:prSet presAssocID="{9E8ECD1A-F6DF-444F-AB9C-A8903CF364AE}" presName="childText" presStyleLbl="conFgAcc1" presStyleIdx="2" presStyleCnt="3" custLinFactNeighborX="1389" custLinFactNeighborY="47676">
        <dgm:presLayoutVars>
          <dgm:bulletEnabled val="1"/>
        </dgm:presLayoutVars>
      </dgm:prSet>
      <dgm:spPr/>
    </dgm:pt>
  </dgm:ptLst>
  <dgm:cxnLst>
    <dgm:cxn modelId="{3CDC9297-4F35-4D98-9F47-3D35C4EB543E}" srcId="{309D79D6-7784-4E76-839F-D958C5291309}" destId="{5F4B301D-7323-4E34-A556-FD4DF229EA4B}" srcOrd="1" destOrd="0" parTransId="{1A6FB408-BFD2-497A-8845-9BA4DBC7DA5E}" sibTransId="{C605FFBC-388F-49C8-A7E3-F69098BF7CA6}"/>
    <dgm:cxn modelId="{2FFDAD75-9E0D-4EFF-9A1D-5A97428AEE5A}" type="presOf" srcId="{64BB67A6-68E7-47F9-8ED3-698398547AC3}" destId="{371F1514-3125-4E58-AE3B-70A9C67F68DB}" srcOrd="1" destOrd="0" presId="urn:microsoft.com/office/officeart/2005/8/layout/list1"/>
    <dgm:cxn modelId="{88CE17DF-2CAD-49C3-8FAE-85F8EA750E2E}" type="presOf" srcId="{9E8ECD1A-F6DF-444F-AB9C-A8903CF364AE}" destId="{4B201C2B-7D1E-4641-A088-C35E013623A4}" srcOrd="0" destOrd="0" presId="urn:microsoft.com/office/officeart/2005/8/layout/list1"/>
    <dgm:cxn modelId="{946CE20E-46D3-4F33-AA17-92C763E21D41}" type="presOf" srcId="{309D79D6-7784-4E76-839F-D958C5291309}" destId="{47972660-2ACD-401B-882E-CCC5069DFDE9}" srcOrd="0" destOrd="0" presId="urn:microsoft.com/office/officeart/2005/8/layout/list1"/>
    <dgm:cxn modelId="{05D35EAB-7991-4CFD-85B4-1BAAE4AB0588}" type="presOf" srcId="{9E8ECD1A-F6DF-444F-AB9C-A8903CF364AE}" destId="{F08B8830-9C79-4CB6-9612-D76ED4B6D8A4}" srcOrd="1" destOrd="0" presId="urn:microsoft.com/office/officeart/2005/8/layout/list1"/>
    <dgm:cxn modelId="{F5DA0D87-A32C-42FE-BB82-0A8C60A450F0}" type="presOf" srcId="{5F4B301D-7323-4E34-A556-FD4DF229EA4B}" destId="{0E07DB14-156D-4787-9EEE-374C595EE638}" srcOrd="1" destOrd="0" presId="urn:microsoft.com/office/officeart/2005/8/layout/list1"/>
    <dgm:cxn modelId="{0E8FC021-A97F-43DB-BB81-238206AFF89B}" type="presOf" srcId="{64BB67A6-68E7-47F9-8ED3-698398547AC3}" destId="{38477931-0661-44B8-9D93-952C502B8494}" srcOrd="0" destOrd="0" presId="urn:microsoft.com/office/officeart/2005/8/layout/list1"/>
    <dgm:cxn modelId="{95133C9B-D740-49BB-AE30-4A8F992CB040}" type="presOf" srcId="{5F4B301D-7323-4E34-A556-FD4DF229EA4B}" destId="{8E63BEC5-3836-4578-895A-6122C5DC7E91}" srcOrd="0" destOrd="0" presId="urn:microsoft.com/office/officeart/2005/8/layout/list1"/>
    <dgm:cxn modelId="{77A1D8FB-F1B7-4F3E-8640-67BD53386DAA}" srcId="{309D79D6-7784-4E76-839F-D958C5291309}" destId="{64BB67A6-68E7-47F9-8ED3-698398547AC3}" srcOrd="0" destOrd="0" parTransId="{5540C81A-EFF0-45E5-9789-147FAE470DF8}" sibTransId="{4DF06720-9006-4A81-BDCB-1253BEAFD550}"/>
    <dgm:cxn modelId="{AC2A1CBB-317D-43C3-8DFD-7A36F43FE452}" srcId="{309D79D6-7784-4E76-839F-D958C5291309}" destId="{9E8ECD1A-F6DF-444F-AB9C-A8903CF364AE}" srcOrd="2" destOrd="0" parTransId="{CF73699C-56D7-4202-8893-DF492FEEA3F5}" sibTransId="{AF3C8711-48E4-43DE-94CB-B4A8F0D41C99}"/>
    <dgm:cxn modelId="{F542B121-B406-48CE-B424-B279A51C8ECD}" type="presParOf" srcId="{47972660-2ACD-401B-882E-CCC5069DFDE9}" destId="{3BC18E81-10DB-472B-B610-14A364C332D3}" srcOrd="0" destOrd="0" presId="urn:microsoft.com/office/officeart/2005/8/layout/list1"/>
    <dgm:cxn modelId="{F3FC4F49-AC46-49A5-8E89-70CD8E35D3AF}" type="presParOf" srcId="{3BC18E81-10DB-472B-B610-14A364C332D3}" destId="{38477931-0661-44B8-9D93-952C502B8494}" srcOrd="0" destOrd="0" presId="urn:microsoft.com/office/officeart/2005/8/layout/list1"/>
    <dgm:cxn modelId="{925B6E93-93B5-4C1F-BB31-5F33161A87F9}" type="presParOf" srcId="{3BC18E81-10DB-472B-B610-14A364C332D3}" destId="{371F1514-3125-4E58-AE3B-70A9C67F68DB}" srcOrd="1" destOrd="0" presId="urn:microsoft.com/office/officeart/2005/8/layout/list1"/>
    <dgm:cxn modelId="{AC48E54D-5493-450E-B191-5C6246998BD1}" type="presParOf" srcId="{47972660-2ACD-401B-882E-CCC5069DFDE9}" destId="{5D9B5553-C6CA-4978-990C-D5870556A9F7}" srcOrd="1" destOrd="0" presId="urn:microsoft.com/office/officeart/2005/8/layout/list1"/>
    <dgm:cxn modelId="{303CE06A-9C8C-4E02-B0B1-9EF2380C7590}" type="presParOf" srcId="{47972660-2ACD-401B-882E-CCC5069DFDE9}" destId="{4BD91E5D-EFA6-4AAC-A4E2-0A18D0DB139B}" srcOrd="2" destOrd="0" presId="urn:microsoft.com/office/officeart/2005/8/layout/list1"/>
    <dgm:cxn modelId="{DBD77BE2-F8E9-4A36-90C5-E631118F9BBF}" type="presParOf" srcId="{47972660-2ACD-401B-882E-CCC5069DFDE9}" destId="{2B02B9D3-ED71-4656-A673-109E56F651B7}" srcOrd="3" destOrd="0" presId="urn:microsoft.com/office/officeart/2005/8/layout/list1"/>
    <dgm:cxn modelId="{1677C2E5-1530-4BC4-8DEC-D0849B77F0D2}" type="presParOf" srcId="{47972660-2ACD-401B-882E-CCC5069DFDE9}" destId="{729EB3E8-8CD7-45C4-A025-EFED4357E376}" srcOrd="4" destOrd="0" presId="urn:microsoft.com/office/officeart/2005/8/layout/list1"/>
    <dgm:cxn modelId="{A16BC895-221F-4645-8597-FE0898ACD1DB}" type="presParOf" srcId="{729EB3E8-8CD7-45C4-A025-EFED4357E376}" destId="{8E63BEC5-3836-4578-895A-6122C5DC7E91}" srcOrd="0" destOrd="0" presId="urn:microsoft.com/office/officeart/2005/8/layout/list1"/>
    <dgm:cxn modelId="{75A8B91D-34AB-49A2-8FA2-1B38DF593F51}" type="presParOf" srcId="{729EB3E8-8CD7-45C4-A025-EFED4357E376}" destId="{0E07DB14-156D-4787-9EEE-374C595EE638}" srcOrd="1" destOrd="0" presId="urn:microsoft.com/office/officeart/2005/8/layout/list1"/>
    <dgm:cxn modelId="{CA8A69BB-3F09-41EB-A743-8F8CC7E2327E}" type="presParOf" srcId="{47972660-2ACD-401B-882E-CCC5069DFDE9}" destId="{72C740F7-7FCC-446A-A2C7-565538E9D34D}" srcOrd="5" destOrd="0" presId="urn:microsoft.com/office/officeart/2005/8/layout/list1"/>
    <dgm:cxn modelId="{3F1C2FB4-A0D2-40EB-AEB5-B3292A59E2DE}" type="presParOf" srcId="{47972660-2ACD-401B-882E-CCC5069DFDE9}" destId="{756A4705-1340-4E14-BFFE-44757341A8D0}" srcOrd="6" destOrd="0" presId="urn:microsoft.com/office/officeart/2005/8/layout/list1"/>
    <dgm:cxn modelId="{E30937B7-2543-4ECB-84B4-5BE0DB742FFA}" type="presParOf" srcId="{47972660-2ACD-401B-882E-CCC5069DFDE9}" destId="{AB6227A3-12E7-44CE-8022-52264A16A8AB}" srcOrd="7" destOrd="0" presId="urn:microsoft.com/office/officeart/2005/8/layout/list1"/>
    <dgm:cxn modelId="{19F8D8D5-2985-4482-B6C5-E88F1629C02D}" type="presParOf" srcId="{47972660-2ACD-401B-882E-CCC5069DFDE9}" destId="{C5491DA6-DD2E-45B9-B9D8-B80D1F9B130E}" srcOrd="8" destOrd="0" presId="urn:microsoft.com/office/officeart/2005/8/layout/list1"/>
    <dgm:cxn modelId="{0CA09140-A9BD-47FD-BAA7-48753890E575}" type="presParOf" srcId="{C5491DA6-DD2E-45B9-B9D8-B80D1F9B130E}" destId="{4B201C2B-7D1E-4641-A088-C35E013623A4}" srcOrd="0" destOrd="0" presId="urn:microsoft.com/office/officeart/2005/8/layout/list1"/>
    <dgm:cxn modelId="{9456ECFA-2BBD-442D-B18F-D0C907C47572}" type="presParOf" srcId="{C5491DA6-DD2E-45B9-B9D8-B80D1F9B130E}" destId="{F08B8830-9C79-4CB6-9612-D76ED4B6D8A4}" srcOrd="1" destOrd="0" presId="urn:microsoft.com/office/officeart/2005/8/layout/list1"/>
    <dgm:cxn modelId="{16C01B9A-45FF-4026-99A2-9C6834C2D994}" type="presParOf" srcId="{47972660-2ACD-401B-882E-CCC5069DFDE9}" destId="{D292C08A-44F6-4841-8A48-00D0C7FB72F3}" srcOrd="9" destOrd="0" presId="urn:microsoft.com/office/officeart/2005/8/layout/list1"/>
    <dgm:cxn modelId="{0A2C91DC-49CE-4A76-A29F-F90CE088B7C3}" type="presParOf" srcId="{47972660-2ACD-401B-882E-CCC5069DFDE9}" destId="{A24F4F46-534E-4341-AA4A-5E5D21D50B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AB768-3B4C-45AF-BF91-46EA957D9A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020CC-4310-49A7-B73B-72DFE1B25DA3}">
      <dgm:prSet phldrT="[Текст]" phldr="1"/>
      <dgm:spPr/>
      <dgm:t>
        <a:bodyPr/>
        <a:lstStyle/>
        <a:p>
          <a:endParaRPr lang="ru-RU" sz="1300" dirty="0"/>
        </a:p>
      </dgm:t>
    </dgm:pt>
    <dgm:pt modelId="{24CE18FF-CD04-4A3C-9EE7-B668EF4963BC}">
      <dgm:prSet phldrT="[Текст]" custT="1"/>
      <dgm:spPr/>
      <dgm:t>
        <a:bodyPr/>
        <a:lstStyle/>
        <a:p>
          <a:r>
            <a:rPr lang="ru-RU" sz="2400" b="1" u="sng" dirty="0" smtClean="0"/>
            <a:t>Цель работы</a:t>
          </a:r>
          <a:r>
            <a:rPr lang="ru-RU" sz="2400" b="0" dirty="0" smtClean="0"/>
            <a:t>: </a:t>
          </a:r>
          <a:r>
            <a:rPr lang="ru-RU" sz="2800" b="0" dirty="0" smtClean="0"/>
            <a:t>проследить роль изобразительно-выразительных средств языка в раскрытии идейно-художественного совершенства поэмы, ее основных образов поэмы, авторской позиции.</a:t>
          </a:r>
          <a:endParaRPr lang="ru-RU" sz="2800" b="0" dirty="0"/>
        </a:p>
      </dgm:t>
    </dgm:pt>
    <dgm:pt modelId="{80AFD343-8AAF-41AC-A59D-0469740E092A}" type="sibTrans" cxnId="{B97D67A1-B35D-43A5-9A0A-802801C730DE}">
      <dgm:prSet/>
      <dgm:spPr/>
      <dgm:t>
        <a:bodyPr/>
        <a:lstStyle/>
        <a:p>
          <a:endParaRPr lang="ru-RU"/>
        </a:p>
      </dgm:t>
    </dgm:pt>
    <dgm:pt modelId="{6761B653-4D5D-464C-A48D-29D8B4F0F180}" type="parTrans" cxnId="{B97D67A1-B35D-43A5-9A0A-802801C730DE}">
      <dgm:prSet/>
      <dgm:spPr/>
      <dgm:t>
        <a:bodyPr/>
        <a:lstStyle/>
        <a:p>
          <a:endParaRPr lang="ru-RU"/>
        </a:p>
      </dgm:t>
    </dgm:pt>
    <dgm:pt modelId="{B026226F-69C3-46B4-BB00-32693F951E92}" type="sibTrans" cxnId="{946A2D3A-5ACD-470E-9760-3F0AF665A82C}">
      <dgm:prSet/>
      <dgm:spPr/>
      <dgm:t>
        <a:bodyPr/>
        <a:lstStyle/>
        <a:p>
          <a:endParaRPr lang="ru-RU"/>
        </a:p>
      </dgm:t>
    </dgm:pt>
    <dgm:pt modelId="{182916EA-6BE0-4D14-B5D7-B5C7013D70D2}" type="parTrans" cxnId="{946A2D3A-5ACD-470E-9760-3F0AF665A82C}">
      <dgm:prSet/>
      <dgm:spPr/>
      <dgm:t>
        <a:bodyPr/>
        <a:lstStyle/>
        <a:p>
          <a:endParaRPr lang="ru-RU"/>
        </a:p>
      </dgm:t>
    </dgm:pt>
    <dgm:pt modelId="{CCF7F1D8-8332-4133-A0E7-E04F4271AEFE}">
      <dgm:prSet/>
      <dgm:spPr/>
      <dgm:t>
        <a:bodyPr/>
        <a:lstStyle/>
        <a:p>
          <a:r>
            <a:rPr lang="ru-RU" b="1" u="sng" dirty="0" smtClean="0"/>
            <a:t>Основной метод </a:t>
          </a:r>
          <a:r>
            <a:rPr lang="ru-RU" u="sng" dirty="0" smtClean="0"/>
            <a:t> </a:t>
          </a:r>
          <a:r>
            <a:rPr lang="ru-RU" dirty="0" smtClean="0"/>
            <a:t>– исследование, т.е глубокое изучение проблемы через анализ текста.</a:t>
          </a:r>
          <a:endParaRPr lang="ru-RU" dirty="0"/>
        </a:p>
      </dgm:t>
    </dgm:pt>
    <dgm:pt modelId="{4FD676E9-5D0B-4052-AC79-80A5C35BFDAC}" type="sibTrans" cxnId="{3F52AD2A-7615-4AF4-93C2-1686D22037D8}">
      <dgm:prSet/>
      <dgm:spPr/>
      <dgm:t>
        <a:bodyPr/>
        <a:lstStyle/>
        <a:p>
          <a:endParaRPr lang="ru-RU"/>
        </a:p>
      </dgm:t>
    </dgm:pt>
    <dgm:pt modelId="{8B23147E-C5B4-408A-ABA7-155DA16F2145}" type="parTrans" cxnId="{3F52AD2A-7615-4AF4-93C2-1686D22037D8}">
      <dgm:prSet/>
      <dgm:spPr/>
      <dgm:t>
        <a:bodyPr/>
        <a:lstStyle/>
        <a:p>
          <a:endParaRPr lang="ru-RU"/>
        </a:p>
      </dgm:t>
    </dgm:pt>
    <dgm:pt modelId="{F88933C2-C3DF-4D47-80CD-05905D1C1E3E}" type="pres">
      <dgm:prSet presAssocID="{0E8AB768-3B4C-45AF-BF91-46EA957D9A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B1870-B4E3-4B60-BEA6-204CCB20DAC0}" type="pres">
      <dgm:prSet presAssocID="{24CE18FF-CD04-4A3C-9EE7-B668EF4963BC}" presName="comp" presStyleCnt="0"/>
      <dgm:spPr/>
    </dgm:pt>
    <dgm:pt modelId="{7EC7A8FA-BE9D-4297-AF9D-6C02D2318407}" type="pres">
      <dgm:prSet presAssocID="{24CE18FF-CD04-4A3C-9EE7-B668EF4963BC}" presName="box" presStyleLbl="node1" presStyleIdx="0" presStyleCnt="2" custLinFactNeighborX="-1754"/>
      <dgm:spPr/>
      <dgm:t>
        <a:bodyPr/>
        <a:lstStyle/>
        <a:p>
          <a:endParaRPr lang="ru-RU"/>
        </a:p>
      </dgm:t>
    </dgm:pt>
    <dgm:pt modelId="{4934B129-566E-48F4-8677-BB47A63F4960}" type="pres">
      <dgm:prSet presAssocID="{24CE18FF-CD04-4A3C-9EE7-B668EF4963BC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7D2F12-332F-4A74-9C2E-09872A6A0E3B}" type="pres">
      <dgm:prSet presAssocID="{24CE18FF-CD04-4A3C-9EE7-B668EF4963B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61DEA-9550-4974-AD2D-26A3D71EE658}" type="pres">
      <dgm:prSet presAssocID="{80AFD343-8AAF-41AC-A59D-0469740E092A}" presName="spacer" presStyleCnt="0"/>
      <dgm:spPr/>
    </dgm:pt>
    <dgm:pt modelId="{08238060-5F82-40DB-BB8C-83FE831E0CB5}" type="pres">
      <dgm:prSet presAssocID="{CCF7F1D8-8332-4133-A0E7-E04F4271AEFE}" presName="comp" presStyleCnt="0"/>
      <dgm:spPr/>
    </dgm:pt>
    <dgm:pt modelId="{56E007C4-4858-4939-94A5-23B95B879008}" type="pres">
      <dgm:prSet presAssocID="{CCF7F1D8-8332-4133-A0E7-E04F4271AEFE}" presName="box" presStyleLbl="node1" presStyleIdx="1" presStyleCnt="2"/>
      <dgm:spPr/>
      <dgm:t>
        <a:bodyPr/>
        <a:lstStyle/>
        <a:p>
          <a:endParaRPr lang="ru-RU"/>
        </a:p>
      </dgm:t>
    </dgm:pt>
    <dgm:pt modelId="{265CB93E-1992-4C10-8394-9A0E443D2AA8}" type="pres">
      <dgm:prSet presAssocID="{CCF7F1D8-8332-4133-A0E7-E04F4271AEF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D95607-103B-4B64-85ED-E371DE6D8E3E}" type="pres">
      <dgm:prSet presAssocID="{CCF7F1D8-8332-4133-A0E7-E04F4271AEF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52AD2A-7615-4AF4-93C2-1686D22037D8}" srcId="{0E8AB768-3B4C-45AF-BF91-46EA957D9AE1}" destId="{CCF7F1D8-8332-4133-A0E7-E04F4271AEFE}" srcOrd="1" destOrd="0" parTransId="{8B23147E-C5B4-408A-ABA7-155DA16F2145}" sibTransId="{4FD676E9-5D0B-4052-AC79-80A5C35BFDAC}"/>
    <dgm:cxn modelId="{16FAF261-12C1-4DF6-8563-AD3715D997F7}" type="presOf" srcId="{CCF7F1D8-8332-4133-A0E7-E04F4271AEFE}" destId="{56E007C4-4858-4939-94A5-23B95B879008}" srcOrd="0" destOrd="0" presId="urn:microsoft.com/office/officeart/2005/8/layout/vList4"/>
    <dgm:cxn modelId="{443CFD49-1871-40A0-8A7E-884FE1B494DB}" type="presOf" srcId="{D0A020CC-4310-49A7-B73B-72DFE1B25DA3}" destId="{D87D2F12-332F-4A74-9C2E-09872A6A0E3B}" srcOrd="1" destOrd="1" presId="urn:microsoft.com/office/officeart/2005/8/layout/vList4"/>
    <dgm:cxn modelId="{B97D67A1-B35D-43A5-9A0A-802801C730DE}" srcId="{0E8AB768-3B4C-45AF-BF91-46EA957D9AE1}" destId="{24CE18FF-CD04-4A3C-9EE7-B668EF4963BC}" srcOrd="0" destOrd="0" parTransId="{6761B653-4D5D-464C-A48D-29D8B4F0F180}" sibTransId="{80AFD343-8AAF-41AC-A59D-0469740E092A}"/>
    <dgm:cxn modelId="{F7CAD135-A55D-4453-86C8-8C749816698B}" type="presOf" srcId="{0E8AB768-3B4C-45AF-BF91-46EA957D9AE1}" destId="{F88933C2-C3DF-4D47-80CD-05905D1C1E3E}" srcOrd="0" destOrd="0" presId="urn:microsoft.com/office/officeart/2005/8/layout/vList4"/>
    <dgm:cxn modelId="{63D50731-88B5-4A5D-8A85-F888692AAB64}" type="presOf" srcId="{D0A020CC-4310-49A7-B73B-72DFE1B25DA3}" destId="{7EC7A8FA-BE9D-4297-AF9D-6C02D2318407}" srcOrd="0" destOrd="1" presId="urn:microsoft.com/office/officeart/2005/8/layout/vList4"/>
    <dgm:cxn modelId="{946A2D3A-5ACD-470E-9760-3F0AF665A82C}" srcId="{24CE18FF-CD04-4A3C-9EE7-B668EF4963BC}" destId="{D0A020CC-4310-49A7-B73B-72DFE1B25DA3}" srcOrd="0" destOrd="0" parTransId="{182916EA-6BE0-4D14-B5D7-B5C7013D70D2}" sibTransId="{B026226F-69C3-46B4-BB00-32693F951E92}"/>
    <dgm:cxn modelId="{B86B722B-84AD-4A85-9208-EFEDA3E89152}" type="presOf" srcId="{24CE18FF-CD04-4A3C-9EE7-B668EF4963BC}" destId="{7EC7A8FA-BE9D-4297-AF9D-6C02D2318407}" srcOrd="0" destOrd="0" presId="urn:microsoft.com/office/officeart/2005/8/layout/vList4"/>
    <dgm:cxn modelId="{05E83254-4B0C-419A-84C1-89C4C4C52933}" type="presOf" srcId="{CCF7F1D8-8332-4133-A0E7-E04F4271AEFE}" destId="{6AD95607-103B-4B64-85ED-E371DE6D8E3E}" srcOrd="1" destOrd="0" presId="urn:microsoft.com/office/officeart/2005/8/layout/vList4"/>
    <dgm:cxn modelId="{BC989730-209B-4F57-9AAA-B50ABC496DE2}" type="presOf" srcId="{24CE18FF-CD04-4A3C-9EE7-B668EF4963BC}" destId="{D87D2F12-332F-4A74-9C2E-09872A6A0E3B}" srcOrd="1" destOrd="0" presId="urn:microsoft.com/office/officeart/2005/8/layout/vList4"/>
    <dgm:cxn modelId="{A18DA563-07D4-4BA2-B962-F0B6BB0F714E}" type="presParOf" srcId="{F88933C2-C3DF-4D47-80CD-05905D1C1E3E}" destId="{6A7B1870-B4E3-4B60-BEA6-204CCB20DAC0}" srcOrd="0" destOrd="0" presId="urn:microsoft.com/office/officeart/2005/8/layout/vList4"/>
    <dgm:cxn modelId="{6AAB9C39-5351-4161-9F29-613DE2F3BBF7}" type="presParOf" srcId="{6A7B1870-B4E3-4B60-BEA6-204CCB20DAC0}" destId="{7EC7A8FA-BE9D-4297-AF9D-6C02D2318407}" srcOrd="0" destOrd="0" presId="urn:microsoft.com/office/officeart/2005/8/layout/vList4"/>
    <dgm:cxn modelId="{4EF3F6E0-98AD-45E2-A5A4-D56FA802708E}" type="presParOf" srcId="{6A7B1870-B4E3-4B60-BEA6-204CCB20DAC0}" destId="{4934B129-566E-48F4-8677-BB47A63F4960}" srcOrd="1" destOrd="0" presId="urn:microsoft.com/office/officeart/2005/8/layout/vList4"/>
    <dgm:cxn modelId="{E2673D9A-BAA0-422C-9D48-DAB22A135966}" type="presParOf" srcId="{6A7B1870-B4E3-4B60-BEA6-204CCB20DAC0}" destId="{D87D2F12-332F-4A74-9C2E-09872A6A0E3B}" srcOrd="2" destOrd="0" presId="urn:microsoft.com/office/officeart/2005/8/layout/vList4"/>
    <dgm:cxn modelId="{863DB416-3ACD-4018-A96A-B087D5857B9A}" type="presParOf" srcId="{F88933C2-C3DF-4D47-80CD-05905D1C1E3E}" destId="{2CF61DEA-9550-4974-AD2D-26A3D71EE658}" srcOrd="1" destOrd="0" presId="urn:microsoft.com/office/officeart/2005/8/layout/vList4"/>
    <dgm:cxn modelId="{ACBD4457-07F4-46C7-8C20-7E7D67FA16EF}" type="presParOf" srcId="{F88933C2-C3DF-4D47-80CD-05905D1C1E3E}" destId="{08238060-5F82-40DB-BB8C-83FE831E0CB5}" srcOrd="2" destOrd="0" presId="urn:microsoft.com/office/officeart/2005/8/layout/vList4"/>
    <dgm:cxn modelId="{3CC69706-6F55-4587-9035-7AA4F58EA96A}" type="presParOf" srcId="{08238060-5F82-40DB-BB8C-83FE831E0CB5}" destId="{56E007C4-4858-4939-94A5-23B95B879008}" srcOrd="0" destOrd="0" presId="urn:microsoft.com/office/officeart/2005/8/layout/vList4"/>
    <dgm:cxn modelId="{8A32369A-F21F-4A4B-AAA5-C5AB0AFFD6F1}" type="presParOf" srcId="{08238060-5F82-40DB-BB8C-83FE831E0CB5}" destId="{265CB93E-1992-4C10-8394-9A0E443D2AA8}" srcOrd="1" destOrd="0" presId="urn:microsoft.com/office/officeart/2005/8/layout/vList4"/>
    <dgm:cxn modelId="{A78E0308-0259-4FAA-9E44-513F7302BBEE}" type="presParOf" srcId="{08238060-5F82-40DB-BB8C-83FE831E0CB5}" destId="{6AD95607-103B-4B64-85ED-E371DE6D8E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91E5D-EFA6-4AAC-A4E2-0A18D0DB139B}">
      <dsp:nvSpPr>
        <dsp:cNvPr id="0" name=""/>
        <dsp:cNvSpPr/>
      </dsp:nvSpPr>
      <dsp:spPr>
        <a:xfrm>
          <a:off x="0" y="128427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F1514-3125-4E58-AE3B-70A9C67F68DB}">
      <dsp:nvSpPr>
        <dsp:cNvPr id="0" name=""/>
        <dsp:cNvSpPr/>
      </dsp:nvSpPr>
      <dsp:spPr>
        <a:xfrm>
          <a:off x="411480" y="101859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Black" pitchFamily="34" charset="0"/>
            </a:rPr>
            <a:t>Творчество писателя или поэта</a:t>
          </a:r>
          <a:endParaRPr lang="ru-RU" sz="2000" b="1" kern="1200" dirty="0">
            <a:latin typeface="Arial Black" pitchFamily="34" charset="0"/>
          </a:endParaRPr>
        </a:p>
      </dsp:txBody>
      <dsp:txXfrm>
        <a:off x="411480" y="1018598"/>
        <a:ext cx="5760720" cy="531360"/>
      </dsp:txXfrm>
    </dsp:sp>
    <dsp:sp modelId="{756A4705-1340-4E14-BFFE-44757341A8D0}">
      <dsp:nvSpPr>
        <dsp:cNvPr id="0" name=""/>
        <dsp:cNvSpPr/>
      </dsp:nvSpPr>
      <dsp:spPr>
        <a:xfrm>
          <a:off x="0" y="210075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7DB14-156D-4787-9EEE-374C595EE638}">
      <dsp:nvSpPr>
        <dsp:cNvPr id="0" name=""/>
        <dsp:cNvSpPr/>
      </dsp:nvSpPr>
      <dsp:spPr>
        <a:xfrm>
          <a:off x="411480" y="183507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Картина жизни, изображенная словами</a:t>
          </a:r>
          <a:endParaRPr lang="ru-RU" sz="1800" b="1" kern="1200" dirty="0">
            <a:latin typeface="Arial Black" pitchFamily="34" charset="0"/>
          </a:endParaRPr>
        </a:p>
      </dsp:txBody>
      <dsp:txXfrm>
        <a:off x="411480" y="1835078"/>
        <a:ext cx="5760720" cy="531360"/>
      </dsp:txXfrm>
    </dsp:sp>
    <dsp:sp modelId="{A24F4F46-534E-4341-AA4A-5E5D21D50B86}">
      <dsp:nvSpPr>
        <dsp:cNvPr id="0" name=""/>
        <dsp:cNvSpPr/>
      </dsp:nvSpPr>
      <dsp:spPr>
        <a:xfrm>
          <a:off x="0" y="3043904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B8830-9C79-4CB6-9612-D76ED4B6D8A4}">
      <dsp:nvSpPr>
        <dsp:cNvPr id="0" name=""/>
        <dsp:cNvSpPr/>
      </dsp:nvSpPr>
      <dsp:spPr>
        <a:xfrm>
          <a:off x="411480" y="2651558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Выразительные средства языка</a:t>
          </a:r>
          <a:endParaRPr lang="ru-RU" sz="1800" b="1" kern="1200" dirty="0">
            <a:latin typeface="Arial Black" pitchFamily="34" charset="0"/>
          </a:endParaRPr>
        </a:p>
      </dsp:txBody>
      <dsp:txXfrm>
        <a:off x="411480" y="2651558"/>
        <a:ext cx="5760720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7A8FA-BE9D-4297-AF9D-6C02D2318407}">
      <dsp:nvSpPr>
        <dsp:cNvPr id="0" name=""/>
        <dsp:cNvSpPr/>
      </dsp:nvSpPr>
      <dsp:spPr>
        <a:xfrm>
          <a:off x="0" y="0"/>
          <a:ext cx="8143932" cy="2482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Цель работы</a:t>
          </a:r>
          <a:r>
            <a:rPr lang="ru-RU" sz="2400" b="0" kern="1200" dirty="0" smtClean="0"/>
            <a:t>: </a:t>
          </a:r>
          <a:r>
            <a:rPr lang="ru-RU" sz="2800" b="0" kern="1200" dirty="0" smtClean="0"/>
            <a:t>проследить роль изобразительно-выразительных средств языка в раскрытии идейно-художественного совершенства поэмы, ее основных образов поэмы, авторской позиции.</a:t>
          </a:r>
          <a:endParaRPr lang="ru-RU" sz="28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1877057" y="0"/>
        <a:ext cx="6266874" cy="2482714"/>
      </dsp:txXfrm>
    </dsp:sp>
    <dsp:sp modelId="{4934B129-566E-48F4-8677-BB47A63F4960}">
      <dsp:nvSpPr>
        <dsp:cNvPr id="0" name=""/>
        <dsp:cNvSpPr/>
      </dsp:nvSpPr>
      <dsp:spPr>
        <a:xfrm>
          <a:off x="248271" y="248271"/>
          <a:ext cx="1628786" cy="19861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007C4-4858-4939-94A5-23B95B879008}">
      <dsp:nvSpPr>
        <dsp:cNvPr id="0" name=""/>
        <dsp:cNvSpPr/>
      </dsp:nvSpPr>
      <dsp:spPr>
        <a:xfrm>
          <a:off x="0" y="2730986"/>
          <a:ext cx="8143932" cy="2482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u="sng" kern="1200" dirty="0" smtClean="0"/>
            <a:t>Основной метод </a:t>
          </a:r>
          <a:r>
            <a:rPr lang="ru-RU" sz="3800" u="sng" kern="1200" dirty="0" smtClean="0"/>
            <a:t> </a:t>
          </a:r>
          <a:r>
            <a:rPr lang="ru-RU" sz="3800" kern="1200" dirty="0" smtClean="0"/>
            <a:t>– исследование, т.е глубокое изучение проблемы через анализ текста.</a:t>
          </a:r>
          <a:endParaRPr lang="ru-RU" sz="3800" kern="1200" dirty="0"/>
        </a:p>
      </dsp:txBody>
      <dsp:txXfrm>
        <a:off x="1877057" y="2730986"/>
        <a:ext cx="6266874" cy="2482714"/>
      </dsp:txXfrm>
    </dsp:sp>
    <dsp:sp modelId="{265CB93E-1992-4C10-8394-9A0E443D2AA8}">
      <dsp:nvSpPr>
        <dsp:cNvPr id="0" name=""/>
        <dsp:cNvSpPr/>
      </dsp:nvSpPr>
      <dsp:spPr>
        <a:xfrm>
          <a:off x="248271" y="2979257"/>
          <a:ext cx="1628786" cy="19861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7FE2-B816-49DA-8F43-92F0932CFC9D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1160D-EBA0-45D4-ADDE-4CAB2086E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10CC7-4591-45E8-A827-EFED3F558C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851648" cy="19145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1412776"/>
            <a:ext cx="6560234" cy="434033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Работа над изобразительно-выразительными средствами  при изучении поэмы А.С.Пушкина «Медный всадник»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Подготовила учитель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русского языка и </a:t>
            </a:r>
            <a:r>
              <a:rPr lang="ru-RU" b="1" dirty="0" smtClean="0">
                <a:solidFill>
                  <a:schemeClr val="bg1"/>
                </a:solidFill>
              </a:rPr>
              <a:t>литературы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Ленинской СОШ № 2 им. </a:t>
            </a:r>
            <a:r>
              <a:rPr lang="ru-RU" b="1" dirty="0" err="1" smtClean="0">
                <a:solidFill>
                  <a:schemeClr val="bg1"/>
                </a:solidFill>
              </a:rPr>
              <a:t>А.В.Чихирева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Марканичева</a:t>
            </a:r>
            <a:r>
              <a:rPr lang="ru-RU" b="1" dirty="0" smtClean="0">
                <a:solidFill>
                  <a:schemeClr val="bg1"/>
                </a:solidFill>
              </a:rPr>
              <a:t> Е.В.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1071546"/>
            <a:ext cx="4038600" cy="51435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i="1" u="sng" dirty="0" smtClean="0">
                <a:solidFill>
                  <a:schemeClr val="bg1"/>
                </a:solidFill>
              </a:rPr>
              <a:t>Метафоры: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«не пуская тьму ночную на золотые небеса, одна заря сменить другую спешит, дав ночи полчаса» (поэтическая картина белых ночей);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«сиянье шапок этих медных»,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«юный град…вознесся пышно, горделиво…»</a:t>
            </a:r>
          </a:p>
          <a:p>
            <a:endParaRPr lang="ru-RU" sz="2400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1071546"/>
            <a:ext cx="4038600" cy="51435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bg1"/>
                </a:solidFill>
              </a:rPr>
              <a:t>Метонимия: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«сюда по новым им волнам все флаги в гости будут к нам и запируем на просторе»,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«говор балов», шипенье бокалов»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857232"/>
            <a:ext cx="4038600" cy="52689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Олицетворения: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«взломав свой синий лёд, Нева к морям его несёт и, чуя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вешни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дни, ликует»… Одушевляют Петербург, делают его живым: «задумчивых ночей», «спящие громады»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Парафраз или перифраза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«Петра творенье», «военная столица»</a:t>
            </a:r>
          </a:p>
          <a:p>
            <a:r>
              <a:rPr lang="ru-RU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Звукопись (аллитерация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шум, говор, шипенье. Помогают услышать сцену застолья друзей в любимом городе.</a:t>
            </a:r>
          </a:p>
          <a:p>
            <a:pPr>
              <a:buNone/>
            </a:pPr>
            <a:endPara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857364"/>
            <a:ext cx="2743200" cy="47863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Пушкин создает город как прекрасное творение гения, «Петра творенье». Город, в котором мирно уживаются сумрак и свет, строгость и яркость, неподвижность и стремительное движение. Автор выразил свою восторженную любовь к Петербургу.</a:t>
            </a:r>
            <a:endParaRPr lang="ru-RU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6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714644" cy="1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928670"/>
            <a:ext cx="23288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86124"/>
            <a:ext cx="3143272" cy="335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40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Цветовая гамма отрывка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1571612"/>
            <a:ext cx="2857520" cy="478634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«темно-зеленые сады», «золотые небеса», «девичьи лица ярче роз», «пунша пламень голубой», «сиянье шапок медных», «синий лед». 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92867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00438"/>
            <a:ext cx="271464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Петербург в главной части поэмы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«Над омрачённым Петроградом дышал ноябрь осенним хладом”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Нева металась”, “Нева всю ночь </a:t>
            </a:r>
            <a:r>
              <a:rPr lang="ru-RU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рвалася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морю против бури”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«ужасная пора», «ужасный день»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«ночная мгла», «бледные тучи», «в темной вышине», «окрестная мгла», «бледная луна».</a:t>
            </a:r>
          </a:p>
          <a:p>
            <a:endParaRPr lang="ru-RU" b="1" i="1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28802"/>
            <a:ext cx="4038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001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лика Петербурга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1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34289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471490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643446"/>
            <a:ext cx="46434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008019"/>
            <a:ext cx="3257550" cy="21275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сравнений в создании образа наводнения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1" cy="549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1"/>
              </a:tblGrid>
              <a:tr h="4903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сравнений в тексте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отрывка. Роль сравнения</a:t>
                      </a:r>
                      <a:endParaRPr lang="ru-RU" dirty="0"/>
                    </a:p>
                  </a:txBody>
                  <a:tcPr/>
                </a:tc>
              </a:tr>
              <a:tr h="4511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Нева металась, </a:t>
                      </a:r>
                      <a:r>
                        <a:rPr kumimoji="0" lang="ru-RU" sz="2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больной</a:t>
                      </a:r>
                      <a:br>
                        <a:rPr kumimoji="0" lang="ru-RU" sz="2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своей </a:t>
                      </a:r>
                      <a:r>
                        <a:rPr kumimoji="0" lang="ru-RU" sz="2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постеле</a:t>
                      </a:r>
                      <a:r>
                        <a:rPr kumimoji="0" lang="ru-RU" sz="2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беспокойной</a:t>
                      </a:r>
                      <a:r>
                        <a:rPr kumimoji="0" lang="ru-RU" sz="2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 с больным человеком указывает  на то, что стихия находится пока на первой стадии своего развития: она еще в рамках (</a:t>
                      </a: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постель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Использование здесь олицетворения и эпитета </a:t>
                      </a: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беспокойной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усиливает впечатление, возникает предчувствие беды. Автор придаёт реке свойства живого существа.</a:t>
                      </a:r>
                      <a:endParaRPr lang="ru-RU" sz="2000" b="1" dirty="0"/>
                    </a:p>
                  </a:txBody>
                  <a:tcPr/>
                </a:tc>
              </a:tr>
              <a:tr h="490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57166"/>
          <a:ext cx="8643998" cy="528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79"/>
                <a:gridCol w="4357719"/>
              </a:tblGrid>
              <a:tr h="271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Нева вздувалась и ревела,</a:t>
                      </a:r>
                      <a:b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Котлом клокоча и клубясь,</a:t>
                      </a:r>
                      <a:b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вдруг, </a:t>
                      </a:r>
                      <a:r>
                        <a:rPr kumimoji="0" lang="ru-RU" sz="2400" b="1" i="1" u="sng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зверь </a:t>
                      </a:r>
                      <a:r>
                        <a:rPr kumimoji="0" lang="ru-RU" sz="2400" b="1" i="1" u="sng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остервенясь</a:t>
                      </a:r>
                      <a:r>
                        <a:rPr kumimoji="0" lang="ru-RU" sz="2400" b="1" i="1" u="sng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город кинулась.</a:t>
                      </a:r>
                    </a:p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этом отрывке мы видим два сравнения,  как бы два этапа  эпизода: река готова вырваться из берегов, ее сдерживающих, второй сопоставляет ее с остервенившимся зверем, атакующим свою добычу. Сравнения  подчёркивают характер наводнения на данный момент, его мощь. </a:t>
                      </a:r>
                      <a:endParaRPr lang="ru-RU" dirty="0"/>
                    </a:p>
                  </a:txBody>
                  <a:tcPr/>
                </a:tc>
              </a:tr>
              <a:tr h="2568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Осада! приступ! злые волны,</a:t>
                      </a:r>
                      <a:b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20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воры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лезут в окна</a:t>
                      </a:r>
                      <a:r>
                        <a:rPr kumimoji="0"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Нева уже сопоставляется с вором, причём наглым и жадным.  Оно подчеркивает главную черту стихии – ее направленность. Волна идёт прямо, не останавливаясь ни перед чем, смывая всё на своём пути,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подчеркивается беспощадный характер наводнения.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3996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571480"/>
          <a:ext cx="8001056" cy="623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1756430"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…</a:t>
                      </a:r>
                      <a:r>
                        <a:rPr kumimoji="0" lang="ru-RU" sz="1800" b="1" i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Словно горы,</a:t>
                      </a:r>
                      <a:endParaRPr kumimoji="0" lang="ru-RU" sz="1800" b="1" u="sng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 возмущенной глубины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вставали волны там и злились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Подчёркивает глобальный размер стихии, что усиливается с помощью гиперболы (словно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горы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), олицетворения (вставали волны там и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злились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), эпитета (из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возмущенной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глубины). Наводнение достигло своего пика. </a:t>
                      </a:r>
                    </a:p>
                  </a:txBody>
                  <a:tcPr marL="68580" marR="68580" marT="0" marB="0"/>
                </a:tc>
              </a:tr>
              <a:tr h="431580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 вот,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насытясь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разрушеньем</a:t>
                      </a:r>
                      <a:b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наглым буйством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утомясь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Нева обратно повлеклась,</a:t>
                      </a:r>
                      <a:b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Своим любуясь возмущеньем</a:t>
                      </a:r>
                      <a:b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покидая с небреженьем</a:t>
                      </a:r>
                      <a:b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Свою добычу. </a:t>
                      </a: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 злодей,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свирепой шайкою своей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село ворвавшись, ломит, режет,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Крушит и грабит; вопли, скрежет,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Насилье, брань, тревога, вой!..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И, грабежом </a:t>
                      </a:r>
                      <a:r>
                        <a:rPr kumimoji="0" lang="ru-RU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отягощенны</a:t>
                      </a: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Боясь погони, утомленны,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Спешат разбойники домой,</a:t>
                      </a:r>
                      <a:b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Добычу на пути роняя.</a:t>
                      </a:r>
                      <a:endParaRPr lang="ru-RU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Развернутое сравнение. Целый текст, в котором подробно описаны последствия нападения шайки беспощадных разбойников на мирное село. В нашем случае – нападение стихии на город.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357694"/>
            <a:ext cx="4211913" cy="227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Петра в поэме «Полтава»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5400684" cy="550072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Тогда –то свыше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вдохновенный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 (эпитет)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Раздался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звучный глас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Петра:          (эпитет)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«За дело, с Богом!»…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…Его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глаза сияют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           (метафора)</a:t>
            </a:r>
          </a:p>
          <a:p>
            <a:pPr>
              <a:buNone/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Лик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его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ужасен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Движенья быстры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(эпитет)</a:t>
            </a:r>
          </a:p>
          <a:p>
            <a:pPr>
              <a:buNone/>
            </a:pP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прекрасен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(эпитет)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весь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Божия гроза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(сравнение)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Далече грянуло  ура: 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Полки увидели Петра.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он промчался пред полками,</a:t>
            </a:r>
          </a:p>
          <a:p>
            <a:pPr>
              <a:buNone/>
            </a:pPr>
            <a:r>
              <a:rPr lang="ru-RU" sz="1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Могущ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радостен (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эпитеты), 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бой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(сравнение)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поле </a:t>
            </a:r>
            <a:r>
              <a:rPr lang="ru-RU" sz="1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пожирал очами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          (метафора)</a:t>
            </a: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!!!  Ужасен – прекрасен –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оксюморон</a:t>
            </a:r>
          </a:p>
          <a:p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0" descr="project02_02_03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71464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29190" y="4643446"/>
            <a:ext cx="4000528" cy="1631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Выразительные средства решают задачу прославить Петра как великого полководца, олицетворение величия и славы.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72518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Словесный художественный образ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Петра в поэме «Медный всадник»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500462" cy="55721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i="1" dirty="0" smtClean="0"/>
              <a:t>«стоял он дум великих полн…»</a:t>
            </a:r>
          </a:p>
          <a:p>
            <a:r>
              <a:rPr lang="ru-RU" sz="2400" b="1" i="1" dirty="0" smtClean="0"/>
              <a:t>«и думал он: отсель грозить мы будем шведу…»</a:t>
            </a:r>
          </a:p>
          <a:p>
            <a:r>
              <a:rPr lang="ru-RU" sz="2400" b="1" i="1" dirty="0" smtClean="0"/>
              <a:t>«строитель чудотворный»</a:t>
            </a:r>
          </a:p>
          <a:p>
            <a:r>
              <a:rPr lang="ru-RU" sz="2400" b="1" i="1" dirty="0" smtClean="0"/>
              <a:t>«</a:t>
            </a:r>
            <a:r>
              <a:rPr lang="ru-RU" sz="2400" b="1" i="1" dirty="0" err="1" smtClean="0"/>
              <a:t>державец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полумира</a:t>
            </a:r>
            <a:r>
              <a:rPr lang="ru-RU" sz="2400" b="1" i="1" dirty="0" smtClean="0"/>
              <a:t>»</a:t>
            </a:r>
          </a:p>
          <a:p>
            <a:r>
              <a:rPr lang="ru-RU" sz="2400" b="1" i="1" dirty="0" smtClean="0"/>
              <a:t> «кумир на бронзовом коне»</a:t>
            </a:r>
          </a:p>
          <a:p>
            <a:r>
              <a:rPr lang="ru-RU" sz="2400" b="1" i="1" dirty="0" smtClean="0"/>
              <a:t>«горделивый истукан»</a:t>
            </a:r>
          </a:p>
          <a:p>
            <a:r>
              <a:rPr lang="ru-RU" sz="2400" b="1" i="1" dirty="0" smtClean="0"/>
              <a:t>«грозный царь»</a:t>
            </a:r>
          </a:p>
          <a:p>
            <a:endParaRPr lang="ru-RU" sz="2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3929066"/>
            <a:ext cx="5000660" cy="27146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100" b="1" i="1" dirty="0" smtClean="0"/>
              <a:t>Произошло некое переосмысление  темы Петра Первого в сознании поэта. В поэме Петр представлен так же противоречиво, как и созданный им Петербург.</a:t>
            </a:r>
          </a:p>
          <a:p>
            <a:endParaRPr lang="ru-RU" sz="3100" i="1" dirty="0"/>
          </a:p>
        </p:txBody>
      </p:sp>
      <p:pic>
        <p:nvPicPr>
          <p:cNvPr id="7" name="Picture 8" descr="медный вс"/>
          <p:cNvPicPr>
            <a:picLocks noChangeAspect="1" noChangeArrowheads="1"/>
          </p:cNvPicPr>
          <p:nvPr/>
        </p:nvPicPr>
        <p:blipFill>
          <a:blip r:embed="rId2" cstate="print"/>
          <a:srcRect l="2223" r="38684"/>
          <a:stretch>
            <a:fillRect/>
          </a:stretch>
        </p:blipFill>
        <p:spPr>
          <a:xfrm>
            <a:off x="4929190" y="928670"/>
            <a:ext cx="2608594" cy="2928958"/>
          </a:xfrm>
          <a:prstGeom prst="rect">
            <a:avLst/>
          </a:prstGeom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785794"/>
            <a:ext cx="4038600" cy="57150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…Он  узнал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место, где потоп играл,…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львов, и площадь, и того,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неподвижно возвышался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мраке медною главой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Того, чьей волей роковой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морем город основался…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Ужасен он в окрестной мгле!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дума на челе!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сила в нем сокрыта!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сем коне какой огонь!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ты скачешь гордый конь,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где опустишь ты копыта?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мощный властелин судьбы!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так ли ты над самой бездной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высоте уздой железной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Россию поднял на дыбы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1435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почему в поэме часто встречается эпитет «ужасный»: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ужасный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день», «ужасная пора», «ужасен он в окрестной мгле»?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какое значение имеет эпитет «роковой» (по отношению к воле Петра)?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Почему всадник медный, узда железная? (Работа со словарем Даля. Слово железный, наряду со значением «стойкий», «твердый», имеет значение «немилосердный», «бездушный»)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928670"/>
          <a:ext cx="81439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283" y="692150"/>
            <a:ext cx="4071966" cy="543401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А.С. Пушкин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даёт собственное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жанровое определение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своему произведению: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«петербургская повесть».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Здесь важны оба слова: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     автор подчёркивает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 роль Петербурга в поэме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и одновременно обращает внимание читателей на то, что он собирается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вести эпическое повествование.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Правда, начнётся оно лишь в самой поэме, после Вступления, о чём поэт упоминает в </a:t>
            </a:r>
            <a:r>
              <a:rPr lang="en-US" sz="2000" b="1" i="1" dirty="0">
                <a:solidFill>
                  <a:schemeClr val="bg1"/>
                </a:solidFill>
              </a:rPr>
              <a:t>VI</a:t>
            </a:r>
            <a:r>
              <a:rPr lang="ru-RU" sz="2000" b="1" i="1" dirty="0">
                <a:solidFill>
                  <a:schemeClr val="bg1"/>
                </a:solidFill>
              </a:rPr>
              <a:t> части.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970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2" y="2819406"/>
            <a:ext cx="4000528" cy="4038594"/>
          </a:xfrm>
          <a:noFill/>
          <a:ln/>
        </p:spPr>
      </p:pic>
      <p:pic>
        <p:nvPicPr>
          <p:cNvPr id="4" name="Picture 5" descr="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214290"/>
            <a:ext cx="2572240" cy="30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501122" cy="5715040"/>
        </p:xfrm>
        <a:graphic>
          <a:graphicData uri="http://schemas.openxmlformats.org/drawingml/2006/table">
            <a:tbl>
              <a:tblPr/>
              <a:tblGrid>
                <a:gridCol w="4071966"/>
                <a:gridCol w="4429156"/>
              </a:tblGrid>
              <a:tr h="74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Изучаемые темы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Работа над выразительными средствами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08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Образ Петербурга в поэме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Повторение терминов. Выявление образных средств языка в рассказе о «граде Петровом» во Вступлении.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Проблема народного бунта в поэме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Роль сравнений в создании образа наводнения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108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Проблема власти и народа. Образ Медного всадника. Отношение автора к Петру Первому.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Роль тропов в создании образа Петра I.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Перифраза. Эпитет.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Звукопись.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21194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ЭПИТЕТ</a:t>
            </a:r>
          </a:p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МЕТАФОРА</a:t>
            </a:r>
          </a:p>
          <a:p>
            <a:r>
              <a:rPr lang="ru-RU" dirty="0" smtClean="0"/>
              <a:t>АЛЛИТЕРАЦИЯ</a:t>
            </a:r>
          </a:p>
          <a:p>
            <a:r>
              <a:rPr lang="ru-RU" dirty="0" smtClean="0"/>
              <a:t>МЕТОНИМИЯ</a:t>
            </a:r>
          </a:p>
          <a:p>
            <a:r>
              <a:rPr lang="ru-RU" dirty="0" smtClean="0"/>
              <a:t>АНАФОРА</a:t>
            </a:r>
          </a:p>
          <a:p>
            <a:r>
              <a:rPr lang="ru-RU" dirty="0" smtClean="0"/>
              <a:t>ОЛИЦЕТВОРЕНИЕ</a:t>
            </a:r>
          </a:p>
          <a:p>
            <a:r>
              <a:rPr lang="ru-RU" dirty="0" smtClean="0"/>
              <a:t>ПАРАФРАЗА (ПЕРИФРАЗА)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714356"/>
            <a:ext cx="4972056" cy="59293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600" dirty="0" smtClean="0"/>
              <a:t> - форма поэтической речи, основанная на сопоставлении двух предметов или явлений. </a:t>
            </a:r>
            <a:br>
              <a:rPr lang="ru-RU" sz="1600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600" dirty="0" smtClean="0"/>
              <a:t> - повторение однородных согласных звуков в стихе, фразе, строфе. </a:t>
            </a:r>
            <a:br>
              <a:rPr lang="ru-RU" sz="1600" dirty="0" smtClean="0"/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600" dirty="0" smtClean="0"/>
              <a:t> - Употребление названия одного предмета вместо названия другого не основании внешней или внутренней связи между ними. </a:t>
            </a:r>
            <a:br>
              <a:rPr lang="ru-RU" sz="1600" dirty="0" smtClean="0"/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1600" dirty="0" smtClean="0"/>
              <a:t>  - художественное определение, подчёркивающее какое-либо свойство предмета или явления.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1600" dirty="0" smtClean="0"/>
              <a:t> – употребление слова в переносном значении на основе сходства предметов или явлений.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1600" dirty="0" smtClean="0"/>
              <a:t>  – троп, состоящий в том, что неодушевленному предмету, отвлеченному понятию приписываются качества или действия, свойственные человеку.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sz="1600" dirty="0" smtClean="0"/>
              <a:t>  – троп, состоящий в замене названия лица, предмета или явления описанием их существенных признаков или указанием на их характерные черты.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1600" dirty="0" smtClean="0"/>
              <a:t>  – стилистическая фигура, заключающаяся в повторении одних и тех же элементов в начале стиха, строфы, прозаического отрывка.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ЭПИТЕТ</a:t>
            </a:r>
          </a:p>
          <a:p>
            <a:r>
              <a:rPr lang="ru-RU" dirty="0" smtClean="0"/>
              <a:t>СРАВНЕНИЕ</a:t>
            </a:r>
          </a:p>
          <a:p>
            <a:r>
              <a:rPr lang="ru-RU" dirty="0" smtClean="0"/>
              <a:t>МЕТАФОРА</a:t>
            </a:r>
          </a:p>
          <a:p>
            <a:r>
              <a:rPr lang="ru-RU" dirty="0" smtClean="0"/>
              <a:t>АЛЛИТЕРАЦИЯ</a:t>
            </a:r>
          </a:p>
          <a:p>
            <a:r>
              <a:rPr lang="ru-RU" dirty="0" smtClean="0"/>
              <a:t>МЕТОНИМИЯ</a:t>
            </a:r>
          </a:p>
          <a:p>
            <a:r>
              <a:rPr lang="ru-RU" dirty="0" smtClean="0"/>
              <a:t>АНАФОРА</a:t>
            </a:r>
          </a:p>
          <a:p>
            <a:r>
              <a:rPr lang="ru-RU" dirty="0" smtClean="0"/>
              <a:t>ОЛИЦЕТВОРЕНИЕ</a:t>
            </a:r>
          </a:p>
          <a:p>
            <a:r>
              <a:rPr lang="ru-RU" dirty="0" smtClean="0"/>
              <a:t>ПАРАФРАЗА (ПЕРИФРАЗА)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4</a:t>
            </a:r>
          </a:p>
          <a:p>
            <a:r>
              <a:rPr lang="ru-RU" dirty="0" smtClean="0"/>
              <a:t>1</a:t>
            </a:r>
          </a:p>
          <a:p>
            <a:r>
              <a:rPr lang="ru-RU" dirty="0" smtClean="0"/>
              <a:t>5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8</a:t>
            </a:r>
          </a:p>
          <a:p>
            <a:r>
              <a:rPr lang="ru-RU" dirty="0" smtClean="0"/>
              <a:t>6</a:t>
            </a:r>
          </a:p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7500990" cy="2000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группа.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исследование фрагмента «Люблю тебя, Петра творенье…», выписать тропы, создающие образ города, сделать вывод.</a:t>
            </a:r>
          </a:p>
          <a:p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изучить проблему через анализ текста.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357562"/>
            <a:ext cx="807249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2 группа. </a:t>
            </a:r>
            <a:r>
              <a:rPr lang="ru-RU" sz="2400" b="1" dirty="0" smtClean="0">
                <a:solidFill>
                  <a:schemeClr val="bg1"/>
                </a:solidFill>
              </a:rPr>
              <a:t>Анализируя Вступление, составить цветовую гамму отрывка.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429132"/>
            <a:ext cx="7643866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группа.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Сравнить описание Петербурга во Вступлении и изображением петербургской жизни в главной части поэмы. Как меняется настроение, звучание стиха, цветовая гамма?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Тропы, создающие образ города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Эпитеты:</a:t>
            </a:r>
          </a:p>
          <a:p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«воинственную живость»; «строгий, стройный вид»; «прозрачный сумрак, блеск безлунный»; «однообразную красивость…». Они неожиданные и рождают еще одно выразительное средство – оксюморон.</a:t>
            </a:r>
          </a:p>
          <a:p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8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Оксюморон  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соединение  понятий, противоречащих друг другу).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Анафора: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«Люблю тебя, Петра творенье;  люблю твой строгий, стройный вид, Невы державное теченье…»; «люблю зимы твоей жестокой недвижный воздух и мороз…»; «люблю воинственную живость потешных Марсовых полей…»; «люблю, военная столица, твоей твердыни дым и гром…». Звучит как рефрен, усиливая чувство лирического героя.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</TotalTime>
  <Words>1316</Words>
  <Application>Microsoft Office PowerPoint</Application>
  <PresentationFormat>Экран (4:3)</PresentationFormat>
  <Paragraphs>156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Словесный художественный образ</vt:lpstr>
      <vt:lpstr>Слайд 3</vt:lpstr>
      <vt:lpstr>Слайд 4</vt:lpstr>
      <vt:lpstr>Слайд 5</vt:lpstr>
      <vt:lpstr>Слайд 6</vt:lpstr>
      <vt:lpstr>Ответы</vt:lpstr>
      <vt:lpstr>Слайд 8</vt:lpstr>
      <vt:lpstr>Тропы, создающие образ города</vt:lpstr>
      <vt:lpstr>Слайд 10</vt:lpstr>
      <vt:lpstr>Слайд 11</vt:lpstr>
      <vt:lpstr>Слайд 12</vt:lpstr>
      <vt:lpstr>Цветовая гамма отрывка</vt:lpstr>
      <vt:lpstr>Петербург в главной части поэмы</vt:lpstr>
      <vt:lpstr>Два лика Петербурга</vt:lpstr>
      <vt:lpstr>Роль сравнений в создании образа наводнения</vt:lpstr>
      <vt:lpstr>Слайд 17</vt:lpstr>
      <vt:lpstr>Слайд 18</vt:lpstr>
      <vt:lpstr>Образ Петра в поэме «Полтава»</vt:lpstr>
      <vt:lpstr>Образ Петра в поэме «Медный всадник»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Владимировна</cp:lastModifiedBy>
  <cp:revision>51</cp:revision>
  <dcterms:modified xsi:type="dcterms:W3CDTF">2015-07-31T16:49:10Z</dcterms:modified>
</cp:coreProperties>
</file>