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1" r:id="rId2"/>
    <p:sldId id="272" r:id="rId3"/>
    <p:sldId id="274" r:id="rId4"/>
    <p:sldId id="273" r:id="rId5"/>
    <p:sldId id="278" r:id="rId6"/>
    <p:sldId id="280" r:id="rId7"/>
    <p:sldId id="281" r:id="rId8"/>
    <p:sldId id="275" r:id="rId9"/>
    <p:sldId id="288" r:id="rId10"/>
    <p:sldId id="283" r:id="rId11"/>
    <p:sldId id="286" r:id="rId12"/>
    <p:sldId id="287" r:id="rId13"/>
    <p:sldId id="290" r:id="rId14"/>
    <p:sldId id="292" r:id="rId15"/>
    <p:sldId id="293" r:id="rId16"/>
    <p:sldId id="295" r:id="rId17"/>
    <p:sldId id="270" r:id="rId18"/>
    <p:sldId id="271" r:id="rId19"/>
    <p:sldId id="276" r:id="rId20"/>
    <p:sldId id="296" r:id="rId21"/>
    <p:sldId id="269" r:id="rId22"/>
    <p:sldId id="277" r:id="rId23"/>
    <p:sldId id="268" r:id="rId24"/>
    <p:sldId id="25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61" autoAdjust="0"/>
    <p:restoredTop sz="95238" autoAdjust="0"/>
  </p:normalViewPr>
  <p:slideViewPr>
    <p:cSldViewPr>
      <p:cViewPr varScale="1">
        <p:scale>
          <a:sx n="65" d="100"/>
          <a:sy n="65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116B4-A8B1-4633-8185-676607FFE5D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B76B0-FBBD-4ACC-AF7E-AECE96453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 algn="ctr">
              <a:defRPr b="1" cap="none" spc="0">
                <a:ln/>
                <a:solidFill>
                  <a:srgbClr val="29331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4414846" cy="13954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1E0A-51F0-4467-B7C0-F826549D7AE9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1450-E5A0-485B-9DEC-1E768AFB8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0D6A-BE8B-4A36-A0CC-94E2C2D92BA0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487B-771C-4925-8DBA-7FD3C115D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D9CE-5CB5-4F22-8B6C-E1F04578167C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D3EB-B391-4875-A455-14670668D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B76C-380E-45DB-B68D-2371DB6877EC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127D-8ED5-4E88-B3CE-46BB01856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EBA8-F8A8-4675-9514-30107DB5A8E7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430D-B5D6-4FCA-817D-C346372D8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ADC7-10E8-4BF3-A0FE-8CECBD06D4E5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5660-C87E-4DBD-9A89-8FE051150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7C36-082B-413C-B89E-21D14AD13863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E076-D1EB-4E97-A29E-278233D0A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ACE4-1491-48A7-A2E2-024793DDF5D3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DBBE-B4BB-409A-8DCB-9971B5C12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2AF1-3927-4C04-A6C4-C27D3D623AF4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3B4B5-E61F-46FC-ABC7-4757C394E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0D05-D6B3-45FE-9B8F-28D3B1B3249D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D75C-CB9B-48CF-832A-D14002875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4FE6-E9B2-4D84-9988-619BDEE450CC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A6C0-3138-4543-929E-2BE35131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714500" y="1643063"/>
            <a:ext cx="71151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ABF55A-CC95-4F1D-B127-1B2F3E9EA293}" type="datetimeFigureOut">
              <a:rPr lang="ru-RU"/>
              <a:pPr>
                <a:defRPr/>
              </a:pPr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27941C-2A70-4FD4-9B14-DD01D678C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/>
          <a:solidFill>
            <a:srgbClr val="2E391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latin typeface="Gabriola" pitchFamily="82" charset="0"/>
              </a:rPr>
              <a:t>Заполните «слепую» схему</a:t>
            </a:r>
            <a:endParaRPr lang="ru-RU" sz="6000" i="1" dirty="0">
              <a:latin typeface="Gabriola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14500" y="1643063"/>
          <a:ext cx="7115175" cy="2286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20"/>
                <a:gridCol w="2214578"/>
                <a:gridCol w="2757477"/>
              </a:tblGrid>
              <a:tr h="7143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Главные члены предложения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Подлежащее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делал? Что сделаю?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72198" y="1643050"/>
            <a:ext cx="278608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Второстепенный член предложения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071810"/>
            <a:ext cx="214314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Кто? Что?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357430"/>
            <a:ext cx="221457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Сказуемое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3071810"/>
            <a:ext cx="271464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Кому? От чего? Кого? (вопросы косвенных падежей)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143669" cy="121442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Первая школа </a:t>
            </a:r>
            <a:r>
              <a:rPr lang="ru-RU" sz="3600" i="1" dirty="0" err="1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Кенг-Кюель</a:t>
            </a:r>
            <a:r>
              <a:rPr lang="ru-RU" sz="3600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(1933 г.)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Рисунок 5" descr="C:\Documents and Settings\Admin\Мои документы\Мои рисунки\3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42"/>
            <a:ext cx="5500725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C:\Documents and Settings\Admin\Мои документы\Мои рисунки\2 001.jpg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 r="-23"/>
          <a:stretch>
            <a:fillRect/>
          </a:stretch>
        </p:blipFill>
        <p:spPr bwMode="auto">
          <a:xfrm>
            <a:off x="3428960" y="3714728"/>
            <a:ext cx="57150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3071810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Здание начальной школы (1955-1984 гг.)</a:t>
            </a:r>
            <a:br>
              <a:rPr lang="ru-RU" sz="32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С. </a:t>
            </a:r>
            <a:r>
              <a:rPr lang="ru-RU" sz="3200" b="1" i="1" dirty="0" err="1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Кенг-Кюель</a:t>
            </a:r>
            <a:r>
              <a:rPr lang="ru-RU" sz="32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(</a:t>
            </a:r>
            <a:r>
              <a:rPr lang="ru-RU" sz="3200" b="1" i="1" dirty="0" err="1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Уолбут</a:t>
            </a:r>
            <a:r>
              <a:rPr lang="ru-RU" sz="32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)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28" y="142852"/>
            <a:ext cx="4143372" cy="3714776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3600" i="1" dirty="0" smtClean="0">
                <a:latin typeface="Gabriola" pitchFamily="82" charset="0"/>
              </a:rPr>
              <a:t>В </a:t>
            </a:r>
            <a:r>
              <a:rPr lang="ru-RU" sz="3600" i="1" dirty="0" smtClean="0">
                <a:solidFill>
                  <a:srgbClr val="FF0000"/>
                </a:solidFill>
                <a:latin typeface="Gabriola" pitchFamily="82" charset="0"/>
              </a:rPr>
              <a:t>1944 г. </a:t>
            </a:r>
            <a:r>
              <a:rPr lang="ru-RU" sz="3600" i="1" dirty="0" err="1" smtClean="0">
                <a:latin typeface="Gabriola" pitchFamily="82" charset="0"/>
              </a:rPr>
              <a:t>Дружинская</a:t>
            </a:r>
            <a:r>
              <a:rPr lang="ru-RU" sz="3600" i="1" dirty="0" smtClean="0">
                <a:latin typeface="Gabriola" pitchFamily="82" charset="0"/>
              </a:rPr>
              <a:t> средняя школа дала первый выпуск до 1948 г. эта школа дала четыре выпуска. За это время школу окончили 27 человек. Из них 16 впоследствии получили высшее образование.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>
          <a:xfrm>
            <a:off x="1" y="571480"/>
            <a:ext cx="485775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142854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4414" y="0"/>
            <a:ext cx="7929586" cy="721521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В 1975 г. в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Абыйском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районе имелось 7 школ, из них 2 средних, 3 восьмилетних и две начальные школы, 6 </a:t>
            </a:r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ясель-садов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и один детский сад.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В 1975-76 учебном году всего по району имелся 61 класс-комплект с количеством учащихся – 1007 и 98 учителей школ.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Из них с высшим образованием 58, с неполным – 3, со средним специальным образованием 37.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Функционировало 5 интернатов, где на полном государственном обеспечении находились 260 детей, обучением и воспитанием которых занимались 14 воспитателей.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2971791" cy="2643184"/>
          </a:xfrm>
        </p:spPr>
        <p:txBody>
          <a:bodyPr/>
          <a:lstStyle/>
          <a:p>
            <a:r>
              <a:rPr lang="ru-RU" i="1" dirty="0" err="1" smtClean="0">
                <a:latin typeface="Gabriola" pitchFamily="82" charset="0"/>
              </a:rPr>
              <a:t>Абыйская</a:t>
            </a:r>
            <a:r>
              <a:rPr lang="ru-RU" i="1" dirty="0" smtClean="0">
                <a:latin typeface="Gabriola" pitchFamily="82" charset="0"/>
              </a:rPr>
              <a:t> школа</a:t>
            </a:r>
            <a:endParaRPr lang="ru-RU" i="1" dirty="0">
              <a:latin typeface="Gabriola" pitchFamily="82" charset="0"/>
            </a:endParaRPr>
          </a:p>
        </p:txBody>
      </p:sp>
      <p:pic>
        <p:nvPicPr>
          <p:cNvPr id="4" name="Содержимое 3" descr="E:\DCIM\100MSDCF\_DSC14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2149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42" y="3071810"/>
            <a:ext cx="2786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Gabriola" pitchFamily="82" charset="0"/>
              </a:rPr>
              <a:t>Урасалахская школа</a:t>
            </a:r>
            <a:endParaRPr lang="ru-RU" sz="4000" b="1" dirty="0"/>
          </a:p>
        </p:txBody>
      </p:sp>
      <p:pic>
        <p:nvPicPr>
          <p:cNvPr id="8" name="Picture 2" descr="C:\фотоальбом\апрель 2011\IMG_0008.JPG"/>
          <p:cNvPicPr>
            <a:picLocks noChangeAspect="1" noChangeArrowheads="1"/>
          </p:cNvPicPr>
          <p:nvPr/>
        </p:nvPicPr>
        <p:blipFill>
          <a:blip r:embed="rId3" cstate="email">
            <a:lum bright="21000" contrast="56000"/>
          </a:blip>
          <a:srcRect/>
          <a:stretch>
            <a:fillRect/>
          </a:stretch>
        </p:blipFill>
        <p:spPr bwMode="auto">
          <a:xfrm>
            <a:off x="4071934" y="3214686"/>
            <a:ext cx="4857752" cy="34290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Shkol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528638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3114667" cy="1928804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latin typeface="Gabriola" pitchFamily="82" charset="0"/>
              </a:rPr>
              <a:t>Майорская школа</a:t>
            </a:r>
            <a:endParaRPr lang="ru-RU" sz="4800" i="1" dirty="0"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244334"/>
            <a:ext cx="39360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Мугурдахская</a:t>
            </a:r>
            <a:endParaRPr lang="ru-RU" sz="4400" b="1" i="1" dirty="0" smtClean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школа</a:t>
            </a:r>
            <a:endParaRPr lang="ru-RU" sz="4400" b="1" dirty="0"/>
          </a:p>
        </p:txBody>
      </p:sp>
      <p:pic>
        <p:nvPicPr>
          <p:cNvPr id="9" name="Picture 2" descr="F:\a_0fddbbb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429124" y="3500438"/>
            <a:ext cx="4538693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3186105" cy="114300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0000"/>
                </a:solidFill>
                <a:latin typeface="Gabriola" pitchFamily="82" charset="0"/>
              </a:rPr>
              <a:t>Уолбутская</a:t>
            </a:r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 СОШ </a:t>
            </a:r>
            <a:r>
              <a:rPr lang="ru-RU" i="1" dirty="0" smtClean="0">
                <a:latin typeface="Gabriola" pitchFamily="82" charset="0"/>
              </a:rPr>
              <a:t/>
            </a:r>
            <a:br>
              <a:rPr lang="ru-RU" i="1" dirty="0" smtClean="0">
                <a:latin typeface="Gabriola" pitchFamily="82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1" descr="Изображение 04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550069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00042"/>
            <a:ext cx="7143800" cy="1928826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Gabriola" pitchFamily="82" charset="0"/>
              </a:rPr>
              <a:t>Второстепенные члены предложения. Определение</a:t>
            </a:r>
            <a:endParaRPr lang="ru-RU" sz="6000" i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500306"/>
            <a:ext cx="8001056" cy="2571768"/>
          </a:xfrm>
        </p:spPr>
        <p:txBody>
          <a:bodyPr/>
          <a:lstStyle/>
          <a:p>
            <a:pPr algn="l"/>
            <a:r>
              <a:rPr lang="ru-RU" sz="4800" b="1" i="1" dirty="0" smtClean="0">
                <a:latin typeface="Gabriola" pitchFamily="82" charset="0"/>
              </a:rPr>
              <a:t>Определение</a:t>
            </a:r>
            <a:r>
              <a:rPr lang="ru-RU" sz="4800" dirty="0" smtClean="0">
                <a:latin typeface="Gabriola" pitchFamily="82" charset="0"/>
              </a:rPr>
              <a:t> – </a:t>
            </a:r>
            <a:r>
              <a:rPr lang="ru-RU" sz="4800" i="1" dirty="0" smtClean="0">
                <a:latin typeface="Gabriola" pitchFamily="82" charset="0"/>
              </a:rPr>
              <a:t>второстепенный член предложения, обозначающий качества, свойства и признаки предметов и явлений</a:t>
            </a:r>
            <a:endParaRPr lang="ru-RU" sz="4800" i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928670"/>
            <a:ext cx="7429500" cy="5240355"/>
          </a:xfrm>
        </p:spPr>
        <p:txBody>
          <a:bodyPr/>
          <a:lstStyle/>
          <a:p>
            <a:r>
              <a:rPr lang="ru-RU" sz="4400" i="1" dirty="0" smtClean="0">
                <a:latin typeface="Gabriola" pitchFamily="82" charset="0"/>
              </a:rPr>
              <a:t>Определения, отвечающие на вопрос </a:t>
            </a:r>
            <a:r>
              <a:rPr lang="ru-RU" sz="4400" b="1" i="1" dirty="0" smtClean="0">
                <a:latin typeface="Gabriola" pitchFamily="82" charset="0"/>
              </a:rPr>
              <a:t>какой?, </a:t>
            </a:r>
            <a:r>
              <a:rPr lang="ru-RU" sz="4400" i="1" dirty="0" smtClean="0">
                <a:latin typeface="Gabriola" pitchFamily="82" charset="0"/>
              </a:rPr>
              <a:t>указывают на различные признаки предметов, например на качество, размер, форму, свойства, материал, из которого изготовлен предмет: </a:t>
            </a:r>
            <a:r>
              <a:rPr lang="ru-RU" sz="4400" b="1" i="1" dirty="0" smtClean="0">
                <a:latin typeface="Gabriola" pitchFamily="82" charset="0"/>
              </a:rPr>
              <a:t>Деревянная </a:t>
            </a:r>
            <a:r>
              <a:rPr lang="ru-RU" sz="4400" i="1" dirty="0" smtClean="0">
                <a:latin typeface="Gabriola" pitchFamily="82" charset="0"/>
              </a:rPr>
              <a:t>парта,  </a:t>
            </a:r>
            <a:r>
              <a:rPr lang="ru-RU" sz="4400" b="1" i="1" dirty="0" smtClean="0">
                <a:latin typeface="Gabriola" pitchFamily="82" charset="0"/>
              </a:rPr>
              <a:t>Двухэтажная белая </a:t>
            </a:r>
            <a:r>
              <a:rPr lang="ru-RU" sz="4400" i="1" dirty="0" smtClean="0">
                <a:latin typeface="Gabriola" pitchFamily="82" charset="0"/>
              </a:rPr>
              <a:t>школа.</a:t>
            </a:r>
            <a:endParaRPr lang="ru-RU" sz="4400" i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285728"/>
            <a:ext cx="7115175" cy="5883297"/>
          </a:xfrm>
        </p:spPr>
        <p:txBody>
          <a:bodyPr/>
          <a:lstStyle/>
          <a:p>
            <a:r>
              <a:rPr lang="ru-RU" sz="4000" i="1" dirty="0" smtClean="0">
                <a:latin typeface="Gabriola" pitchFamily="82" charset="0"/>
              </a:rPr>
              <a:t>Определения, отвечающие на вопрос </a:t>
            </a:r>
            <a:r>
              <a:rPr lang="ru-RU" sz="4000" b="1" i="1" dirty="0" smtClean="0">
                <a:latin typeface="Gabriola" pitchFamily="82" charset="0"/>
              </a:rPr>
              <a:t>который?</a:t>
            </a:r>
            <a:r>
              <a:rPr lang="ru-RU" sz="4000" i="1" dirty="0" smtClean="0">
                <a:latin typeface="Gabriola" pitchFamily="82" charset="0"/>
              </a:rPr>
              <a:t>, указывают на порядок предметов при счете: </a:t>
            </a:r>
            <a:r>
              <a:rPr lang="ru-RU" sz="4000" i="1" dirty="0" err="1" smtClean="0">
                <a:latin typeface="Gabriola" pitchFamily="82" charset="0"/>
              </a:rPr>
              <a:t>Абыйская</a:t>
            </a:r>
            <a:r>
              <a:rPr lang="ru-RU" sz="4000" i="1" dirty="0" smtClean="0">
                <a:latin typeface="Gabriola" pitchFamily="82" charset="0"/>
              </a:rPr>
              <a:t> школа </a:t>
            </a:r>
            <a:r>
              <a:rPr lang="ru-RU" sz="4000" b="1" i="1" dirty="0" smtClean="0">
                <a:latin typeface="Gabriola" pitchFamily="82" charset="0"/>
              </a:rPr>
              <a:t>сотый </a:t>
            </a:r>
            <a:r>
              <a:rPr lang="ru-RU" sz="4000" i="1" dirty="0" smtClean="0">
                <a:latin typeface="Gabriola" pitchFamily="82" charset="0"/>
              </a:rPr>
              <a:t>раз празднует свою юбилейную дату. </a:t>
            </a:r>
          </a:p>
          <a:p>
            <a:r>
              <a:rPr lang="ru-RU" sz="4000" i="1" dirty="0" smtClean="0">
                <a:latin typeface="Gabriola" pitchFamily="82" charset="0"/>
              </a:rPr>
              <a:t>Определения, отвечающие на вопрос </a:t>
            </a:r>
            <a:r>
              <a:rPr lang="ru-RU" sz="4000" b="1" i="1" dirty="0" smtClean="0">
                <a:latin typeface="Gabriola" pitchFamily="82" charset="0"/>
              </a:rPr>
              <a:t>чей?</a:t>
            </a:r>
            <a:r>
              <a:rPr lang="ru-RU" sz="4000" i="1" dirty="0" smtClean="0">
                <a:latin typeface="Gabriola" pitchFamily="82" charset="0"/>
              </a:rPr>
              <a:t>, указывают на принадлежность предмета: В </a:t>
            </a:r>
            <a:r>
              <a:rPr lang="ru-RU" sz="4000" b="1" i="1" dirty="0" smtClean="0">
                <a:latin typeface="Gabriola" pitchFamily="82" charset="0"/>
              </a:rPr>
              <a:t>моей</a:t>
            </a:r>
            <a:r>
              <a:rPr lang="ru-RU" sz="4000" i="1" dirty="0" smtClean="0">
                <a:latin typeface="Gabriola" pitchFamily="82" charset="0"/>
              </a:rPr>
              <a:t> школе  юбилей.</a:t>
            </a:r>
            <a:endParaRPr lang="ru-RU" sz="4000" i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-357214"/>
            <a:ext cx="5572164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briola" pitchFamily="82" charset="0"/>
              </a:rPr>
              <a:t/>
            </a:r>
            <a:br>
              <a:rPr lang="ru-RU" dirty="0" smtClean="0">
                <a:latin typeface="Gabriola" pitchFamily="82" charset="0"/>
              </a:rPr>
            </a:br>
            <a:r>
              <a:rPr lang="ru-RU" i="1" dirty="0" smtClean="0">
                <a:latin typeface="Gabriola" pitchFamily="82" charset="0"/>
              </a:rPr>
              <a:t>Задание № 1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18" y="1071546"/>
            <a:ext cx="6858048" cy="53578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abriola" pitchFamily="82" charset="0"/>
              </a:rPr>
              <a:t>ИСТОРИЧЕСКАЯ СПРАВКА</a:t>
            </a:r>
          </a:p>
          <a:p>
            <a:pPr algn="just"/>
            <a:r>
              <a:rPr lang="ru-RU" dirty="0" smtClean="0">
                <a:latin typeface="Gabriola" pitchFamily="82" charset="0"/>
              </a:rPr>
              <a:t>Развитие народного образования в </a:t>
            </a:r>
            <a:r>
              <a:rPr lang="ru-RU" dirty="0" err="1" smtClean="0">
                <a:latin typeface="Gabriola" pitchFamily="82" charset="0"/>
              </a:rPr>
              <a:t>Абыйском</a:t>
            </a:r>
            <a:r>
              <a:rPr lang="ru-RU" dirty="0" smtClean="0">
                <a:latin typeface="Gabriola" pitchFamily="82" charset="0"/>
              </a:rPr>
              <a:t> районе началось несколько позднее чем в других районах республики. В этом отчасти сказалась территориальная отдаленность и суровые климатические условия района. Население как и во всей дореволюционной Якутии была сплошь неграмотным. Люди занимались только охотой и рыболовством. Богатые которых было немного имели сотни коров и лошадей. А на них за гроши работали бедняки чаще бесплатно «</a:t>
            </a:r>
            <a:r>
              <a:rPr lang="ru-RU" dirty="0" err="1" smtClean="0">
                <a:latin typeface="Gabriola" pitchFamily="82" charset="0"/>
              </a:rPr>
              <a:t>кумаланы</a:t>
            </a:r>
            <a:r>
              <a:rPr lang="ru-RU" dirty="0" smtClean="0">
                <a:latin typeface="Gabriola" pitchFamily="82" charset="0"/>
              </a:rPr>
              <a:t>». 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115175" cy="11430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  <a:latin typeface="Gabriola" pitchFamily="82" charset="0"/>
              </a:rPr>
              <a:t>100 лет </a:t>
            </a:r>
            <a:r>
              <a:rPr lang="ru-RU" i="1" dirty="0" smtClean="0">
                <a:latin typeface="Gabriola" pitchFamily="82" charset="0"/>
              </a:rPr>
              <a:t>образованию в </a:t>
            </a:r>
            <a:r>
              <a:rPr lang="ru-RU" i="1" dirty="0" err="1" smtClean="0">
                <a:latin typeface="Gabriola" pitchFamily="82" charset="0"/>
              </a:rPr>
              <a:t>Абыйском</a:t>
            </a:r>
            <a:r>
              <a:rPr lang="ru-RU" i="1" dirty="0" smtClean="0">
                <a:latin typeface="Gabriola" pitchFamily="82" charset="0"/>
              </a:rPr>
              <a:t> улусе</a:t>
            </a:r>
            <a:endParaRPr lang="ru-RU" i="1" dirty="0">
              <a:latin typeface="Gabriola" pitchFamily="82" charset="0"/>
            </a:endParaRPr>
          </a:p>
        </p:txBody>
      </p:sp>
      <p:pic>
        <p:nvPicPr>
          <p:cNvPr id="4" name="Содержимое 3" descr="E:\герб школы новый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916202" cy="44625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0"/>
            <a:ext cx="7115175" cy="128586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Проверяем</a:t>
            </a:r>
            <a:endParaRPr lang="ru-RU" i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43042" y="1357298"/>
            <a:ext cx="6786610" cy="476886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abriola" pitchFamily="82" charset="0"/>
              </a:rPr>
              <a:t>ИСТОРИЧЕСКАЯ СПРАВКА</a:t>
            </a:r>
          </a:p>
          <a:p>
            <a:pPr algn="just"/>
            <a:r>
              <a:rPr lang="ru-RU" dirty="0" smtClean="0">
                <a:latin typeface="Gabriola" pitchFamily="82" charset="0"/>
              </a:rPr>
              <a:t>Развитие народного образования в </a:t>
            </a:r>
            <a:r>
              <a:rPr lang="ru-RU" dirty="0" err="1" smtClean="0">
                <a:latin typeface="Gabriola" pitchFamily="82" charset="0"/>
              </a:rPr>
              <a:t>Абыйском</a:t>
            </a:r>
            <a:r>
              <a:rPr lang="ru-RU" dirty="0" smtClean="0">
                <a:latin typeface="Gabriola" pitchFamily="82" charset="0"/>
              </a:rPr>
              <a:t> районе началось несколько позднее, чем в других районах республики. В этом отчасти, сказалась территориальная отдаленность и суровые климатические условия района. Население, как и во всей дореволюционной Якутии, была сплошь неграмотным. Люди занимались только охотой и рыболовством. Богатые которых было немного, имели сотни коров и лошадей. А на них за гроши работали бедняки, чаще бесплатно «</a:t>
            </a:r>
            <a:r>
              <a:rPr lang="ru-RU" dirty="0" err="1" smtClean="0">
                <a:latin typeface="Gabriola" pitchFamily="82" charset="0"/>
              </a:rPr>
              <a:t>кумаланы</a:t>
            </a:r>
            <a:r>
              <a:rPr lang="ru-RU" dirty="0" smtClean="0">
                <a:latin typeface="Gabriola" pitchFamily="82" charset="0"/>
              </a:rPr>
              <a:t>».  </a:t>
            </a:r>
          </a:p>
          <a:p>
            <a:endParaRPr lang="ru-RU" dirty="0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214678" y="2285992"/>
            <a:ext cx="1285884" cy="45719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215074" y="2285992"/>
            <a:ext cx="1285884" cy="71438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6357950" y="2786058"/>
            <a:ext cx="857256" cy="71438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2071670" y="3571876"/>
            <a:ext cx="2143140" cy="71438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>
            <a:off x="7272338" y="3643314"/>
            <a:ext cx="1300190" cy="45719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2143108" y="4000505"/>
            <a:ext cx="1714512" cy="71438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2000232" y="4929198"/>
            <a:ext cx="1714512" cy="45719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smtClean="0">
                <a:latin typeface="Gabriola" pitchFamily="82" charset="0"/>
              </a:rPr>
              <a:t>Определения бывают: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3042" y="928671"/>
          <a:ext cx="7215238" cy="49698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57588"/>
                <a:gridCol w="3657650"/>
              </a:tblGrid>
              <a:tr h="76357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Согласованные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Несогласованные</a:t>
                      </a:r>
                      <a:endParaRPr lang="ru-RU" sz="2400" dirty="0"/>
                    </a:p>
                  </a:txBody>
                  <a:tcPr/>
                </a:tc>
              </a:tr>
              <a:tr h="17739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Согласуются с определяемым словом</a:t>
                      </a:r>
                      <a:r>
                        <a:rPr lang="ru-RU" sz="2400" baseline="0" dirty="0" smtClean="0"/>
                        <a:t> в роде, числе, и падеже и стоят, как правило, </a:t>
                      </a:r>
                      <a:r>
                        <a:rPr lang="ru-RU" sz="2400" u="sng" baseline="0" dirty="0" smtClean="0"/>
                        <a:t>перед</a:t>
                      </a:r>
                      <a:r>
                        <a:rPr lang="ru-RU" sz="2400" baseline="0" dirty="0" smtClean="0"/>
                        <a:t> определяемым словом: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Связываются с определяемым словом</a:t>
                      </a:r>
                      <a:r>
                        <a:rPr lang="ru-RU" sz="2400" baseline="0" dirty="0" smtClean="0"/>
                        <a:t> по способу управления или примыкания и обычно стоят </a:t>
                      </a:r>
                      <a:r>
                        <a:rPr lang="ru-RU" sz="2400" u="sng" baseline="0" dirty="0" smtClean="0"/>
                        <a:t>после</a:t>
                      </a:r>
                      <a:r>
                        <a:rPr lang="ru-RU" sz="2400" baseline="0" dirty="0" smtClean="0"/>
                        <a:t> определяемого слова:</a:t>
                      </a:r>
                      <a:endParaRPr lang="ru-RU" sz="2400" dirty="0"/>
                    </a:p>
                  </a:txBody>
                  <a:tcPr/>
                </a:tc>
              </a:tr>
              <a:tr h="1436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Н-р</a:t>
                      </a:r>
                      <a:r>
                        <a:rPr lang="ru-RU" sz="2400" dirty="0" smtClean="0"/>
                        <a:t>: Зеленый </a:t>
                      </a:r>
                      <a:r>
                        <a:rPr lang="ru-RU" sz="2400" kern="1200" dirty="0" smtClean="0"/>
                        <a:t>луг принял</a:t>
                      </a:r>
                      <a:r>
                        <a:rPr lang="ru-RU" sz="2400" kern="1200" baseline="0" dirty="0" smtClean="0"/>
                        <a:t> нас в свои молчаливые объятия.</a:t>
                      </a:r>
                      <a:endParaRPr lang="ru-RU" sz="2400" kern="12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Н-р</a:t>
                      </a:r>
                      <a:r>
                        <a:rPr lang="ru-RU" sz="2400" dirty="0" smtClean="0"/>
                        <a:t>: Глаза ее наполнились слезами.</a:t>
                      </a:r>
                    </a:p>
                    <a:p>
                      <a:r>
                        <a:rPr lang="ru-RU" sz="2400" dirty="0" smtClean="0"/>
                        <a:t>Навстречу мне шла девушка высокого роста.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reeform 18"/>
          <p:cNvSpPr>
            <a:spLocks/>
          </p:cNvSpPr>
          <p:nvPr/>
        </p:nvSpPr>
        <p:spPr bwMode="auto">
          <a:xfrm flipV="1">
            <a:off x="2357422" y="4357694"/>
            <a:ext cx="1000132" cy="71437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 flipV="1">
            <a:off x="2428860" y="4714884"/>
            <a:ext cx="1214446" cy="71438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3500430" y="4714884"/>
            <a:ext cx="1214446" cy="71438"/>
          </a:xfrm>
          <a:custGeom>
            <a:avLst/>
            <a:gdLst>
              <a:gd name="T0" fmla="*/ 0 w 1905"/>
              <a:gd name="T1" fmla="*/ 61329 h 106"/>
              <a:gd name="T2" fmla="*/ 44212 w 1905"/>
              <a:gd name="T3" fmla="*/ 61329 h 106"/>
              <a:gd name="T4" fmla="*/ 133620 w 1905"/>
              <a:gd name="T5" fmla="*/ 0 h 106"/>
              <a:gd name="T6" fmla="*/ 311452 w 1905"/>
              <a:gd name="T7" fmla="*/ 61329 h 106"/>
              <a:gd name="T8" fmla="*/ 445072 w 1905"/>
              <a:gd name="T9" fmla="*/ 0 h 106"/>
              <a:gd name="T10" fmla="*/ 623887 w 1905"/>
              <a:gd name="T11" fmla="*/ 61329 h 106"/>
              <a:gd name="T12" fmla="*/ 757507 w 1905"/>
              <a:gd name="T13" fmla="*/ 0 h 106"/>
              <a:gd name="T14" fmla="*/ 935340 w 1905"/>
              <a:gd name="T15" fmla="*/ 61329 h 106"/>
              <a:gd name="T16" fmla="*/ 1068960 w 1905"/>
              <a:gd name="T17" fmla="*/ 0 h 106"/>
              <a:gd name="T18" fmla="*/ 1247775 w 1905"/>
              <a:gd name="T19" fmla="*/ 61329 h 106"/>
              <a:gd name="T20" fmla="*/ 1381395 w 1905"/>
              <a:gd name="T21" fmla="*/ 0 h 106"/>
              <a:gd name="T22" fmla="*/ 1559227 w 1905"/>
              <a:gd name="T23" fmla="*/ 61329 h 106"/>
              <a:gd name="T24" fmla="*/ 1738042 w 1905"/>
              <a:gd name="T25" fmla="*/ 0 h 106"/>
              <a:gd name="T26" fmla="*/ 1871662 w 1905"/>
              <a:gd name="T27" fmla="*/ 61329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5"/>
              <a:gd name="T43" fmla="*/ 0 h 106"/>
              <a:gd name="T44" fmla="*/ 1905 w 1905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5" h="106">
                <a:moveTo>
                  <a:pt x="0" y="91"/>
                </a:moveTo>
                <a:cubicBezTo>
                  <a:pt x="11" y="98"/>
                  <a:pt x="22" y="106"/>
                  <a:pt x="45" y="91"/>
                </a:cubicBezTo>
                <a:cubicBezTo>
                  <a:pt x="68" y="76"/>
                  <a:pt x="91" y="0"/>
                  <a:pt x="136" y="0"/>
                </a:cubicBezTo>
                <a:cubicBezTo>
                  <a:pt x="181" y="0"/>
                  <a:pt x="264" y="91"/>
                  <a:pt x="317" y="91"/>
                </a:cubicBezTo>
                <a:cubicBezTo>
                  <a:pt x="370" y="91"/>
                  <a:pt x="400" y="0"/>
                  <a:pt x="453" y="0"/>
                </a:cubicBezTo>
                <a:cubicBezTo>
                  <a:pt x="506" y="0"/>
                  <a:pt x="582" y="91"/>
                  <a:pt x="635" y="91"/>
                </a:cubicBezTo>
                <a:cubicBezTo>
                  <a:pt x="688" y="91"/>
                  <a:pt x="718" y="0"/>
                  <a:pt x="771" y="0"/>
                </a:cubicBezTo>
                <a:cubicBezTo>
                  <a:pt x="824" y="0"/>
                  <a:pt x="899" y="91"/>
                  <a:pt x="952" y="91"/>
                </a:cubicBezTo>
                <a:cubicBezTo>
                  <a:pt x="1005" y="91"/>
                  <a:pt x="1035" y="0"/>
                  <a:pt x="1088" y="0"/>
                </a:cubicBezTo>
                <a:cubicBezTo>
                  <a:pt x="1141" y="0"/>
                  <a:pt x="1217" y="91"/>
                  <a:pt x="1270" y="91"/>
                </a:cubicBezTo>
                <a:cubicBezTo>
                  <a:pt x="1323" y="91"/>
                  <a:pt x="1353" y="0"/>
                  <a:pt x="1406" y="0"/>
                </a:cubicBezTo>
                <a:cubicBezTo>
                  <a:pt x="1459" y="0"/>
                  <a:pt x="1527" y="91"/>
                  <a:pt x="1587" y="91"/>
                </a:cubicBezTo>
                <a:cubicBezTo>
                  <a:pt x="1647" y="91"/>
                  <a:pt x="1716" y="0"/>
                  <a:pt x="1769" y="0"/>
                </a:cubicBezTo>
                <a:cubicBezTo>
                  <a:pt x="1822" y="0"/>
                  <a:pt x="1882" y="76"/>
                  <a:pt x="1905" y="91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20"/>
          <p:cNvSpPr>
            <a:spLocks/>
          </p:cNvSpPr>
          <p:nvPr/>
        </p:nvSpPr>
        <p:spPr bwMode="auto">
          <a:xfrm>
            <a:off x="6572265" y="4357694"/>
            <a:ext cx="428628" cy="45719"/>
          </a:xfrm>
          <a:custGeom>
            <a:avLst/>
            <a:gdLst>
              <a:gd name="T0" fmla="*/ 0 w 786"/>
              <a:gd name="T1" fmla="*/ 63500 h 46"/>
              <a:gd name="T2" fmla="*/ 44450 w 786"/>
              <a:gd name="T3" fmla="*/ 63500 h 46"/>
              <a:gd name="T4" fmla="*/ 133350 w 786"/>
              <a:gd name="T5" fmla="*/ 1588 h 46"/>
              <a:gd name="T6" fmla="*/ 311150 w 786"/>
              <a:gd name="T7" fmla="*/ 63500 h 46"/>
              <a:gd name="T8" fmla="*/ 444500 w 786"/>
              <a:gd name="T9" fmla="*/ 1588 h 46"/>
              <a:gd name="T10" fmla="*/ 623888 w 786"/>
              <a:gd name="T11" fmla="*/ 63500 h 46"/>
              <a:gd name="T12" fmla="*/ 766762 w 786"/>
              <a:gd name="T13" fmla="*/ 0 h 46"/>
              <a:gd name="T14" fmla="*/ 935038 w 786"/>
              <a:gd name="T15" fmla="*/ 63500 h 46"/>
              <a:gd name="T16" fmla="*/ 1068388 w 786"/>
              <a:gd name="T17" fmla="*/ 1588 h 46"/>
              <a:gd name="T18" fmla="*/ 1247775 w 786"/>
              <a:gd name="T19" fmla="*/ 6350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6"/>
              <a:gd name="T31" fmla="*/ 0 h 46"/>
              <a:gd name="T32" fmla="*/ 786 w 786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6" h="46">
                <a:moveTo>
                  <a:pt x="0" y="40"/>
                </a:moveTo>
                <a:cubicBezTo>
                  <a:pt x="7" y="43"/>
                  <a:pt x="14" y="46"/>
                  <a:pt x="28" y="40"/>
                </a:cubicBezTo>
                <a:cubicBezTo>
                  <a:pt x="42" y="33"/>
                  <a:pt x="56" y="1"/>
                  <a:pt x="84" y="1"/>
                </a:cubicBezTo>
                <a:cubicBezTo>
                  <a:pt x="112" y="1"/>
                  <a:pt x="163" y="40"/>
                  <a:pt x="196" y="40"/>
                </a:cubicBezTo>
                <a:cubicBezTo>
                  <a:pt x="229" y="40"/>
                  <a:pt x="248" y="1"/>
                  <a:pt x="280" y="1"/>
                </a:cubicBezTo>
                <a:cubicBezTo>
                  <a:pt x="313" y="1"/>
                  <a:pt x="359" y="40"/>
                  <a:pt x="393" y="40"/>
                </a:cubicBezTo>
                <a:cubicBezTo>
                  <a:pt x="427" y="40"/>
                  <a:pt x="450" y="0"/>
                  <a:pt x="483" y="0"/>
                </a:cubicBezTo>
                <a:cubicBezTo>
                  <a:pt x="516" y="0"/>
                  <a:pt x="557" y="40"/>
                  <a:pt x="589" y="40"/>
                </a:cubicBezTo>
                <a:cubicBezTo>
                  <a:pt x="621" y="40"/>
                  <a:pt x="641" y="1"/>
                  <a:pt x="673" y="1"/>
                </a:cubicBezTo>
                <a:cubicBezTo>
                  <a:pt x="706" y="1"/>
                  <a:pt x="767" y="34"/>
                  <a:pt x="786" y="4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6429388" y="5429264"/>
            <a:ext cx="928694" cy="71438"/>
          </a:xfrm>
          <a:custGeom>
            <a:avLst/>
            <a:gdLst>
              <a:gd name="T0" fmla="*/ 0 w 786"/>
              <a:gd name="T1" fmla="*/ 63500 h 46"/>
              <a:gd name="T2" fmla="*/ 44450 w 786"/>
              <a:gd name="T3" fmla="*/ 63500 h 46"/>
              <a:gd name="T4" fmla="*/ 133350 w 786"/>
              <a:gd name="T5" fmla="*/ 1588 h 46"/>
              <a:gd name="T6" fmla="*/ 311150 w 786"/>
              <a:gd name="T7" fmla="*/ 63500 h 46"/>
              <a:gd name="T8" fmla="*/ 444500 w 786"/>
              <a:gd name="T9" fmla="*/ 1588 h 46"/>
              <a:gd name="T10" fmla="*/ 623888 w 786"/>
              <a:gd name="T11" fmla="*/ 63500 h 46"/>
              <a:gd name="T12" fmla="*/ 766762 w 786"/>
              <a:gd name="T13" fmla="*/ 0 h 46"/>
              <a:gd name="T14" fmla="*/ 935038 w 786"/>
              <a:gd name="T15" fmla="*/ 63500 h 46"/>
              <a:gd name="T16" fmla="*/ 1068388 w 786"/>
              <a:gd name="T17" fmla="*/ 1588 h 46"/>
              <a:gd name="T18" fmla="*/ 1247775 w 786"/>
              <a:gd name="T19" fmla="*/ 6350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6"/>
              <a:gd name="T31" fmla="*/ 0 h 46"/>
              <a:gd name="T32" fmla="*/ 786 w 786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6" h="46">
                <a:moveTo>
                  <a:pt x="0" y="40"/>
                </a:moveTo>
                <a:cubicBezTo>
                  <a:pt x="7" y="43"/>
                  <a:pt x="14" y="46"/>
                  <a:pt x="28" y="40"/>
                </a:cubicBezTo>
                <a:cubicBezTo>
                  <a:pt x="42" y="33"/>
                  <a:pt x="56" y="1"/>
                  <a:pt x="84" y="1"/>
                </a:cubicBezTo>
                <a:cubicBezTo>
                  <a:pt x="112" y="1"/>
                  <a:pt x="163" y="40"/>
                  <a:pt x="196" y="40"/>
                </a:cubicBezTo>
                <a:cubicBezTo>
                  <a:pt x="229" y="40"/>
                  <a:pt x="248" y="1"/>
                  <a:pt x="280" y="1"/>
                </a:cubicBezTo>
                <a:cubicBezTo>
                  <a:pt x="313" y="1"/>
                  <a:pt x="359" y="40"/>
                  <a:pt x="393" y="40"/>
                </a:cubicBezTo>
                <a:cubicBezTo>
                  <a:pt x="427" y="40"/>
                  <a:pt x="450" y="0"/>
                  <a:pt x="483" y="0"/>
                </a:cubicBezTo>
                <a:cubicBezTo>
                  <a:pt x="516" y="0"/>
                  <a:pt x="557" y="40"/>
                  <a:pt x="589" y="40"/>
                </a:cubicBezTo>
                <a:cubicBezTo>
                  <a:pt x="621" y="40"/>
                  <a:pt x="641" y="1"/>
                  <a:pt x="673" y="1"/>
                </a:cubicBezTo>
                <a:cubicBezTo>
                  <a:pt x="706" y="1"/>
                  <a:pt x="767" y="34"/>
                  <a:pt x="786" y="4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20"/>
          <p:cNvSpPr>
            <a:spLocks/>
          </p:cNvSpPr>
          <p:nvPr/>
        </p:nvSpPr>
        <p:spPr bwMode="auto">
          <a:xfrm>
            <a:off x="7429520" y="5429264"/>
            <a:ext cx="1033461" cy="71438"/>
          </a:xfrm>
          <a:custGeom>
            <a:avLst/>
            <a:gdLst>
              <a:gd name="T0" fmla="*/ 0 w 786"/>
              <a:gd name="T1" fmla="*/ 63500 h 46"/>
              <a:gd name="T2" fmla="*/ 44450 w 786"/>
              <a:gd name="T3" fmla="*/ 63500 h 46"/>
              <a:gd name="T4" fmla="*/ 133350 w 786"/>
              <a:gd name="T5" fmla="*/ 1588 h 46"/>
              <a:gd name="T6" fmla="*/ 311150 w 786"/>
              <a:gd name="T7" fmla="*/ 63500 h 46"/>
              <a:gd name="T8" fmla="*/ 444500 w 786"/>
              <a:gd name="T9" fmla="*/ 1588 h 46"/>
              <a:gd name="T10" fmla="*/ 623888 w 786"/>
              <a:gd name="T11" fmla="*/ 63500 h 46"/>
              <a:gd name="T12" fmla="*/ 766762 w 786"/>
              <a:gd name="T13" fmla="*/ 0 h 46"/>
              <a:gd name="T14" fmla="*/ 935038 w 786"/>
              <a:gd name="T15" fmla="*/ 63500 h 46"/>
              <a:gd name="T16" fmla="*/ 1068388 w 786"/>
              <a:gd name="T17" fmla="*/ 1588 h 46"/>
              <a:gd name="T18" fmla="*/ 1247775 w 786"/>
              <a:gd name="T19" fmla="*/ 6350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6"/>
              <a:gd name="T31" fmla="*/ 0 h 46"/>
              <a:gd name="T32" fmla="*/ 786 w 786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6" h="46">
                <a:moveTo>
                  <a:pt x="0" y="40"/>
                </a:moveTo>
                <a:cubicBezTo>
                  <a:pt x="7" y="43"/>
                  <a:pt x="14" y="46"/>
                  <a:pt x="28" y="40"/>
                </a:cubicBezTo>
                <a:cubicBezTo>
                  <a:pt x="42" y="33"/>
                  <a:pt x="56" y="1"/>
                  <a:pt x="84" y="1"/>
                </a:cubicBezTo>
                <a:cubicBezTo>
                  <a:pt x="112" y="1"/>
                  <a:pt x="163" y="40"/>
                  <a:pt x="196" y="40"/>
                </a:cubicBezTo>
                <a:cubicBezTo>
                  <a:pt x="229" y="40"/>
                  <a:pt x="248" y="1"/>
                  <a:pt x="280" y="1"/>
                </a:cubicBezTo>
                <a:cubicBezTo>
                  <a:pt x="313" y="1"/>
                  <a:pt x="359" y="40"/>
                  <a:pt x="393" y="40"/>
                </a:cubicBezTo>
                <a:cubicBezTo>
                  <a:pt x="427" y="40"/>
                  <a:pt x="450" y="0"/>
                  <a:pt x="483" y="0"/>
                </a:cubicBezTo>
                <a:cubicBezTo>
                  <a:pt x="516" y="0"/>
                  <a:pt x="557" y="40"/>
                  <a:pt x="589" y="40"/>
                </a:cubicBezTo>
                <a:cubicBezTo>
                  <a:pt x="621" y="40"/>
                  <a:pt x="641" y="1"/>
                  <a:pt x="673" y="1"/>
                </a:cubicBezTo>
                <a:cubicBezTo>
                  <a:pt x="706" y="1"/>
                  <a:pt x="767" y="34"/>
                  <a:pt x="786" y="4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115175" cy="1000132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latin typeface="Gabriola" pitchFamily="82" charset="0"/>
              </a:rPr>
              <a:t>Работа с учебником.</a:t>
            </a:r>
            <a:br>
              <a:rPr lang="ru-RU" sz="4800" i="1" dirty="0" smtClean="0">
                <a:latin typeface="Gabriola" pitchFamily="82" charset="0"/>
              </a:rPr>
            </a:br>
            <a:r>
              <a:rPr lang="ru-RU" sz="4800" i="1" dirty="0" smtClean="0">
                <a:latin typeface="Gabriola" pitchFamily="82" charset="0"/>
              </a:rPr>
              <a:t>Задание № 2</a:t>
            </a:r>
            <a:endParaRPr lang="ru-RU" sz="4800" i="1" dirty="0">
              <a:latin typeface="Gabriola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75" y="1428738"/>
          <a:ext cx="7143750" cy="46999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71875"/>
                <a:gridCol w="3571875"/>
              </a:tblGrid>
              <a:tr h="388559"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Согласованные определения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Несогласованные</a:t>
                      </a:r>
                      <a:r>
                        <a:rPr lang="ru-RU" baseline="0" dirty="0" smtClean="0"/>
                        <a:t> определения</a:t>
                      </a:r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 нем была бобровая шапка и медвежья шуба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кожаном пальто сегодня жарко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 </a:t>
                      </a:r>
                      <a:r>
                        <a:rPr lang="ru-RU" dirty="0" smtClean="0"/>
                        <a:t>пальто из кожи сегодня жарко</a:t>
                      </a:r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r>
                        <a:rPr lang="ru-RU" dirty="0" smtClean="0"/>
                        <a:t>В шкафу</a:t>
                      </a:r>
                      <a:r>
                        <a:rPr lang="ru-RU" baseline="0" dirty="0" smtClean="0"/>
                        <a:t> было много фарфоровой посуды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шкафу</a:t>
                      </a:r>
                      <a:r>
                        <a:rPr lang="ru-RU" baseline="0" dirty="0" smtClean="0"/>
                        <a:t> было много посуды из фарфора</a:t>
                      </a:r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r>
                        <a:rPr lang="ru-RU" dirty="0" smtClean="0"/>
                        <a:t>Во дворе нас встретил</a:t>
                      </a:r>
                      <a:r>
                        <a:rPr lang="ru-RU" baseline="0" dirty="0" smtClean="0"/>
                        <a:t> семилетний мальчик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дворе нас встретил мальчик семи лет</a:t>
                      </a:r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r>
                        <a:rPr lang="ru-RU" dirty="0" smtClean="0"/>
                        <a:t>Мне нужен только кожаный портфель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8091">
                <a:tc>
                  <a:txBody>
                    <a:bodyPr/>
                    <a:lstStyle/>
                    <a:p>
                      <a:r>
                        <a:rPr lang="ru-RU" dirty="0" smtClean="0"/>
                        <a:t>Огромная хрустальная люстра нелепо выглядела в этой</a:t>
                      </a:r>
                      <a:r>
                        <a:rPr lang="ru-RU" baseline="0" dirty="0" smtClean="0"/>
                        <a:t> небольшой комнате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Огромная</a:t>
                      </a:r>
                      <a:r>
                        <a:rPr lang="ru-RU" baseline="0" dirty="0" smtClean="0"/>
                        <a:t> люстра из хрусталя нелепо выглядела в этой небольшой комнате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428736"/>
          <a:ext cx="7143750" cy="46999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71875"/>
                <a:gridCol w="3571875"/>
              </a:tblGrid>
              <a:tr h="388559"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Согласованные определения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Несогласованные</a:t>
                      </a:r>
                      <a:r>
                        <a:rPr lang="ru-RU" baseline="0" dirty="0" smtClean="0"/>
                        <a:t> определения</a:t>
                      </a:r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 нем была бобровая шапка и медвежья шуба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кожаном пальто сегодня жарко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 </a:t>
                      </a:r>
                      <a:r>
                        <a:rPr lang="ru-RU" dirty="0" smtClean="0"/>
                        <a:t>пальто из кожи сегодня жарко</a:t>
                      </a:r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r>
                        <a:rPr lang="ru-RU" dirty="0" smtClean="0"/>
                        <a:t>В шкафу</a:t>
                      </a:r>
                      <a:r>
                        <a:rPr lang="ru-RU" baseline="0" dirty="0" smtClean="0"/>
                        <a:t> было много фарфоровой посуды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шкафу</a:t>
                      </a:r>
                      <a:r>
                        <a:rPr lang="ru-RU" baseline="0" dirty="0" smtClean="0"/>
                        <a:t> было много посуды из фарфора</a:t>
                      </a:r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r>
                        <a:rPr lang="ru-RU" dirty="0" smtClean="0"/>
                        <a:t>Во дворе нас встретил</a:t>
                      </a:r>
                      <a:r>
                        <a:rPr lang="ru-RU" baseline="0" dirty="0" smtClean="0"/>
                        <a:t> семилетний мальчик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дворе нас встретил мальчик семи лет</a:t>
                      </a:r>
                      <a:endParaRPr lang="ru-RU" dirty="0"/>
                    </a:p>
                  </a:txBody>
                  <a:tcPr/>
                </a:tc>
              </a:tr>
              <a:tr h="670663">
                <a:tc>
                  <a:txBody>
                    <a:bodyPr/>
                    <a:lstStyle/>
                    <a:p>
                      <a:r>
                        <a:rPr lang="ru-RU" dirty="0" smtClean="0"/>
                        <a:t>Мне нужен только кожаный портфель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8091">
                <a:tc>
                  <a:txBody>
                    <a:bodyPr/>
                    <a:lstStyle/>
                    <a:p>
                      <a:r>
                        <a:rPr lang="ru-RU" dirty="0" smtClean="0"/>
                        <a:t>Огромная хрустальная люстра нелепо выглядела в этой</a:t>
                      </a:r>
                      <a:r>
                        <a:rPr lang="ru-RU" baseline="0" dirty="0" smtClean="0"/>
                        <a:t> небольшой комнате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Огромная</a:t>
                      </a:r>
                      <a:r>
                        <a:rPr lang="ru-RU" baseline="0" dirty="0" smtClean="0"/>
                        <a:t> люстра из хрусталя нелепо выглядела в этой небольшой комнате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i="1" dirty="0" smtClean="0">
                <a:solidFill>
                  <a:srgbClr val="FF0000"/>
                </a:solidFill>
                <a:latin typeface="Gabriola" pitchFamily="82" charset="0"/>
              </a:rPr>
              <a:t>Рефлексия.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Чему вы научились на сегодняшнем уроке?</a:t>
            </a:r>
          </a:p>
          <a:p>
            <a:r>
              <a:rPr lang="ru-RU" dirty="0" smtClean="0"/>
              <a:t>- Что нового вы сегодня узнали?</a:t>
            </a:r>
          </a:p>
          <a:p>
            <a:r>
              <a:rPr lang="ru-RU" dirty="0" smtClean="0"/>
              <a:t>- Что интересного было для вас на сегодняшнем уроке?</a:t>
            </a:r>
          </a:p>
          <a:p>
            <a:r>
              <a:rPr lang="ru-RU" dirty="0" smtClean="0"/>
              <a:t>- Как пригодятся полученные знания в жизни?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1" y="285750"/>
            <a:ext cx="550070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928802"/>
            <a:ext cx="7115175" cy="257176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Рисунок 3" descr="HOME2WHT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 rot="1339786">
            <a:off x="7425418" y="293747"/>
            <a:ext cx="1836214" cy="146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Одноклассная</a:t>
            </a:r>
            <a:r>
              <a:rPr lang="ru-RU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церковно-приходская школа в с. </a:t>
            </a:r>
            <a:r>
              <a:rPr lang="ru-RU" i="1" dirty="0" err="1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Абый</a:t>
            </a:r>
            <a:r>
              <a:rPr lang="ru-RU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(1913-1927 г.)</a:t>
            </a:r>
            <a:endParaRPr lang="ru-RU" i="1" dirty="0">
              <a:latin typeface="Gabriola" pitchFamily="82" charset="0"/>
            </a:endParaRPr>
          </a:p>
        </p:txBody>
      </p:sp>
      <p:pic>
        <p:nvPicPr>
          <p:cNvPr id="4" name="Содержимое 3" descr="s98154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714479" y="1500174"/>
            <a:ext cx="7429521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001024" cy="19288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  <a:t>Первый учитель </a:t>
            </a:r>
            <a:br>
              <a:rPr lang="ru-RU" sz="32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</a:br>
            <a:r>
              <a:rPr lang="ru-RU" sz="3200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  <a:t>Абыйской</a:t>
            </a:r>
            <a:r>
              <a:rPr lang="ru-RU" sz="32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  <a:t> церковно-приходской школы </a:t>
            </a:r>
            <a:br>
              <a:rPr lang="ru-RU" sz="32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</a:br>
            <a:r>
              <a:rPr lang="ru-RU" sz="32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  <a:t>Иннокентий  (Никифор) Дмитриевич </a:t>
            </a:r>
            <a:r>
              <a:rPr lang="ru-RU" sz="3200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  <a:t>Шараборин</a:t>
            </a:r>
            <a:r>
              <a:rPr lang="ru-RU" sz="4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Gabriola" pitchFamily="82" charset="0"/>
                <a:ea typeface="Calibri" pitchFamily="34" charset="0"/>
                <a:cs typeface="Times New Roman" pitchFamily="18" charset="0"/>
              </a:rPr>
            </a:br>
            <a:endParaRPr lang="ru-RU" sz="4000" i="1" dirty="0">
              <a:latin typeface="Gabriola" pitchFamily="8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4357718" cy="5286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7115175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Gabriola" pitchFamily="82" charset="0"/>
              </a:rPr>
              <a:t>Главными предметами в школе были закон божий, арифметика, чтение и письмо. </a:t>
            </a:r>
            <a:endParaRPr lang="ru-RU" i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59442822_0_e19d_1e29b708_XL - коп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929322" y="1928802"/>
            <a:ext cx="2955169" cy="3429024"/>
          </a:xfrm>
        </p:spPr>
      </p:pic>
      <p:pic>
        <p:nvPicPr>
          <p:cNvPr id="5" name="Содержимое 3" descr="azbu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2976" y="1928802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6779612_uras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Gabriola" pitchFamily="82" charset="0"/>
              </a:rPr>
              <a:t>Школа размещалась в балагане, где не было условий для занятий. Не хватало учебников. </a:t>
            </a:r>
            <a:endParaRPr lang="ru-RU" sz="4000" i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10 - коп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321471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1354176506_42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0"/>
            <a:ext cx="3857620" cy="669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857232"/>
            <a:ext cx="7429500" cy="1500176"/>
          </a:xfrm>
        </p:spPr>
        <p:txBody>
          <a:bodyPr>
            <a:noAutofit/>
          </a:bodyPr>
          <a:lstStyle/>
          <a:p>
            <a:pPr lvl="0" algn="just"/>
            <a:r>
              <a:rPr lang="ru-RU" sz="3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Но кулаки, шаманы, попы всячески тормозили  установление Советской власти. В этот период школа работала с перебоями. Много раз закрывалась и вновь открывалась. В 1921 г. </a:t>
            </a:r>
            <a:r>
              <a:rPr lang="ru-RU" sz="3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Шараборин</a:t>
            </a:r>
            <a:r>
              <a:rPr lang="ru-RU" sz="3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был зверски убит </a:t>
            </a:r>
            <a:r>
              <a:rPr lang="ru-RU" sz="3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белобандитами</a:t>
            </a:r>
            <a:r>
              <a:rPr lang="ru-RU" sz="3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/>
            </a:r>
            <a:br>
              <a:rPr lang="ru-RU" sz="3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</a:br>
            <a:endParaRPr lang="ru-RU" sz="24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28813" y="142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643050"/>
            <a:ext cx="6072210" cy="2286016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Первая школа с 2 классами в с. </a:t>
            </a:r>
            <a:r>
              <a:rPr lang="ru-RU" i="1" dirty="0" err="1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Мугурдах</a:t>
            </a:r>
            <a:r>
              <a:rPr lang="ru-RU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 (1931 г.)</a:t>
            </a:r>
            <a:endParaRPr lang="ru-RU" i="1" dirty="0">
              <a:latin typeface="Gabriola" pitchFamily="82" charset="0"/>
            </a:endParaRPr>
          </a:p>
        </p:txBody>
      </p:sp>
      <p:pic>
        <p:nvPicPr>
          <p:cNvPr id="4" name="Содержимое 3" descr="IMG-20131118-WA00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48" y="3357562"/>
            <a:ext cx="4429124" cy="302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642918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Gabriola" pitchFamily="82" charset="0"/>
              </a:rPr>
              <a:t>В 1927 г. была открыта Урасалахская 2-х классная школа.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42" y="1571612"/>
            <a:ext cx="228601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2857496"/>
            <a:ext cx="500062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487" y="642918"/>
            <a:ext cx="6186513" cy="1285884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Первая школа в с. </a:t>
            </a:r>
            <a:r>
              <a:rPr lang="ru-RU" sz="4800" i="1" dirty="0" err="1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Кебергене</a:t>
            </a:r>
            <a:r>
              <a:rPr lang="ru-RU" sz="4800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(1931 г.)</a:t>
            </a:r>
            <a:endParaRPr lang="ru-RU" sz="4800" i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БЛОКНОТ</Template>
  <TotalTime>1749</TotalTime>
  <Words>802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 БЛОКНОТ</vt:lpstr>
      <vt:lpstr>Заполните «слепую» схему</vt:lpstr>
      <vt:lpstr>100 лет образованию в Абыйском улусе</vt:lpstr>
      <vt:lpstr>Одноклассная церковно-приходская школа в с. Абый (1913-1927 г.)</vt:lpstr>
      <vt:lpstr>Первый учитель  Абыйской церковно-приходской школы  Иннокентий  (Никифор) Дмитриевич Шараборин </vt:lpstr>
      <vt:lpstr>Главными предметами в школе были закон божий, арифметика, чтение и письмо. </vt:lpstr>
      <vt:lpstr>Слайд 6</vt:lpstr>
      <vt:lpstr>Но кулаки, шаманы, попы всячески тормозили  установление Советской власти. В этот период школа работала с перебоями. Много раз закрывалась и вновь открывалась. В 1921 г. Шараборин был зверски убит белобандитами. </vt:lpstr>
      <vt:lpstr>Первая школа с 2 классами в с. Мугурдах  (1931 г.)</vt:lpstr>
      <vt:lpstr>Первая школа в с. Кебергене (1931 г.)</vt:lpstr>
      <vt:lpstr>Первая школа Кенг-Кюель (1933 г.) </vt:lpstr>
      <vt:lpstr>В 1944 г. Дружинская средняя школа дала первый выпуск до 1948 г. эта школа дала четыре выпуска. За это время школу окончили 27 человек. Из них 16 впоследствии получили высшее образование. </vt:lpstr>
      <vt:lpstr>Слайд 12</vt:lpstr>
      <vt:lpstr>Абыйская школа</vt:lpstr>
      <vt:lpstr>Майорская школа</vt:lpstr>
      <vt:lpstr>Уолбутская СОШ  </vt:lpstr>
      <vt:lpstr>Второстепенные члены предложения. Определение</vt:lpstr>
      <vt:lpstr>Слайд 17</vt:lpstr>
      <vt:lpstr>Слайд 18</vt:lpstr>
      <vt:lpstr> Задание № 1</vt:lpstr>
      <vt:lpstr>Проверяем</vt:lpstr>
      <vt:lpstr>Определения бывают: </vt:lpstr>
      <vt:lpstr>Работа с учебником. Задание № 2</vt:lpstr>
      <vt:lpstr>Рефлексия. 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Лина</cp:lastModifiedBy>
  <cp:revision>133</cp:revision>
  <dcterms:created xsi:type="dcterms:W3CDTF">2011-07-10T05:40:54Z</dcterms:created>
  <dcterms:modified xsi:type="dcterms:W3CDTF">2015-07-31T17:31:44Z</dcterms:modified>
</cp:coreProperties>
</file>