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152704"/>
        <c:axId val="84154240"/>
        <c:axId val="0"/>
      </c:bar3DChart>
      <c:catAx>
        <c:axId val="84152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4154240"/>
        <c:crosses val="autoZero"/>
        <c:auto val="1"/>
        <c:lblAlgn val="ctr"/>
        <c:lblOffset val="100"/>
        <c:noMultiLvlLbl val="0"/>
      </c:catAx>
      <c:valAx>
        <c:axId val="8415424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84152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диктант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грам.задание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261696"/>
        <c:axId val="39263232"/>
        <c:axId val="0"/>
      </c:bar3DChart>
      <c:catAx>
        <c:axId val="39261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39263232"/>
        <c:crosses val="autoZero"/>
        <c:auto val="1"/>
        <c:lblAlgn val="ctr"/>
        <c:lblOffset val="100"/>
        <c:noMultiLvlLbl val="0"/>
      </c:catAx>
      <c:valAx>
        <c:axId val="3926323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39261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баллов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 formatCode="@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18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9320192"/>
        <c:axId val="39453056"/>
        <c:axId val="0"/>
      </c:bar3DChart>
      <c:catAx>
        <c:axId val="39320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9453056"/>
        <c:crosses val="autoZero"/>
        <c:auto val="1"/>
        <c:lblAlgn val="ctr"/>
        <c:lblOffset val="100"/>
        <c:noMultiLvlLbl val="0"/>
      </c:catAx>
      <c:valAx>
        <c:axId val="3945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9320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успевают на "5"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успевают на "4" и "5"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успепают с одной "3"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496320"/>
        <c:axId val="39498112"/>
        <c:axId val="0"/>
      </c:bar3DChart>
      <c:catAx>
        <c:axId val="39496320"/>
        <c:scaling>
          <c:orientation val="minMax"/>
        </c:scaling>
        <c:delete val="0"/>
        <c:axPos val="b"/>
        <c:majorTickMark val="none"/>
        <c:minorTickMark val="none"/>
        <c:tickLblPos val="nextTo"/>
        <c:crossAx val="39498112"/>
        <c:crosses val="autoZero"/>
        <c:auto val="1"/>
        <c:lblAlgn val="ctr"/>
        <c:lblOffset val="100"/>
        <c:noMultiLvlLbl val="0"/>
      </c:catAx>
      <c:valAx>
        <c:axId val="39498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496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5381-DC2D-4957-88C0-0055598E8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8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D905D0-7BC0-4483-8A43-1AAA962F88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FC47B0-5EE5-4EC0-81F8-3F5704C13F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«Роль книги в развитии интеллектуальных умений ребенка».</a:t>
            </a:r>
          </a:p>
        </p:txBody>
      </p:sp>
    </p:spTree>
    <p:extLst>
      <p:ext uri="{BB962C8B-B14F-4D97-AF65-F5344CB8AC3E}">
        <p14:creationId xmlns:p14="http://schemas.microsoft.com/office/powerpoint/2010/main" val="40322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Значение книги в жизни младшего школьника.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 век компьютеров и высоких технологий человек не может обойтись без чтения.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Замедленность процесса чтения, отсутствие интереса к чтению приводит к тому, что процессы интеллектуальной деятельности тоже замедляются.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Желание читать, стойкий интерес к чтению формируется в семье и основа его – привычка ребёнка читать.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pic>
        <p:nvPicPr>
          <p:cNvPr id="5124" name="Picture 4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115888"/>
            <a:ext cx="1100137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Рекомендации родителям по развитию читательского интереса у детей.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3" y="2443163"/>
            <a:ext cx="7188200" cy="301307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Прививайте ребёнку интерес к чтению с раннего детства.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Покупайте книги яркие по оформлению и интересные по содержанию.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Систематически читайте ребёнку. Это сформирует у него привычку ежедневного общения с книгой.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Обсуждайте прочитанную книгу среди членов  своей семьи.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Рассказывайте ребёнку об авторе прочитанной книги.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Если вы читаете ребёнку книгу, старайтесь прервать чтение на самом увлекательном эпизоде.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Вспоминая с ребёнком содержание ранее прочитанного, намеренно его искажайте, чтобы проверить, как он запомнил ранее прочитанный текст.</a:t>
            </a:r>
          </a:p>
        </p:txBody>
      </p:sp>
      <p:pic>
        <p:nvPicPr>
          <p:cNvPr id="6148" name="Picture 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100137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074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Рекомендации родителям по развитию читательского интереса у детей.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Рекомендуйте своему ребёнку книги своего детства, делитесь своими детскими впечатлениями от чтения той или иной книги, сопоставляйте ваши и его впечатления.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Устраивайте дома дискуссии по прочитанным книгам.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Покупайте , по возможности, книги полюбившихся ребёнку авторов, оформляйте его личную библиотеку.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Воспитывайте бережное отношение к книге, демонстрируя книжные реликвии своей семьи.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Дарите ребёнку книги с дарственной надписью, тёплыми пожеланиями. Спустя годы это станет счастливым напоминанием о родном доме, его традициях, дорогих и близких людях.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smtClean="0"/>
          </a:p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</p:txBody>
      </p:sp>
      <p:pic>
        <p:nvPicPr>
          <p:cNvPr id="7172" name="Picture 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100137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5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836613"/>
            <a:ext cx="6870700" cy="16002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Книга в вашем доме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636838"/>
            <a:ext cx="7696200" cy="3657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В процессе чтения совершенствуется оперативная память и устойчивость внимания, от которых зависит умственная работоспособность.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Чтобы процесс чтения стал для детей личной необходимостью, очень полезны игры.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Огромную роль играют и вечера семейных чтений, наполненные живым, умным словом.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Плохо читающие ученики обречены на неуспеваемость в средних и старших классах.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Для формирования у ребёнка потребности в чтение и письменной речи педагоги и психологи предлагают использовать жизненно важную переписку.</a:t>
            </a:r>
          </a:p>
        </p:txBody>
      </p:sp>
      <p:pic>
        <p:nvPicPr>
          <p:cNvPr id="8196" name="Picture 6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166688"/>
            <a:ext cx="1100138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804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Как повысить технику чтения.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Работа над техникой чтения – процесс достаточно длительный и не всегда привлекательный для детей.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Существуют разные точки зрения на необходимую скорость чтения в конце начального обучения.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 программе начальных классов она составляет 100 слов в минуту.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Как показывает опыт, большинству учеников вполне доступна скорость чтения 120 слов в минуту.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7220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59992"/>
            <a:ext cx="7924800" cy="1143000"/>
          </a:xfrm>
        </p:spPr>
        <p:txBody>
          <a:bodyPr/>
          <a:lstStyle/>
          <a:p>
            <a:pPr eaLnBrk="1" hangingPunct="1"/>
            <a:r>
              <a:rPr lang="ru-RU" altLang="ru-RU" sz="3200" b="0" dirty="0" smtClean="0"/>
              <a:t>Как этого добиться?</a:t>
            </a:r>
            <a:br>
              <a:rPr lang="ru-RU" altLang="ru-RU" sz="3200" b="0" dirty="0" smtClean="0"/>
            </a:br>
            <a:endParaRPr lang="ru-RU" altLang="ru-RU" sz="3200" b="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6469"/>
            <a:ext cx="7467600" cy="551748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Не надо заставлять ребёнка подолгу читать.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Хорошие результаты даёт чтение перед сном.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Если ребёнок не любит читать, необходим режим щадящего чтения.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Надо почаще измерять скорость чтения.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Необходимо отмечать рост в овладении техникой чтения.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Научившись читать, ребёнок открывает для себя мир большой литературы. Особое место в нём  занимают сказки. Сказка – первая ступенька вхождения в страну знаний, в мир культуры.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Развивать чувство языка, вкус к </a:t>
            </a:r>
            <a:r>
              <a:rPr lang="ru-RU" altLang="ru-RU" sz="1800" dirty="0" err="1" smtClean="0"/>
              <a:t>слову,умение</a:t>
            </a:r>
            <a:r>
              <a:rPr lang="ru-RU" altLang="ru-RU" sz="1800" dirty="0" smtClean="0"/>
              <a:t> говорить выразительно, точно, ярко помогают стихи.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Чтобы ребёнок полюбил чтение, очень важно создать его собственную домашнюю библиотеку. Здесь могут быть два подхода.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Первый подход</a:t>
            </a:r>
            <a:r>
              <a:rPr lang="ru-RU" altLang="ru-RU" sz="1800" dirty="0" smtClean="0"/>
              <a:t> – это рабочая библиотека.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Второй подход</a:t>
            </a:r>
            <a:r>
              <a:rPr lang="ru-RU" altLang="ru-RU" sz="1800" dirty="0" smtClean="0"/>
              <a:t> – приобретение любимых книг.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Родителям необходимо хорошо знать детскую литературу.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  <a:p>
            <a:pPr eaLnBrk="1" hangingPunct="1">
              <a:lnSpc>
                <a:spcPct val="80000"/>
              </a:lnSpc>
            </a:pPr>
            <a:endParaRPr lang="ru-RU" altLang="ru-RU" sz="1600" dirty="0" smtClean="0"/>
          </a:p>
        </p:txBody>
      </p:sp>
      <p:pic>
        <p:nvPicPr>
          <p:cNvPr id="10244" name="Picture 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53975"/>
            <a:ext cx="1100137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1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Советы родителям.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Читать самим.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Не всегда спешить сразу отвечать на детские вопросы, лучше посоветовать поискать ответы в книгах.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Собирать дома различные словари.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Стараться приобретать и дарить детям хорошие книги.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Вместе покупать, читать, ремонтировать книги, обсуждать прочитанное.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Обязательно записать ребёнка в библиотеку. Время от времени ходить туда вместе с ним.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pic>
        <p:nvPicPr>
          <p:cNvPr id="13316" name="Picture 4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100137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1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КОНТРОЛЬНОЙ РАБОТЫ ПО МАТЕМАТИКЕ (17.09.14)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246882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6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КОНТРОЛЬНОЙ РАБОТЫ ПО РУССКОМУ ЯЗУКУ (11.09.14)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58691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0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ДИАГНОСТИЧЕСКАЯ РАБОТА ПО ОКРУЖАЮЩЕМУ МИРУ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817573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7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 1 ТРИМЕСТРА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99952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4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ПОВЫСИЛИ ОТМЕТКУ </a:t>
            </a:r>
            <a:endParaRPr lang="ru-RU" b="1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Егорушкин Илья</a:t>
            </a:r>
          </a:p>
          <a:p>
            <a:r>
              <a:rPr lang="ru-RU" b="1" dirty="0" smtClean="0"/>
              <a:t>Журкин Дмитрий</a:t>
            </a:r>
          </a:p>
          <a:p>
            <a:r>
              <a:rPr lang="ru-RU" b="1" dirty="0" smtClean="0"/>
              <a:t>Ковальских Алексей</a:t>
            </a:r>
          </a:p>
          <a:p>
            <a:r>
              <a:rPr lang="ru-RU" b="1" dirty="0" err="1" smtClean="0"/>
              <a:t>Кукса</a:t>
            </a:r>
            <a:r>
              <a:rPr lang="ru-RU" b="1" dirty="0" smtClean="0"/>
              <a:t> </a:t>
            </a:r>
            <a:r>
              <a:rPr lang="ru-RU" b="1" dirty="0" err="1" smtClean="0"/>
              <a:t>Крисчтина</a:t>
            </a:r>
            <a:endParaRPr lang="ru-RU" b="1" dirty="0" smtClean="0"/>
          </a:p>
          <a:p>
            <a:r>
              <a:rPr lang="ru-RU" b="1" dirty="0" err="1" smtClean="0"/>
              <a:t>Куландина</a:t>
            </a:r>
            <a:r>
              <a:rPr lang="ru-RU" b="1" dirty="0" smtClean="0"/>
              <a:t> Дарья</a:t>
            </a:r>
          </a:p>
          <a:p>
            <a:r>
              <a:rPr lang="ru-RU" b="1" dirty="0" smtClean="0"/>
              <a:t>Титов Кирилл</a:t>
            </a:r>
          </a:p>
          <a:p>
            <a:r>
              <a:rPr lang="ru-RU" b="1" dirty="0" smtClean="0"/>
              <a:t>Щеглова Ольга</a:t>
            </a:r>
          </a:p>
          <a:p>
            <a:r>
              <a:rPr lang="ru-RU" b="1" dirty="0" err="1" smtClean="0"/>
              <a:t>Щигловитый</a:t>
            </a:r>
            <a:r>
              <a:rPr lang="ru-RU" b="1" dirty="0" smtClean="0"/>
              <a:t> Евгений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90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ПОНИЗИЛИ ОТМЕТКУ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Бархатов Юрий</a:t>
            </a:r>
          </a:p>
          <a:p>
            <a:r>
              <a:rPr lang="ru-RU" dirty="0" smtClean="0"/>
              <a:t>Волохов Кирилл</a:t>
            </a:r>
          </a:p>
          <a:p>
            <a:r>
              <a:rPr lang="ru-RU" dirty="0" smtClean="0"/>
              <a:t>Карпова Мария</a:t>
            </a:r>
          </a:p>
          <a:p>
            <a:r>
              <a:rPr lang="ru-RU" dirty="0" err="1" smtClean="0"/>
              <a:t>Сероглазов</a:t>
            </a:r>
            <a:r>
              <a:rPr lang="ru-RU" dirty="0" smtClean="0"/>
              <a:t> Никита</a:t>
            </a:r>
          </a:p>
          <a:p>
            <a:r>
              <a:rPr lang="ru-RU" dirty="0" err="1" smtClean="0"/>
              <a:t>Смакило</a:t>
            </a:r>
            <a:r>
              <a:rPr lang="ru-RU" dirty="0" smtClean="0"/>
              <a:t> Кирилл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1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Подтвердили ОТМЕТКУ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Абрамов Денис</a:t>
            </a:r>
          </a:p>
          <a:p>
            <a:r>
              <a:rPr lang="ru-RU" dirty="0" smtClean="0"/>
              <a:t>Ванина Елена</a:t>
            </a:r>
          </a:p>
          <a:p>
            <a:r>
              <a:rPr lang="ru-RU" dirty="0" smtClean="0"/>
              <a:t>Денисова Виктория</a:t>
            </a:r>
          </a:p>
          <a:p>
            <a:r>
              <a:rPr lang="ru-RU" dirty="0" smtClean="0"/>
              <a:t>Иванов Матвей</a:t>
            </a:r>
          </a:p>
          <a:p>
            <a:r>
              <a:rPr lang="ru-RU" dirty="0" smtClean="0"/>
              <a:t>Лагутин Егор</a:t>
            </a:r>
          </a:p>
          <a:p>
            <a:r>
              <a:rPr lang="ru-RU" dirty="0" err="1" smtClean="0"/>
              <a:t>Радомский</a:t>
            </a:r>
            <a:r>
              <a:rPr lang="ru-RU" dirty="0" smtClean="0"/>
              <a:t> Александр</a:t>
            </a:r>
          </a:p>
          <a:p>
            <a:r>
              <a:rPr lang="ru-RU" dirty="0" err="1" smtClean="0"/>
              <a:t>Сёмина</a:t>
            </a:r>
            <a:r>
              <a:rPr lang="ru-RU" dirty="0" smtClean="0"/>
              <a:t> Мария</a:t>
            </a:r>
          </a:p>
          <a:p>
            <a:r>
              <a:rPr lang="ru-RU" dirty="0" smtClean="0"/>
              <a:t>Фёдорова Анастасия</a:t>
            </a:r>
          </a:p>
          <a:p>
            <a:r>
              <a:rPr lang="ru-RU" dirty="0" err="1" smtClean="0"/>
              <a:t>Чупова</a:t>
            </a:r>
            <a:r>
              <a:rPr lang="ru-RU" dirty="0" smtClean="0"/>
              <a:t> Валерия</a:t>
            </a:r>
          </a:p>
          <a:p>
            <a:r>
              <a:rPr lang="ru-RU" dirty="0" smtClean="0"/>
              <a:t>Шлык Ксения</a:t>
            </a:r>
          </a:p>
          <a:p>
            <a:r>
              <a:rPr lang="ru-RU" dirty="0" err="1" smtClean="0"/>
              <a:t>Шурлов</a:t>
            </a:r>
            <a:r>
              <a:rPr lang="ru-RU" dirty="0" smtClean="0"/>
              <a:t> Аркадий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800" dirty="0" smtClean="0"/>
              <a:t>Роль книги в развитии интеллектуальных умений ребёнка.</a:t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00563" y="3933825"/>
            <a:ext cx="4103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b="1"/>
              <a:t>Всё, чего я достиг в жизни, стало возможным, благодаря книге.</a:t>
            </a:r>
            <a:br>
              <a:rPr lang="ru-RU" altLang="ru-RU" b="1"/>
            </a:br>
            <a:r>
              <a:rPr lang="ru-RU" altLang="ru-RU" b="1"/>
              <a:t>Ричард Бах</a:t>
            </a:r>
          </a:p>
        </p:txBody>
      </p:sp>
      <p:pic>
        <p:nvPicPr>
          <p:cNvPr id="3077" name="Picture 6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6763"/>
            <a:ext cx="23034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641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687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РОДИТЕЛЬСКОЕ СОБРАНИЕ</vt:lpstr>
      <vt:lpstr>АНАЛИЗ КОНТРОЛЬНОЙ РАБОТЫ ПО МАТЕМАТИКЕ (17.09.14)</vt:lpstr>
      <vt:lpstr>АНАЛИЗ КОНТРОЛЬНОЙ РАБОТЫ ПО РУССКОМУ ЯЗУКУ (11.09.14)</vt:lpstr>
      <vt:lpstr>ДИАГНОСТИЧЕСКАЯ РАБОТА ПО ОКРУЖАЮЩЕМУ МИРУ</vt:lpstr>
      <vt:lpstr>ИТОГИ 1 ТРИМЕСТРА</vt:lpstr>
      <vt:lpstr>ПОВЫСИЛИ ОТМЕТКУ </vt:lpstr>
      <vt:lpstr>ПОНИЗИЛИ ОТМЕТКУ</vt:lpstr>
      <vt:lpstr>Подтвердили ОТМЕТКУ</vt:lpstr>
      <vt:lpstr>     Роль книги в развитии интеллектуальных умений ребёнка.    </vt:lpstr>
      <vt:lpstr>Значение книги в жизни младшего школьника.</vt:lpstr>
      <vt:lpstr>Рекомендации родителям по развитию читательского интереса у детей.</vt:lpstr>
      <vt:lpstr>Рекомендации родителям по развитию читательского интереса у детей.</vt:lpstr>
      <vt:lpstr>Книга в вашем доме </vt:lpstr>
      <vt:lpstr>Как повысить технику чтения.</vt:lpstr>
      <vt:lpstr>Как этого добиться? </vt:lpstr>
      <vt:lpstr>Советы родителям.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Home</dc:creator>
  <cp:lastModifiedBy>Home</cp:lastModifiedBy>
  <cp:revision>7</cp:revision>
  <dcterms:created xsi:type="dcterms:W3CDTF">2014-12-08T19:02:28Z</dcterms:created>
  <dcterms:modified xsi:type="dcterms:W3CDTF">2014-12-12T07:43:17Z</dcterms:modified>
</cp:coreProperties>
</file>