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61" r:id="rId4"/>
    <p:sldId id="262" r:id="rId5"/>
    <p:sldId id="258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BE2"/>
    <a:srgbClr val="4CC00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500702"/>
            <a:ext cx="8229600" cy="114300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0070C0"/>
                </a:solidFill>
              </a:rPr>
              <a:t>Урок -  презентация в 5 классе по ИЗО программа Б. М. </a:t>
            </a:r>
            <a:r>
              <a:rPr lang="ru-RU" sz="2000" dirty="0" err="1" smtClean="0">
                <a:solidFill>
                  <a:srgbClr val="0070C0"/>
                </a:solidFill>
              </a:rPr>
              <a:t>Неменского</a:t>
            </a:r>
            <a:r>
              <a:rPr lang="ru-RU" sz="2000" dirty="0" smtClean="0">
                <a:solidFill>
                  <a:srgbClr val="0070C0"/>
                </a:solidFill>
              </a:rPr>
              <a:t>.</a:t>
            </a:r>
            <a:br>
              <a:rPr lang="ru-RU" sz="2000" dirty="0" smtClean="0">
                <a:solidFill>
                  <a:srgbClr val="0070C0"/>
                </a:solidFill>
              </a:rPr>
            </a:br>
            <a:r>
              <a:rPr lang="ru-RU" sz="2000" dirty="0" smtClean="0">
                <a:solidFill>
                  <a:srgbClr val="0070C0"/>
                </a:solidFill>
              </a:rPr>
              <a:t>Автор: Федина Екатерина Александровна</a:t>
            </a:r>
            <a:endParaRPr lang="ru-RU" sz="2000" dirty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57356" y="0"/>
            <a:ext cx="521038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9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ГЖЕЛЬ</a:t>
            </a:r>
            <a:endParaRPr lang="ru-RU" sz="96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4" name="Рисунок 3" descr="90480172_2222299_16245434_GZHE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422" y="1785926"/>
            <a:ext cx="4214842" cy="38350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94171689_480550_52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94171012_317975_7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1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5715016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Специальной беличьей кистью на посуду наносится раствор окиси кобальта. Этот раствор изначально имеет темно-серый цвет и только в результате второго обжига становится насыщенно-синим.</a:t>
            </a:r>
            <a:endParaRPr lang="ru-RU" sz="2000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94171566_943832_7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57214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5657671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Затем ее опускают в глазурь, после чего всю посуду снова на специальных вагонетках отправляют на второй обжиг. Он длится намного дольше, чем первый, — целых восемнадцать часов.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2afe4_ad882ea7_X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86908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0579267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56" y="0"/>
            <a:ext cx="535785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571612"/>
            <a:ext cx="8286808" cy="3929090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004BE2"/>
                </a:solidFill>
              </a:rPr>
              <a:t>Задание:</a:t>
            </a:r>
            <a:br>
              <a:rPr lang="ru-RU" b="1" i="1" dirty="0" smtClean="0">
                <a:solidFill>
                  <a:srgbClr val="004BE2"/>
                </a:solidFill>
              </a:rPr>
            </a:br>
            <a:r>
              <a:rPr lang="ru-RU" b="1" i="1" dirty="0" smtClean="0">
                <a:solidFill>
                  <a:srgbClr val="004BE2"/>
                </a:solidFill>
              </a:rPr>
              <a:t>Роспись силуэтов посуды, опираясь на основные элементы росписи.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 descr="leftdown_imag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02861"/>
            <a:ext cx="2357422" cy="2455139"/>
          </a:xfrm>
          <a:prstGeom prst="rect">
            <a:avLst/>
          </a:prstGeom>
        </p:spPr>
      </p:pic>
      <p:pic>
        <p:nvPicPr>
          <p:cNvPr id="4" name="Рисунок 3" descr="righttop_image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3209" y="0"/>
            <a:ext cx="2400792" cy="25003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571480"/>
            <a:ext cx="6215106" cy="5286412"/>
          </a:xfrm>
        </p:spPr>
        <p:txBody>
          <a:bodyPr>
            <a:normAutofit fontScale="90000"/>
          </a:bodyPr>
          <a:lstStyle/>
          <a:p>
            <a:r>
              <a:rPr lang="ru-RU" sz="4000" b="1" i="1" dirty="0" smtClean="0">
                <a:solidFill>
                  <a:srgbClr val="0070C0"/>
                </a:solidFill>
              </a:rPr>
              <a:t>Цель: ознакомить учащихся с искусством Гжели.</a:t>
            </a:r>
            <a:br>
              <a:rPr lang="ru-RU" sz="4000" b="1" i="1" dirty="0" smtClean="0">
                <a:solidFill>
                  <a:srgbClr val="0070C0"/>
                </a:solidFill>
              </a:rPr>
            </a:br>
            <a:r>
              <a:rPr lang="ru-RU" sz="4000" b="1" i="1" dirty="0" smtClean="0">
                <a:solidFill>
                  <a:srgbClr val="0070C0"/>
                </a:solidFill>
              </a:rPr>
              <a:t>Задачи: сформировать навыки составления декоративной композиции открытым мазком без предварительного рисунка; развить художественный вкус; воспитывать интерес к народным промыслам.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 descr="righttop_imag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5675" y="0"/>
            <a:ext cx="1838325" cy="1914525"/>
          </a:xfrm>
          <a:prstGeom prst="rect">
            <a:avLst/>
          </a:prstGeom>
        </p:spPr>
      </p:pic>
      <p:pic>
        <p:nvPicPr>
          <p:cNvPr id="4" name="Рисунок 3" descr="leftdown_image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146854"/>
            <a:ext cx="1643041" cy="17111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429133"/>
            <a:ext cx="4857752" cy="2428868"/>
          </a:xfrm>
        </p:spPr>
        <p:txBody>
          <a:bodyPr>
            <a:normAutofit fontScale="90000"/>
          </a:bodyPr>
          <a:lstStyle/>
          <a:p>
            <a:r>
              <a:rPr lang="ru-RU" sz="2800" i="1" dirty="0" smtClean="0">
                <a:solidFill>
                  <a:srgbClr val="0070C0"/>
                </a:solidFill>
              </a:rPr>
              <a:t>Гжельский фарфор – это предметы для сервировки, сервизы, вазы, сувениры, каминная плитка, различные предметы быта.</a:t>
            </a:r>
            <a:endParaRPr lang="ru-RU" sz="2800" i="1" dirty="0">
              <a:solidFill>
                <a:srgbClr val="0070C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00430" y="0"/>
            <a:ext cx="5643570" cy="2357430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0070C0"/>
                </a:solidFill>
              </a:rPr>
              <a:t>ГЖЕЛЬ - изделия народной художественной керамики с сочной синей росписью по белому фону. </a:t>
            </a:r>
            <a:endParaRPr lang="ru-RU" sz="3200" b="1" i="1" dirty="0">
              <a:solidFill>
                <a:srgbClr val="0070C0"/>
              </a:solidFill>
            </a:endParaRPr>
          </a:p>
        </p:txBody>
      </p:sp>
      <p:pic>
        <p:nvPicPr>
          <p:cNvPr id="4" name="Рисунок 3" descr="1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3048000"/>
            <a:ext cx="3810000" cy="3810000"/>
          </a:xfrm>
          <a:prstGeom prst="rect">
            <a:avLst/>
          </a:prstGeom>
        </p:spPr>
      </p:pic>
      <p:pic>
        <p:nvPicPr>
          <p:cNvPr id="5" name="Рисунок 4" descr="referat-pro-gzhelskuju-posudu-863190-500x5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85794"/>
            <a:ext cx="3428992" cy="34289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714884"/>
            <a:ext cx="8229600" cy="1939916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Гжель – старинное село на берегу реки </a:t>
            </a:r>
            <a:r>
              <a:rPr lang="ru-RU" sz="2400" dirty="0" err="1" smtClean="0">
                <a:solidFill>
                  <a:srgbClr val="002060"/>
                </a:solidFill>
              </a:rPr>
              <a:t>Гжелки</a:t>
            </a:r>
            <a:r>
              <a:rPr lang="ru-RU" sz="2400" dirty="0" smtClean="0">
                <a:solidFill>
                  <a:srgbClr val="002060"/>
                </a:solidFill>
              </a:rPr>
              <a:t>, расположенное в 60 км от Москвы. Здесь располагаются богатейшие залежи глин и издавна жили гончары. Своё название деревня получила от слова «</a:t>
            </a:r>
            <a:r>
              <a:rPr lang="ru-RU" sz="2400" dirty="0" err="1" smtClean="0">
                <a:solidFill>
                  <a:srgbClr val="002060"/>
                </a:solidFill>
              </a:rPr>
              <a:t>жгель</a:t>
            </a:r>
            <a:r>
              <a:rPr lang="ru-RU" sz="2400" dirty="0" smtClean="0">
                <a:solidFill>
                  <a:srgbClr val="002060"/>
                </a:solidFill>
              </a:rPr>
              <a:t>», т.е. «жечь» или «обжечь». Первые упоминания в летописях об этих краях восходят ещё ко времени правления Ивана </a:t>
            </a:r>
            <a:r>
              <a:rPr lang="ru-RU" sz="2400" dirty="0" err="1" smtClean="0">
                <a:solidFill>
                  <a:srgbClr val="002060"/>
                </a:solidFill>
              </a:rPr>
              <a:t>Калиты</a:t>
            </a:r>
            <a:r>
              <a:rPr lang="ru-RU" sz="2400" dirty="0" smtClean="0">
                <a:solidFill>
                  <a:srgbClr val="002060"/>
                </a:solidFill>
              </a:rPr>
              <a:t>.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3" name="Рисунок 2" descr="8-d186d0b5d180d0bad0bed0b2d18c-d181d0b2d18fd182d0bed183d0be-d0b2d0b5d0bbd0b8d0bad0bed0bcd183d187d0b8d0bdd0b8d0bad0b0-d0b3d0b5d0bed1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3576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5929322" cy="6357982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0070C0"/>
                </a:solidFill>
              </a:rPr>
              <a:t>200 лет назад, когда промысел только начинался, мастера создавали изделия из красной глины с многоцветной росписью. Это – </a:t>
            </a:r>
            <a:r>
              <a:rPr lang="ru-RU" sz="3200" dirty="0" smtClean="0">
                <a:solidFill>
                  <a:srgbClr val="00B050"/>
                </a:solidFill>
              </a:rPr>
              <a:t>майолика</a:t>
            </a:r>
            <a:r>
              <a:rPr lang="ru-RU" sz="3200" dirty="0" smtClean="0">
                <a:solidFill>
                  <a:srgbClr val="0070C0"/>
                </a:solidFill>
              </a:rPr>
              <a:t>. Её делают и сейчас. Сосуд покрывают белой непрозрачной эмалью и по сырой эмали наносят рисунок, используя </a:t>
            </a:r>
            <a:r>
              <a:rPr lang="ru-RU" sz="36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жёлтую</a:t>
            </a:r>
            <a:r>
              <a:rPr lang="ru-RU" sz="3200" dirty="0" smtClean="0">
                <a:solidFill>
                  <a:srgbClr val="0070C0"/>
                </a:solidFill>
              </a:rPr>
              <a:t>, </a:t>
            </a:r>
            <a:r>
              <a:rPr lang="ru-RU" sz="3600" dirty="0" smtClean="0">
                <a:ln>
                  <a:solidFill>
                    <a:sysClr val="windowText" lastClr="000000"/>
                  </a:solidFill>
                </a:ln>
                <a:solidFill>
                  <a:srgbClr val="4CC00C"/>
                </a:solidFill>
              </a:rPr>
              <a:t>зеленую</a:t>
            </a:r>
            <a:r>
              <a:rPr lang="ru-RU" sz="3200" dirty="0" smtClean="0">
                <a:solidFill>
                  <a:srgbClr val="0070C0"/>
                </a:solidFill>
              </a:rPr>
              <a:t>, </a:t>
            </a: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  <a:t>коричневую</a:t>
            </a:r>
            <a:r>
              <a:rPr lang="ru-RU" sz="3200" dirty="0" smtClean="0">
                <a:solidFill>
                  <a:srgbClr val="0070C0"/>
                </a:solidFill>
              </a:rPr>
              <a:t> и </a:t>
            </a:r>
            <a:r>
              <a:rPr lang="ru-RU" sz="3600" dirty="0" smtClean="0">
                <a:solidFill>
                  <a:srgbClr val="004BE2"/>
                </a:solidFill>
              </a:rPr>
              <a:t>синюю</a:t>
            </a:r>
            <a:r>
              <a:rPr lang="ru-RU" sz="3200" dirty="0" smtClean="0">
                <a:solidFill>
                  <a:srgbClr val="0070C0"/>
                </a:solidFill>
              </a:rPr>
              <a:t> краски.</a:t>
            </a:r>
            <a:endParaRPr lang="ru-RU" sz="3200" dirty="0">
              <a:solidFill>
                <a:srgbClr val="0070C0"/>
              </a:solidFill>
            </a:endParaRPr>
          </a:p>
        </p:txBody>
      </p:sp>
      <p:pic>
        <p:nvPicPr>
          <p:cNvPr id="3" name="Рисунок 2" descr="pot_kvas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6414" y="2643183"/>
            <a:ext cx="3357586" cy="42148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857760"/>
            <a:ext cx="9144000" cy="1362075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004BE2"/>
                </a:solidFill>
              </a:rPr>
              <a:t>Майолика – поливная керамика т. Е. покрытая непрозрачной глазурью</a:t>
            </a:r>
            <a:br>
              <a:rPr lang="ru-RU" sz="2000" dirty="0" smtClean="0">
                <a:solidFill>
                  <a:srgbClr val="004BE2"/>
                </a:solidFill>
              </a:rPr>
            </a:br>
            <a:r>
              <a:rPr lang="ru-RU" sz="2000" dirty="0" smtClean="0">
                <a:solidFill>
                  <a:srgbClr val="004BE2"/>
                </a:solidFill>
              </a:rPr>
              <a:t>фаянс – тонкая керамика, на которую нанесён слой глазури</a:t>
            </a:r>
            <a:br>
              <a:rPr lang="ru-RU" sz="2000" dirty="0" smtClean="0">
                <a:solidFill>
                  <a:srgbClr val="004BE2"/>
                </a:solidFill>
              </a:rPr>
            </a:br>
            <a:r>
              <a:rPr lang="ru-RU" sz="2000" dirty="0" smtClean="0">
                <a:solidFill>
                  <a:srgbClr val="004BE2"/>
                </a:solidFill>
              </a:rPr>
              <a:t>керамика – изделия из </a:t>
            </a:r>
            <a:r>
              <a:rPr lang="ru-RU" sz="2000" dirty="0" err="1" smtClean="0">
                <a:solidFill>
                  <a:srgbClr val="004BE2"/>
                </a:solidFill>
              </a:rPr>
              <a:t>обозжённой</a:t>
            </a:r>
            <a:r>
              <a:rPr lang="ru-RU" sz="2000" dirty="0" smtClean="0">
                <a:solidFill>
                  <a:srgbClr val="004BE2"/>
                </a:solidFill>
              </a:rPr>
              <a:t> глины</a:t>
            </a:r>
            <a:endParaRPr lang="ru-RU" sz="2000" dirty="0">
              <a:solidFill>
                <a:srgbClr val="004BE2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14810" y="0"/>
            <a:ext cx="4929190" cy="3714752"/>
          </a:xfrm>
        </p:spPr>
        <p:txBody>
          <a:bodyPr>
            <a:normAutofit lnSpcReduction="10000"/>
          </a:bodyPr>
          <a:lstStyle/>
          <a:p>
            <a:r>
              <a:rPr lang="ru-RU" sz="2800" dirty="0" smtClean="0">
                <a:solidFill>
                  <a:srgbClr val="004BE2"/>
                </a:solidFill>
              </a:rPr>
              <a:t>С конца 18 в. и до 1820-x годов в Гжели происходит переход от майолики к </a:t>
            </a:r>
            <a:r>
              <a:rPr lang="ru-RU" sz="2800" dirty="0" err="1" smtClean="0">
                <a:solidFill>
                  <a:srgbClr val="004BE2"/>
                </a:solidFill>
              </a:rPr>
              <a:t>полуфаянсу</a:t>
            </a:r>
            <a:r>
              <a:rPr lang="ru-RU" sz="2800" dirty="0" smtClean="0">
                <a:solidFill>
                  <a:srgbClr val="004BE2"/>
                </a:solidFill>
              </a:rPr>
              <a:t> . Соответственно меняется и роспись изделий — от </a:t>
            </a:r>
            <a:r>
              <a:rPr lang="ru-RU" sz="2800" dirty="0" err="1" smtClean="0">
                <a:solidFill>
                  <a:srgbClr val="004BE2"/>
                </a:solidFill>
              </a:rPr>
              <a:t>многоцветья</a:t>
            </a:r>
            <a:r>
              <a:rPr lang="ru-RU" sz="2800" dirty="0" smtClean="0">
                <a:solidFill>
                  <a:srgbClr val="004BE2"/>
                </a:solidFill>
              </a:rPr>
              <a:t>, характерного для майолики, к одноцветной </a:t>
            </a:r>
            <a:r>
              <a:rPr lang="ru-RU" sz="2800" dirty="0" err="1" smtClean="0">
                <a:solidFill>
                  <a:srgbClr val="004BE2"/>
                </a:solidFill>
              </a:rPr>
              <a:t>подглазурной</a:t>
            </a:r>
            <a:r>
              <a:rPr lang="ru-RU" sz="2800" dirty="0" smtClean="0">
                <a:solidFill>
                  <a:srgbClr val="004BE2"/>
                </a:solidFill>
              </a:rPr>
              <a:t> росписи кобальтом.</a:t>
            </a:r>
            <a:endParaRPr lang="ru-RU" sz="2800" dirty="0">
              <a:solidFill>
                <a:srgbClr val="004BE2"/>
              </a:solidFill>
            </a:endParaRPr>
          </a:p>
        </p:txBody>
      </p:sp>
      <p:pic>
        <p:nvPicPr>
          <p:cNvPr id="5" name="Рисунок 4" descr="103710945_large_0_6cfc8_35df297d_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0"/>
            <a:ext cx="2857500" cy="4248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1802" y="214290"/>
            <a:ext cx="3008313" cy="441306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004BE2"/>
                </a:solidFill>
              </a:rPr>
              <a:t>Этапы изготовления</a:t>
            </a:r>
            <a:endParaRPr lang="ru-RU" sz="2400" dirty="0">
              <a:solidFill>
                <a:srgbClr val="004BE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14356"/>
            <a:ext cx="9144000" cy="535785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Создание заготовок для посуды из гипса по эскизам художников.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Каждое изделие вручную зачищается ножичком, тщательно шлифуется. После чего все швы тщательно замываются. А все неровности устраняются при помощи поролонового валика.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Для определения наличия на посуде дефектов, ее опускают в раствор. Изделия приобретают </a:t>
            </a:r>
            <a:r>
              <a:rPr lang="ru-RU" sz="2000" dirty="0" err="1" smtClean="0">
                <a:solidFill>
                  <a:srgbClr val="002060"/>
                </a:solidFill>
              </a:rPr>
              <a:t>нежно-розовый</a:t>
            </a:r>
            <a:r>
              <a:rPr lang="ru-RU" sz="2000" dirty="0" smtClean="0">
                <a:solidFill>
                  <a:srgbClr val="002060"/>
                </a:solidFill>
              </a:rPr>
              <a:t> цвет, а все швы и неровности </a:t>
            </a:r>
            <a:r>
              <a:rPr lang="ru-RU" sz="2000" dirty="0" err="1" smtClean="0">
                <a:solidFill>
                  <a:srgbClr val="002060"/>
                </a:solidFill>
              </a:rPr>
              <a:t>ярко-розовыми</a:t>
            </a:r>
            <a:r>
              <a:rPr lang="ru-RU" sz="2000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Специальной беличьей кистью на посуду наносится раствор окиси кобальта. Этот раствор изначально имеет темно-серый цвет и только в результате второго обжига становится насыщенно-синим.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После росписи мастер вручную окунает изделие в специальную емкость, наполненную горячим парафином.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Затем ее опускают в глазурь, после чего всю посуду снова на специальных вагонетках отправляют на второй обжиг. Он длится намного дольше, чем первый, — целых восемнадцать часов.</a:t>
            </a:r>
            <a:br>
              <a:rPr lang="ru-RU" sz="2000" dirty="0" smtClean="0">
                <a:solidFill>
                  <a:srgbClr val="002060"/>
                </a:solidFill>
              </a:rPr>
            </a:br>
            <a:endParaRPr lang="ru-RU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94170953_287007_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28652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6396335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Создание заготовок для посуды из гипса по эскизам художников.</a:t>
            </a:r>
            <a:endParaRPr lang="ru-RU" sz="2400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94171529_683379_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64357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5657671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Каждое изделие вручную зачищается ножичком, тщательно шлифуется. После чего все швы тщательно замываются. А все неровности устраняются при помощи поролонового валика.</a:t>
            </a:r>
            <a:endParaRPr lang="ru-RU" sz="2400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695</TotalTime>
  <Words>255</Words>
  <PresentationFormat>Экран (4:3)</PresentationFormat>
  <Paragraphs>21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Урок -  презентация в 5 классе по ИЗО программа Б. М. Неменского. Автор: Федина Екатерина Александровна</vt:lpstr>
      <vt:lpstr>Цель: ознакомить учащихся с искусством Гжели. Задачи: сформировать навыки составления декоративной композиции открытым мазком без предварительного рисунка; развить художественный вкус; воспитывать интерес к народным промыслам.  </vt:lpstr>
      <vt:lpstr>Гжельский фарфор – это предметы для сервировки, сервизы, вазы, сувениры, каминная плитка, различные предметы быта.</vt:lpstr>
      <vt:lpstr>Гжель – старинное село на берегу реки Гжелки, расположенное в 60 км от Москвы. Здесь располагаются богатейшие залежи глин и издавна жили гончары. Своё название деревня получила от слова «жгель», т.е. «жечь» или «обжечь». Первые упоминания в летописях об этих краях восходят ещё ко времени правления Ивана Калиты.</vt:lpstr>
      <vt:lpstr>200 лет назад, когда промысел только начинался, мастера создавали изделия из красной глины с многоцветной росписью. Это – майолика. Её делают и сейчас. Сосуд покрывают белой непрозрачной эмалью и по сырой эмали наносят рисунок, используя жёлтую, зеленую, коричневую и синюю краски.</vt:lpstr>
      <vt:lpstr>Майолика – поливная керамика т. Е. покрытая непрозрачной глазурью фаянс – тонкая керамика, на которую нанесён слой глазури керамика – изделия из обозжённой глины</vt:lpstr>
      <vt:lpstr>Этапы изготовления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Задание: Роспись силуэтов посуды, опираясь на основные элементы росписи.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58</cp:revision>
  <dcterms:created xsi:type="dcterms:W3CDTF">2014-11-03T05:21:33Z</dcterms:created>
  <dcterms:modified xsi:type="dcterms:W3CDTF">2014-11-23T15:17:28Z</dcterms:modified>
</cp:coreProperties>
</file>