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71" r:id="rId11"/>
    <p:sldId id="273" r:id="rId12"/>
    <p:sldId id="275" r:id="rId13"/>
    <p:sldId id="277" r:id="rId14"/>
    <p:sldId id="278" r:id="rId15"/>
    <p:sldId id="280" r:id="rId16"/>
    <p:sldId id="282" r:id="rId17"/>
    <p:sldId id="283" r:id="rId18"/>
    <p:sldId id="284" r:id="rId19"/>
    <p:sldId id="28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539" autoAdjust="0"/>
  </p:normalViewPr>
  <p:slideViewPr>
    <p:cSldViewPr>
      <p:cViewPr varScale="1">
        <p:scale>
          <a:sx n="98" d="100"/>
          <a:sy n="98" d="100"/>
        </p:scale>
        <p:origin x="-9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4607-02C8-448F-93BE-745D7CC7A79A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B855-4307-4D01-AD06-1945C6C5C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4607-02C8-448F-93BE-745D7CC7A79A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B855-4307-4D01-AD06-1945C6C5C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4607-02C8-448F-93BE-745D7CC7A79A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B855-4307-4D01-AD06-1945C6C5C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4607-02C8-448F-93BE-745D7CC7A79A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B855-4307-4D01-AD06-1945C6C5C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4607-02C8-448F-93BE-745D7CC7A79A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B855-4307-4D01-AD06-1945C6C5CD0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456516.png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5720" y="285728"/>
            <a:ext cx="8572560" cy="6572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4607-02C8-448F-93BE-745D7CC7A79A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B855-4307-4D01-AD06-1945C6C5C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4607-02C8-448F-93BE-745D7CC7A79A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B855-4307-4D01-AD06-1945C6C5C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4607-02C8-448F-93BE-745D7CC7A79A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B855-4307-4D01-AD06-1945C6C5C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4607-02C8-448F-93BE-745D7CC7A79A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B855-4307-4D01-AD06-1945C6C5C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4607-02C8-448F-93BE-745D7CC7A79A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B855-4307-4D01-AD06-1945C6C5C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4607-02C8-448F-93BE-745D7CC7A79A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B855-4307-4D01-AD06-1945C6C5C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A4607-02C8-448F-93BE-745D7CC7A79A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CB855-4307-4D01-AD06-1945C6C5C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1062;&#1072;&#1088;&#1100;%20&#1079;&#1074;&#1077;&#1088;&#1077;&#1081;%20&#1085;&#1077;%20&#1083;&#1077;&#1074;.pp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1071;%20&#1087;&#1088;&#1086;&#1089;&#1090;&#1086;%20&#1087;&#1088;&#1077;&#1083;&#1077;&#1089;&#1090;&#1100;%20-%20&#1078;&#1080;&#1074;&#1086;&#1081;%20&#1083;&#1077;&#1087;&#1077;&#1089;&#1090;&#1086;&#1082;.ppt" TargetMode="Externa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hyperlink" Target="&#1084;&#1072;&#1090;&#1091;&#1096;&#1082;&#1072;%20&#1084;&#1086;&#1083;&#1086;&#1082;&#1086;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720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5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«Развитие </a:t>
            </a:r>
            <a:r>
              <a:rPr lang="ru-RU" sz="6000" b="1" i="1" dirty="0" smtClean="0">
                <a:solidFill>
                  <a:srgbClr val="FF0000"/>
                </a:solidFill>
              </a:rPr>
              <a:t>познавательной </a:t>
            </a:r>
            <a:r>
              <a:rPr lang="ru-RU" sz="6000" b="1" i="1" dirty="0" smtClean="0">
                <a:solidFill>
                  <a:srgbClr val="FF0000"/>
                </a:solidFill>
              </a:rPr>
              <a:t>деятельности учащихся</a:t>
            </a:r>
            <a:r>
              <a:rPr lang="ru-RU" sz="6000" b="1" i="1" dirty="0" smtClean="0">
                <a:solidFill>
                  <a:srgbClr val="FF0000"/>
                </a:solidFill>
              </a:rPr>
              <a:t/>
            </a:r>
            <a:br>
              <a:rPr lang="ru-RU" sz="6000" b="1" i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</a:rPr>
              <a:t> начальной школы</a:t>
            </a:r>
            <a:r>
              <a:rPr lang="ru-RU" sz="6000" b="1" i="1" dirty="0" smtClean="0">
                <a:solidFill>
                  <a:srgbClr val="FF0000"/>
                </a:solidFill>
              </a:rPr>
              <a:t>»  </a:t>
            </a:r>
            <a:r>
              <a:rPr lang="ru-RU" sz="2000" b="1" i="1" dirty="0" smtClean="0">
                <a:solidFill>
                  <a:srgbClr val="FF0000"/>
                </a:solidFill>
              </a:rPr>
              <a:t>учитель МБОУ СОШ №1 пос. Мостовского Бочкина </a:t>
            </a:r>
            <a:r>
              <a:rPr lang="ru-RU" sz="2000" b="1" i="1" smtClean="0">
                <a:solidFill>
                  <a:srgbClr val="FF0000"/>
                </a:solidFill>
              </a:rPr>
              <a:t>Татьяна Алексеевна</a:t>
            </a: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Игра « Почтальон»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b="1" dirty="0" smtClean="0"/>
              <a:t>Цель: Закрепить знания учащихся по подбору проверочного слова, расширить словарный запас, развивать фонематический слух, профилактика </a:t>
            </a:r>
            <a:r>
              <a:rPr lang="ru-RU" sz="3100" b="1" dirty="0" err="1" smtClean="0"/>
              <a:t>дисграфии</a:t>
            </a:r>
            <a:r>
              <a:rPr lang="ru-RU" sz="3100" b="1" dirty="0" smtClean="0"/>
              <a:t>. </a:t>
            </a:r>
            <a:br>
              <a:rPr lang="ru-RU" sz="3100" b="1" dirty="0" smtClean="0"/>
            </a:br>
            <a:r>
              <a:rPr lang="ru-RU" sz="3100" b="1" dirty="0" smtClean="0"/>
              <a:t>Ход: Почтальон раздает группе детей (по 4-5 чел.) приглашения. </a:t>
            </a:r>
            <a:br>
              <a:rPr lang="ru-RU" sz="3100" b="1" dirty="0" smtClean="0"/>
            </a:br>
            <a:r>
              <a:rPr lang="ru-RU" sz="3100" b="1" dirty="0" smtClean="0"/>
              <a:t>Дети определяют, куда их пригласили.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огород парк море школа столовая зоопарк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ru-RU" sz="3100" b="1" dirty="0" smtClean="0"/>
              <a:t> </a:t>
            </a:r>
            <a:r>
              <a:rPr lang="ru-RU" sz="3100" b="1" dirty="0" err="1" smtClean="0"/>
              <a:t>гря-ки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доро-ки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пло-цы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кни-ки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хле-цы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кле-ка</a:t>
            </a:r>
            <a:r>
              <a:rPr lang="ru-RU" sz="3100" b="1" dirty="0" smtClean="0"/>
              <a:t> </a:t>
            </a:r>
            <a:br>
              <a:rPr lang="ru-RU" sz="3100" b="1" dirty="0" smtClean="0"/>
            </a:br>
            <a:r>
              <a:rPr lang="ru-RU" sz="3100" b="1" dirty="0" smtClean="0"/>
              <a:t>кали-ка </a:t>
            </a:r>
            <a:r>
              <a:rPr lang="ru-RU" sz="3100" b="1" dirty="0" err="1" smtClean="0"/>
              <a:t>бере-ки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фла-ки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обло-ки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пиро-ки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марты-ка</a:t>
            </a:r>
            <a:r>
              <a:rPr lang="ru-RU" sz="3100" b="1" dirty="0" smtClean="0"/>
              <a:t> </a:t>
            </a:r>
            <a:br>
              <a:rPr lang="ru-RU" sz="3100" b="1" dirty="0" smtClean="0"/>
            </a:br>
            <a:r>
              <a:rPr lang="ru-RU" sz="3100" b="1" dirty="0" err="1" smtClean="0"/>
              <a:t>реди-ка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ду-ки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ло-ки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тетра-ка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сли-ки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тра-ка</a:t>
            </a:r>
            <a:r>
              <a:rPr lang="ru-RU" sz="3100" b="1" dirty="0" smtClean="0"/>
              <a:t> </a:t>
            </a:r>
            <a:br>
              <a:rPr lang="ru-RU" sz="3100" b="1" dirty="0" smtClean="0"/>
            </a:br>
            <a:r>
              <a:rPr lang="ru-RU" sz="3100" b="1" dirty="0" err="1" smtClean="0"/>
              <a:t>морко-ка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ли-ки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остро-ки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промока-ка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голу-цы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реше-ка</a:t>
            </a:r>
            <a:r>
              <a:rPr lang="ru-RU" sz="3100" b="1" dirty="0" smtClean="0"/>
              <a:t> </a:t>
            </a:r>
            <a:br>
              <a:rPr lang="ru-RU" sz="3100" b="1" dirty="0" smtClean="0"/>
            </a:br>
            <a:r>
              <a:rPr lang="en-US" sz="3100" b="1" dirty="0" smtClean="0"/>
              <a:t> </a:t>
            </a:r>
            <a:endParaRPr lang="ru-RU" sz="31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Игра « Шифровальщики»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Цель: </a:t>
            </a:r>
            <a:r>
              <a:rPr lang="ru-RU" sz="1800" b="1" dirty="0" smtClean="0"/>
              <a:t>автоматизация звуков, развитие фонетико-фонематического восприятия, процессов анализа и синтеза, понимание </a:t>
            </a:r>
            <a:r>
              <a:rPr lang="ru-RU" sz="1800" b="1" dirty="0" err="1" smtClean="0"/>
              <a:t>смысло-различительной</a:t>
            </a:r>
            <a:r>
              <a:rPr lang="ru-RU" sz="1800" b="1" dirty="0" smtClean="0"/>
              <a:t> функции звука и буквы, обогащение словарного запаса учащихся, развитие логического мышления.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Ход: Играют в парах: один в роли шифровальщика, другой - отгадчика. </a:t>
            </a:r>
            <a:br>
              <a:rPr lang="ru-RU" sz="2400" b="1" dirty="0" smtClean="0"/>
            </a:br>
            <a:r>
              <a:rPr lang="ru-RU" sz="2400" b="1" dirty="0" smtClean="0"/>
              <a:t>Шифровальщик задумывает слово и шифрует его. Играющие могут попробовать свои силы в расшифровке словосочетаний и предложений.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endParaRPr lang="ru-RU"/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3500438" y="0"/>
            <a:ext cx="2143125" cy="127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19200" y="3789040"/>
          <a:ext cx="7620000" cy="1167135"/>
        </p:xfrm>
        <a:graphic>
          <a:graphicData uri="http://schemas.openxmlformats.org/drawingml/2006/table">
            <a:tbl>
              <a:tblPr/>
              <a:tblGrid>
                <a:gridCol w="2540000"/>
                <a:gridCol w="2540000"/>
                <a:gridCol w="2540000"/>
              </a:tblGrid>
              <a:tr h="1167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жыил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ански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кьоинк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27584" y="3717032"/>
          <a:ext cx="7239000" cy="762000"/>
        </p:xfrm>
        <a:graphic>
          <a:graphicData uri="http://schemas.openxmlformats.org/drawingml/2006/table">
            <a:tbl>
              <a:tblPr/>
              <a:tblGrid>
                <a:gridCol w="2413000"/>
                <a:gridCol w="2413000"/>
                <a:gridCol w="24130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лыжи</a:t>
                      </a: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санки 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коньки</a:t>
                      </a: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93" name="Rectangle 3"/>
          <p:cNvSpPr>
            <a:spLocks noChangeArrowheads="1"/>
          </p:cNvSpPr>
          <p:nvPr/>
        </p:nvSpPr>
        <p:spPr bwMode="auto">
          <a:xfrm>
            <a:off x="0" y="-25400"/>
            <a:ext cx="1841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sz="900"/>
          </a:p>
          <a:p>
            <a:pPr eaLnBrk="0" hangingPunct="0"/>
            <a:endParaRPr lang="ru-RU"/>
          </a:p>
        </p:txBody>
      </p:sp>
      <p:sp>
        <p:nvSpPr>
          <p:cNvPr id="20494" name="Прямоугольник 11"/>
          <p:cNvSpPr>
            <a:spLocks noChangeArrowheads="1"/>
          </p:cNvSpPr>
          <p:nvPr/>
        </p:nvSpPr>
        <p:spPr bwMode="auto">
          <a:xfrm>
            <a:off x="533400" y="4725144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Отгадчику предстоит не только отгадать слова, но и выбрать из каждой группы лишнее слово. </a:t>
            </a:r>
            <a:endParaRPr lang="ru-RU" sz="1600" b="1" dirty="0">
              <a:solidFill>
                <a:srgbClr val="000000"/>
              </a:solidFill>
            </a:endParaRPr>
          </a:p>
          <a:p>
            <a:pPr eaLnBrk="0" hangingPunct="0"/>
            <a:r>
              <a:rPr lang="ru-RU" sz="16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Например: </a:t>
            </a:r>
            <a:endParaRPr lang="ru-RU" sz="1600" b="1" dirty="0">
              <a:solidFill>
                <a:srgbClr val="000000"/>
              </a:solidFill>
            </a:endParaRPr>
          </a:p>
          <a:p>
            <a:pPr eaLnBrk="0" hangingPunct="0">
              <a:buFontTx/>
              <a:buAutoNum type="arabicPeriod"/>
            </a:pPr>
            <a:r>
              <a:rPr lang="ru-RU" sz="1600" b="1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Аалтрек</a:t>
            </a:r>
            <a:r>
              <a:rPr lang="ru-RU" sz="16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лажок</a:t>
            </a:r>
            <a:r>
              <a:rPr lang="ru-RU" sz="16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раукжк</a:t>
            </a:r>
            <a:r>
              <a:rPr lang="ru-RU" sz="16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зоонкв</a:t>
            </a:r>
            <a:r>
              <a:rPr lang="ru-RU" sz="16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( тарелка, ложка, кружка, звонок) </a:t>
            </a:r>
            <a:endParaRPr lang="ru-RU" sz="1600" b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AutoNum type="arabicPeriod"/>
            </a:pPr>
            <a:r>
              <a:rPr lang="ru-RU" sz="1600" b="1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Оарз</a:t>
            </a:r>
            <a:r>
              <a:rPr lang="ru-RU" sz="16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страа</a:t>
            </a:r>
            <a:r>
              <a:rPr lang="ru-RU" sz="16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енкл</a:t>
            </a:r>
            <a:r>
              <a:rPr lang="ru-RU" sz="16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роамкша</a:t>
            </a:r>
            <a:r>
              <a:rPr lang="ru-RU" sz="16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( роза, астра, клен, ромашка) </a:t>
            </a:r>
            <a:endParaRPr lang="ru-RU" sz="1600" b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buFontTx/>
              <a:buAutoNum type="arabicPeriod"/>
            </a:pPr>
            <a:r>
              <a:rPr lang="ru-RU" sz="1600" b="1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Плнаеат</a:t>
            </a:r>
            <a:r>
              <a:rPr lang="ru-RU" sz="16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здзеав</a:t>
            </a:r>
            <a:r>
              <a:rPr lang="ru-RU" sz="16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отрбиа</a:t>
            </a:r>
            <a:r>
              <a:rPr lang="ru-RU" sz="16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сген</a:t>
            </a:r>
            <a:r>
              <a:rPr lang="ru-RU" sz="16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( планета, звезда, орбита, снег) </a:t>
            </a:r>
            <a:endParaRPr lang="ru-RU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40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Дидактическая игра</a:t>
            </a:r>
            <a:r>
              <a:rPr lang="en-US" sz="40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ru-RU" sz="40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Найди пару. </a:t>
            </a:r>
            <a:r>
              <a:rPr lang="ru-RU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sz="2400" b="1" dirty="0" smtClean="0"/>
              <a:t>Цель: развивать умение правильно соотносить название предмета и действия. </a:t>
            </a:r>
          </a:p>
          <a:p>
            <a:pPr>
              <a:buFontTx/>
              <a:buNone/>
            </a:pPr>
            <a:r>
              <a:rPr lang="ru-RU" sz="2400" b="1" dirty="0" smtClean="0"/>
              <a:t> Оборудование: у каждого ученика на парте карточка, на которой в один столбик записаны слова: метель, гром, солнце, молния, ветер, дождь, снег, облака, туман, мороз, а в другой столбик слова- действия: капает, плывут, падает, стелется, плывет, метет, гремит, печет, сверкает, дует, трещит. </a:t>
            </a:r>
          </a:p>
          <a:p>
            <a:r>
              <a:rPr lang="ru-RU" sz="2400" b="1" dirty="0" smtClean="0"/>
              <a:t> Ученики к каждому слову, обозначающему название явления, подбирают слово, обозначающее действие предмета, отмечая стрелкой. Выигрывает тот, кто первый составит пары слов.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 fontScale="90000"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Парные согласные на конце слова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b="1" i="1" u="sng" dirty="0" smtClean="0">
                <a:solidFill>
                  <a:srgbClr val="C00000"/>
                </a:solidFill>
              </a:rPr>
              <a:t>Задание 1.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800" b="1" dirty="0" smtClean="0"/>
              <a:t> </a:t>
            </a:r>
            <a:r>
              <a:rPr lang="ru-RU" sz="1800" b="1" i="1" u="sng" dirty="0" smtClean="0"/>
              <a:t>Уровень 1.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 </a:t>
            </a:r>
            <a:br>
              <a:rPr lang="ru-RU" sz="1200" b="1" dirty="0" smtClean="0"/>
            </a:br>
            <a:r>
              <a:rPr lang="ru-RU" sz="1800" b="1" dirty="0" smtClean="0"/>
              <a:t>Спишите. Вставьте пропущенные буквы. Напишите проверочные. </a:t>
            </a:r>
            <a:br>
              <a:rPr lang="ru-RU" sz="1800" b="1" dirty="0" smtClean="0"/>
            </a:br>
            <a:r>
              <a:rPr lang="ru-RU" sz="1800" b="1" dirty="0" smtClean="0"/>
              <a:t> </a:t>
            </a:r>
            <a:br>
              <a:rPr lang="ru-RU" sz="1800" b="1" dirty="0" smtClean="0"/>
            </a:br>
            <a:r>
              <a:rPr lang="ru-RU" sz="1800" b="1" dirty="0" err="1" smtClean="0"/>
              <a:t>Ястре</a:t>
            </a:r>
            <a:r>
              <a:rPr lang="ru-RU" sz="1800" b="1" dirty="0" smtClean="0"/>
              <a:t>(б, </a:t>
            </a:r>
            <a:r>
              <a:rPr lang="ru-RU" sz="1800" b="1" dirty="0" err="1" smtClean="0"/>
              <a:t>п</a:t>
            </a:r>
            <a:r>
              <a:rPr lang="ru-RU" sz="1800" b="1" dirty="0" smtClean="0"/>
              <a:t> ) - …, арбу(с, </a:t>
            </a:r>
            <a:r>
              <a:rPr lang="ru-RU" sz="1800" b="1" dirty="0" err="1" smtClean="0"/>
              <a:t>з</a:t>
            </a:r>
            <a:r>
              <a:rPr lang="ru-RU" sz="1800" b="1" dirty="0" smtClean="0"/>
              <a:t>) - …, </a:t>
            </a:r>
            <a:r>
              <a:rPr lang="ru-RU" sz="1800" b="1" dirty="0" err="1" smtClean="0"/>
              <a:t>гара</a:t>
            </a:r>
            <a:r>
              <a:rPr lang="ru-RU" sz="1800" b="1" dirty="0" smtClean="0"/>
              <a:t>(</a:t>
            </a:r>
            <a:r>
              <a:rPr lang="ru-RU" sz="1800" b="1" dirty="0" err="1" smtClean="0"/>
              <a:t>ш</a:t>
            </a:r>
            <a:r>
              <a:rPr lang="ru-RU" sz="1800" b="1" dirty="0" smtClean="0"/>
              <a:t>, ж) - …, жира(</a:t>
            </a:r>
            <a:r>
              <a:rPr lang="ru-RU" sz="1800" b="1" dirty="0" err="1" smtClean="0"/>
              <a:t>в,ф</a:t>
            </a:r>
            <a:r>
              <a:rPr lang="ru-RU" sz="1800" b="1" dirty="0" smtClean="0"/>
              <a:t>) - …, </a:t>
            </a:r>
            <a:r>
              <a:rPr lang="ru-RU" sz="1800" b="1" dirty="0" err="1" smtClean="0"/>
              <a:t>заво</a:t>
            </a:r>
            <a:r>
              <a:rPr lang="ru-RU" sz="1800" b="1" dirty="0" smtClean="0"/>
              <a:t>(</a:t>
            </a:r>
            <a:r>
              <a:rPr lang="ru-RU" sz="1800" b="1" dirty="0" err="1" smtClean="0"/>
              <a:t>т,д</a:t>
            </a:r>
            <a:r>
              <a:rPr lang="ru-RU" sz="1800" b="1" dirty="0" smtClean="0"/>
              <a:t>) - …, </a:t>
            </a:r>
            <a:r>
              <a:rPr lang="ru-RU" sz="1800" b="1" dirty="0" err="1" smtClean="0"/>
              <a:t>гвоз</a:t>
            </a:r>
            <a:r>
              <a:rPr lang="ru-RU" sz="1800" b="1" dirty="0" smtClean="0"/>
              <a:t>(</a:t>
            </a:r>
            <a:r>
              <a:rPr lang="ru-RU" sz="1800" b="1" dirty="0" err="1" smtClean="0"/>
              <a:t>д</a:t>
            </a:r>
            <a:r>
              <a:rPr lang="ru-RU" sz="1800" b="1" dirty="0" smtClean="0"/>
              <a:t>, т)</a:t>
            </a:r>
            <a:r>
              <a:rPr lang="ru-RU" sz="1800" b="1" dirty="0" err="1" smtClean="0"/>
              <a:t>ь</a:t>
            </a:r>
            <a:r>
              <a:rPr lang="ru-RU" sz="1800" b="1" dirty="0" smtClean="0"/>
              <a:t> - …, ёр(</a:t>
            </a:r>
            <a:r>
              <a:rPr lang="ru-RU" sz="1800" b="1" dirty="0" err="1" smtClean="0"/>
              <a:t>ж,ш</a:t>
            </a:r>
            <a:r>
              <a:rPr lang="ru-RU" sz="1800" b="1" dirty="0" smtClean="0"/>
              <a:t>) -…, </a:t>
            </a:r>
            <a:r>
              <a:rPr lang="ru-RU" sz="1800" b="1" dirty="0" err="1" smtClean="0"/>
              <a:t>вежли</a:t>
            </a:r>
            <a:r>
              <a:rPr lang="ru-RU" sz="1800" b="1" dirty="0" smtClean="0"/>
              <a:t>(</a:t>
            </a:r>
            <a:r>
              <a:rPr lang="ru-RU" sz="1800" b="1" dirty="0" err="1" smtClean="0"/>
              <a:t>в,ф</a:t>
            </a:r>
            <a:r>
              <a:rPr lang="ru-RU" sz="1800" b="1" dirty="0" smtClean="0"/>
              <a:t>) -…, </a:t>
            </a:r>
            <a:r>
              <a:rPr lang="ru-RU" sz="1800" b="1" dirty="0" err="1" smtClean="0"/>
              <a:t>хоро</a:t>
            </a:r>
            <a:r>
              <a:rPr lang="ru-RU" sz="1800" b="1" dirty="0" smtClean="0"/>
              <a:t>(</a:t>
            </a:r>
            <a:r>
              <a:rPr lang="ru-RU" sz="1800" b="1" dirty="0" err="1" smtClean="0"/>
              <a:t>ж,ш</a:t>
            </a:r>
            <a:r>
              <a:rPr lang="ru-RU" sz="1800" b="1" dirty="0" smtClean="0"/>
              <a:t>) - …. .</a:t>
            </a:r>
            <a:br>
              <a:rPr lang="ru-RU" sz="1800" b="1" dirty="0" smtClean="0"/>
            </a:br>
            <a:r>
              <a:rPr lang="ru-RU" sz="1800" b="1" dirty="0" smtClean="0"/>
              <a:t> </a:t>
            </a: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ru-RU" sz="1800" b="1" i="1" u="sng" dirty="0" smtClean="0"/>
              <a:t>Уровень 2.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200" b="1" dirty="0" smtClean="0"/>
              <a:t> </a:t>
            </a:r>
            <a:br>
              <a:rPr lang="ru-RU" sz="1200" b="1" dirty="0" smtClean="0"/>
            </a:br>
            <a:r>
              <a:rPr lang="ru-RU" sz="1600" b="1" dirty="0" smtClean="0"/>
              <a:t>Прочитайте слова. Вставьте пропущенные буквы. Напишите проверочные.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 </a:t>
            </a:r>
            <a:br>
              <a:rPr lang="ru-RU" sz="1200" b="1" dirty="0" smtClean="0"/>
            </a:br>
            <a:r>
              <a:rPr lang="ru-RU" sz="1800" b="1" dirty="0" err="1" smtClean="0"/>
              <a:t>Ястре</a:t>
            </a:r>
            <a:r>
              <a:rPr lang="ru-RU" sz="1800" b="1" dirty="0" smtClean="0"/>
              <a:t>… - …, арбу… - …, </a:t>
            </a:r>
            <a:r>
              <a:rPr lang="ru-RU" sz="1800" b="1" dirty="0" err="1" smtClean="0"/>
              <a:t>гара</a:t>
            </a:r>
            <a:r>
              <a:rPr lang="ru-RU" sz="1800" b="1" dirty="0" smtClean="0"/>
              <a:t>… - …, жира… - …, </a:t>
            </a:r>
            <a:r>
              <a:rPr lang="ru-RU" sz="1800" b="1" dirty="0" err="1" smtClean="0"/>
              <a:t>заво</a:t>
            </a:r>
            <a:r>
              <a:rPr lang="ru-RU" sz="1800" b="1" dirty="0" smtClean="0"/>
              <a:t>… - …, </a:t>
            </a:r>
            <a:r>
              <a:rPr lang="ru-RU" sz="1800" b="1" dirty="0" err="1" smtClean="0"/>
              <a:t>гвоз</a:t>
            </a:r>
            <a:r>
              <a:rPr lang="ru-RU" sz="1800" b="1" dirty="0" smtClean="0"/>
              <a:t>…</a:t>
            </a:r>
            <a:r>
              <a:rPr lang="ru-RU" sz="1800" b="1" dirty="0" err="1" smtClean="0"/>
              <a:t>ь</a:t>
            </a:r>
            <a:r>
              <a:rPr lang="ru-RU" sz="1800" b="1" dirty="0" smtClean="0"/>
              <a:t> - …, ёр… -…, </a:t>
            </a:r>
            <a:r>
              <a:rPr lang="ru-RU" sz="1800" b="1" dirty="0" err="1" smtClean="0"/>
              <a:t>вежли</a:t>
            </a:r>
            <a:r>
              <a:rPr lang="ru-RU" sz="1800" b="1" dirty="0" smtClean="0"/>
              <a:t>… - …, </a:t>
            </a:r>
            <a:r>
              <a:rPr lang="ru-RU" sz="1800" b="1" dirty="0" err="1" smtClean="0"/>
              <a:t>хоро</a:t>
            </a:r>
            <a:r>
              <a:rPr lang="ru-RU" sz="1800" b="1" dirty="0" smtClean="0"/>
              <a:t>… -….</a:t>
            </a:r>
            <a:br>
              <a:rPr lang="ru-RU" sz="1800" b="1" dirty="0" smtClean="0"/>
            </a:br>
            <a:r>
              <a:rPr lang="ru-RU" sz="1800" b="1" dirty="0" smtClean="0"/>
              <a:t> </a:t>
            </a:r>
            <a:br>
              <a:rPr lang="ru-RU" sz="1800" b="1" dirty="0" smtClean="0"/>
            </a:br>
            <a:r>
              <a:rPr lang="ru-RU" sz="1800" b="1" i="1" u="sng" dirty="0" smtClean="0"/>
              <a:t>Уровень 3.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 </a:t>
            </a:r>
            <a:br>
              <a:rPr lang="ru-RU" sz="1200" b="1" dirty="0" smtClean="0"/>
            </a:br>
            <a:r>
              <a:rPr lang="ru-RU" sz="1600" b="1" dirty="0" smtClean="0"/>
              <a:t>Прочитайте слова. Вставьте пропущенные буквы. Напишите проверочные. </a:t>
            </a:r>
            <a:br>
              <a:rPr lang="ru-RU" sz="1600" b="1" dirty="0" smtClean="0"/>
            </a:br>
            <a:r>
              <a:rPr lang="ru-RU" sz="1600" b="1" dirty="0" smtClean="0"/>
              <a:t> </a:t>
            </a:r>
            <a:br>
              <a:rPr lang="ru-RU" sz="1600" b="1" dirty="0" smtClean="0"/>
            </a:br>
            <a:r>
              <a:rPr lang="ru-RU" sz="1600" b="1" dirty="0" smtClean="0"/>
              <a:t>Разделите слова на 2 группы.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 </a:t>
            </a:r>
            <a:br>
              <a:rPr lang="ru-RU" sz="1200" b="1" dirty="0" smtClean="0"/>
            </a:br>
            <a:r>
              <a:rPr lang="ru-RU" sz="1800" b="1" dirty="0" err="1" smtClean="0"/>
              <a:t>Ястре</a:t>
            </a:r>
            <a:r>
              <a:rPr lang="ru-RU" sz="1800" b="1" dirty="0" smtClean="0"/>
              <a:t>… - …, арбу… - …, </a:t>
            </a:r>
            <a:r>
              <a:rPr lang="ru-RU" sz="1800" b="1" dirty="0" err="1" smtClean="0"/>
              <a:t>гара</a:t>
            </a:r>
            <a:r>
              <a:rPr lang="ru-RU" sz="1800" b="1" dirty="0" smtClean="0"/>
              <a:t>… - …, жира… - …, </a:t>
            </a:r>
            <a:r>
              <a:rPr lang="ru-RU" sz="1800" b="1" dirty="0" err="1" smtClean="0"/>
              <a:t>заво</a:t>
            </a:r>
            <a:r>
              <a:rPr lang="ru-RU" sz="1800" b="1" dirty="0" smtClean="0"/>
              <a:t>… - …, </a:t>
            </a:r>
            <a:r>
              <a:rPr lang="ru-RU" sz="1800" b="1" dirty="0" err="1" smtClean="0"/>
              <a:t>гвоз</a:t>
            </a:r>
            <a:r>
              <a:rPr lang="ru-RU" sz="1800" b="1" dirty="0" smtClean="0"/>
              <a:t>…</a:t>
            </a:r>
            <a:r>
              <a:rPr lang="ru-RU" sz="1800" b="1" dirty="0" err="1" smtClean="0"/>
              <a:t>ь</a:t>
            </a:r>
            <a:r>
              <a:rPr lang="ru-RU" sz="1800" b="1" dirty="0" smtClean="0"/>
              <a:t> - …, ёр… -…, </a:t>
            </a:r>
            <a:r>
              <a:rPr lang="ru-RU" sz="1800" b="1" dirty="0" err="1" smtClean="0"/>
              <a:t>вежли</a:t>
            </a:r>
            <a:r>
              <a:rPr lang="ru-RU" sz="1800" b="1" dirty="0" smtClean="0"/>
              <a:t>… - …, </a:t>
            </a:r>
            <a:r>
              <a:rPr lang="ru-RU" sz="1800" b="1" dirty="0" err="1" smtClean="0"/>
              <a:t>хоро</a:t>
            </a:r>
            <a:r>
              <a:rPr lang="ru-RU" sz="1800" b="1" dirty="0" smtClean="0"/>
              <a:t>… -….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008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/>
              <a:t>Создание на уроках проблемных ситуаций развивает и активизирует познавательную деятельность учащихся.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C00000"/>
                </a:solidFill>
              </a:rPr>
              <a:t>С помощью чего можно увеличить количество слов в русском языке?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12-конечная звезда 2"/>
          <p:cNvSpPr/>
          <p:nvPr/>
        </p:nvSpPr>
        <p:spPr>
          <a:xfrm>
            <a:off x="971600" y="1700808"/>
            <a:ext cx="6768752" cy="4608512"/>
          </a:xfrm>
          <a:prstGeom prst="star12">
            <a:avLst>
              <a:gd name="adj" fmla="val 42507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214678" y="3214686"/>
            <a:ext cx="2214578" cy="1428760"/>
          </a:xfrm>
          <a:prstGeom prst="ellipse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катился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286116" y="1643050"/>
            <a:ext cx="1857388" cy="571504"/>
          </a:xfrm>
          <a:prstGeom prst="wedgeRoundRectCallou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H="1">
            <a:off x="3750469" y="2678907"/>
            <a:ext cx="1000125" cy="714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Скругленная прямоугольная выноска 6"/>
          <p:cNvSpPr/>
          <p:nvPr/>
        </p:nvSpPr>
        <p:spPr>
          <a:xfrm rot="20241980">
            <a:off x="6344204" y="1948196"/>
            <a:ext cx="1714512" cy="642942"/>
          </a:xfrm>
          <a:prstGeom prst="wedgeRoundRectCallou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4929188" y="2643188"/>
            <a:ext cx="1428750" cy="500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Скругленная прямоугольная выноска 8"/>
          <p:cNvSpPr/>
          <p:nvPr/>
        </p:nvSpPr>
        <p:spPr>
          <a:xfrm>
            <a:off x="6643702" y="3357562"/>
            <a:ext cx="1857388" cy="571504"/>
          </a:xfrm>
          <a:prstGeom prst="wedgeRoundRectCallou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>
            <a:off x="5429250" y="3643313"/>
            <a:ext cx="1214438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Скругленная прямоугольная выноска 10"/>
          <p:cNvSpPr/>
          <p:nvPr/>
        </p:nvSpPr>
        <p:spPr>
          <a:xfrm rot="1157503">
            <a:off x="756607" y="1933825"/>
            <a:ext cx="1857388" cy="571504"/>
          </a:xfrm>
          <a:prstGeom prst="wedgeRoundRectCallou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562225" y="2525713"/>
            <a:ext cx="1123950" cy="8366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Скругленная прямоугольная выноска 12"/>
          <p:cNvSpPr/>
          <p:nvPr/>
        </p:nvSpPr>
        <p:spPr>
          <a:xfrm>
            <a:off x="357158" y="3214686"/>
            <a:ext cx="1857388" cy="571504"/>
          </a:xfrm>
          <a:prstGeom prst="wedgeRoundRectCallou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</a:t>
            </a:r>
          </a:p>
        </p:txBody>
      </p:sp>
      <p:cxnSp>
        <p:nvCxnSpPr>
          <p:cNvPr id="15" name="Прямая со стрелкой 14"/>
          <p:cNvCxnSpPr>
            <a:stCxn id="13" idx="3"/>
          </p:cNvCxnSpPr>
          <p:nvPr/>
        </p:nvCxnSpPr>
        <p:spPr>
          <a:xfrm>
            <a:off x="2214546" y="3500438"/>
            <a:ext cx="917294" cy="2886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Скругленная прямоугольная выноска 17"/>
          <p:cNvSpPr/>
          <p:nvPr/>
        </p:nvSpPr>
        <p:spPr>
          <a:xfrm rot="20493927">
            <a:off x="642910" y="4714884"/>
            <a:ext cx="1714512" cy="642942"/>
          </a:xfrm>
          <a:prstGeom prst="wedgeRoundRectCallou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2339752" y="4293096"/>
            <a:ext cx="1080120" cy="4320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Скругленная прямоугольная выноска 21"/>
          <p:cNvSpPr/>
          <p:nvPr/>
        </p:nvSpPr>
        <p:spPr>
          <a:xfrm rot="1292383">
            <a:off x="5908448" y="4900879"/>
            <a:ext cx="1714512" cy="642942"/>
          </a:xfrm>
          <a:prstGeom prst="wedgeRoundRectCallou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rot="10800000">
            <a:off x="5194300" y="4329113"/>
            <a:ext cx="774700" cy="5778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Скругленная прямоугольная выноска 23"/>
          <p:cNvSpPr/>
          <p:nvPr/>
        </p:nvSpPr>
        <p:spPr>
          <a:xfrm>
            <a:off x="3286116" y="5857892"/>
            <a:ext cx="1857388" cy="571504"/>
          </a:xfrm>
          <a:prstGeom prst="wedgeRoundRectCallou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 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 flipH="1" flipV="1">
            <a:off x="3608388" y="5178425"/>
            <a:ext cx="1143000" cy="730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2286000"/>
            <a:ext cx="4786312" cy="10715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400" b="1" dirty="0" smtClean="0">
                <a:effectLst/>
                <a:hlinkClick r:id="rId2" action="ppaction://hlinkpres?slideindex=1&amp;slidetitle="/>
              </a:rPr>
              <a:t>«О братьях наших меньших» </a:t>
            </a:r>
            <a:endParaRPr lang="ru-RU" sz="2400" b="1" dirty="0" smtClean="0">
              <a:effectLst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400" b="1" dirty="0" smtClean="0">
                <a:effectLst/>
              </a:rPr>
              <a:t>(окружающий мир).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</p:txBody>
      </p:sp>
      <p:pic>
        <p:nvPicPr>
          <p:cNvPr id="8200" name="Picture 8" descr="ле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857364"/>
            <a:ext cx="2736850" cy="2520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203" name="Picture 11" descr="IMG_03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714752"/>
            <a:ext cx="2828608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428625" y="357188"/>
            <a:ext cx="87153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Учебные проекты.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29063" y="4857750"/>
            <a:ext cx="49291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hlinkClick r:id="rId5" action="ppaction://hlinkpres?slideindex=1&amp;slidetitle="/>
              </a:rPr>
              <a:t>«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Бабочки – живые цветы»</a:t>
            </a:r>
          </a:p>
          <a:p>
            <a:pPr marL="342900" indent="-342900"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(окружающий мир) 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6"/>
          <p:cNvSpPr txBox="1">
            <a:spLocks noChangeArrowheads="1"/>
          </p:cNvSpPr>
          <p:nvPr/>
        </p:nvSpPr>
        <p:spPr bwMode="auto">
          <a:xfrm>
            <a:off x="1714500" y="1357313"/>
            <a:ext cx="6572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FFFFFF"/>
                </a:solidFill>
              </a:rPr>
              <a:t>Проект </a:t>
            </a:r>
            <a:r>
              <a:rPr lang="ru-RU" sz="2400" b="1" i="1" dirty="0">
                <a:solidFill>
                  <a:srgbClr val="FFFFFF"/>
                </a:solidFill>
                <a:hlinkClick r:id="rId2" action="ppaction://hlinkpres?slideindex=1&amp;slidetitle="/>
              </a:rPr>
              <a:t>«Помощники здоровья»</a:t>
            </a:r>
            <a:endParaRPr lang="ru-RU" sz="2400" b="1" i="1" dirty="0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FFFFFF"/>
                </a:solidFill>
              </a:rPr>
              <a:t>(технология)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188" y="357188"/>
            <a:ext cx="85010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Учебные  проекты.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1500" y="5143500"/>
            <a:ext cx="8001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«Путешествие в страну </a:t>
            </a:r>
            <a:r>
              <a:rPr lang="ru-RU" sz="2400" b="1" kern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Считалию</a:t>
            </a:r>
            <a:r>
              <a:rPr lang="ru-RU" sz="24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</a:p>
          <a:p>
            <a:pPr algn="ctr" eaLnBrk="0" hangingPunct="0">
              <a:defRPr/>
            </a:pPr>
            <a:r>
              <a:rPr lang="ru-RU" sz="24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(математика)</a:t>
            </a:r>
          </a:p>
        </p:txBody>
      </p:sp>
      <p:pic>
        <p:nvPicPr>
          <p:cNvPr id="21510" name="Picture 6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3429000"/>
            <a:ext cx="183038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Таня\Рабочий стол\все фото\DSC011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988840"/>
            <a:ext cx="4392488" cy="29523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/>
              <a:t>Внимание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algn="l"/>
            <a:endParaRPr lang="ru-RU" sz="1600" b="1" dirty="0" smtClean="0"/>
          </a:p>
          <a:p>
            <a:pPr algn="l"/>
            <a:endParaRPr lang="ru-RU" sz="1800" b="1" dirty="0" smtClean="0"/>
          </a:p>
          <a:p>
            <a:pPr algn="l"/>
            <a:r>
              <a:rPr lang="ru-RU" sz="1800" b="1" dirty="0" smtClean="0"/>
              <a:t>Найди </a:t>
            </a:r>
            <a:r>
              <a:rPr lang="ru-RU" sz="1800" b="1" dirty="0"/>
              <a:t>11 треугольников на раскрашенном </a:t>
            </a:r>
            <a:r>
              <a:rPr lang="ru-RU" sz="1800" b="1" dirty="0" smtClean="0"/>
              <a:t>                                                            рисунке</a:t>
            </a:r>
            <a:r>
              <a:rPr lang="ru-RU" sz="1800" b="1" dirty="0"/>
              <a:t>.</a:t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- Раскрась данные треугольники на нижних </a:t>
            </a:r>
            <a:br>
              <a:rPr lang="ru-RU" sz="1800" b="1" dirty="0"/>
            </a:br>
            <a:r>
              <a:rPr lang="ru-RU" sz="1800" b="1" dirty="0"/>
              <a:t>рисунках. </a:t>
            </a:r>
            <a:br>
              <a:rPr lang="ru-RU" sz="1800" b="1" dirty="0"/>
            </a:br>
            <a:endParaRPr lang="ru-RU" sz="1800" b="1" dirty="0"/>
          </a:p>
        </p:txBody>
      </p:sp>
      <p:pic>
        <p:nvPicPr>
          <p:cNvPr id="5" name="Picture 4" descr="развитие внимания, игры, упражнения, внимательнос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52839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1" y="4005065"/>
            <a:ext cx="2663777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81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 i="1" u="sng" dirty="0"/>
              <a:t>Проблемное обучение</a:t>
            </a:r>
          </a:p>
          <a:p>
            <a:pPr>
              <a:buFont typeface="Wingdings" pitchFamily="2" charset="2"/>
              <a:buNone/>
            </a:pPr>
            <a:r>
              <a:rPr lang="ru-RU" sz="1800" b="1" dirty="0"/>
              <a:t>    Решить удобным способом </a:t>
            </a:r>
            <a:br>
              <a:rPr lang="ru-RU" sz="1800" b="1" dirty="0"/>
            </a:br>
            <a:r>
              <a:rPr lang="ru-RU" sz="1800" b="1" dirty="0"/>
              <a:t>(40+10) - 7 </a:t>
            </a:r>
            <a:br>
              <a:rPr lang="ru-RU" sz="1800" b="1" dirty="0"/>
            </a:br>
            <a:r>
              <a:rPr lang="ru-RU" sz="1800" b="1" dirty="0"/>
              <a:t>(60+10) – 4</a:t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Вставить числа в окошки по данному образцу</a:t>
            </a:r>
            <a:br>
              <a:rPr lang="ru-RU" sz="1800" b="1" dirty="0"/>
            </a:br>
            <a:r>
              <a:rPr lang="ru-RU" sz="1800" b="1" dirty="0"/>
              <a:t>40 = 30 + 10 </a:t>
            </a:r>
            <a:br>
              <a:rPr lang="ru-RU" sz="1800" b="1" dirty="0"/>
            </a:br>
            <a:r>
              <a:rPr lang="ru-RU" sz="1800" b="1" dirty="0"/>
              <a:t>80 = … + 10 </a:t>
            </a:r>
            <a:br>
              <a:rPr lang="ru-RU" sz="1800" b="1" dirty="0"/>
            </a:br>
            <a:r>
              <a:rPr lang="ru-RU" sz="1800" b="1" dirty="0"/>
              <a:t>60 = 50 + 10 </a:t>
            </a:r>
            <a:br>
              <a:rPr lang="ru-RU" sz="1800" b="1" dirty="0"/>
            </a:br>
            <a:r>
              <a:rPr lang="ru-RU" sz="1800" b="1" dirty="0"/>
              <a:t>50 = … + …</a:t>
            </a:r>
            <a:br>
              <a:rPr lang="ru-RU" sz="1800" b="1" dirty="0"/>
            </a:br>
            <a:endParaRPr lang="ru-RU" sz="1800" b="1" dirty="0"/>
          </a:p>
          <a:p>
            <a:pPr>
              <a:buFont typeface="Wingdings" pitchFamily="2" charset="2"/>
              <a:buNone/>
            </a:pPr>
            <a:r>
              <a:rPr lang="ru-RU" sz="2400" b="1" i="1" u="sng" dirty="0"/>
              <a:t>Опорные схемы</a:t>
            </a:r>
          </a:p>
        </p:txBody>
      </p:sp>
      <p:sp>
        <p:nvSpPr>
          <p:cNvPr id="43102" name="Oval 94"/>
          <p:cNvSpPr>
            <a:spLocks noChangeArrowheads="1"/>
          </p:cNvSpPr>
          <p:nvPr/>
        </p:nvSpPr>
        <p:spPr bwMode="auto">
          <a:xfrm>
            <a:off x="5435600" y="4652963"/>
            <a:ext cx="3240088" cy="1657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103" name="Rectangle 95"/>
          <p:cNvSpPr>
            <a:spLocks noChangeArrowheads="1"/>
          </p:cNvSpPr>
          <p:nvPr/>
        </p:nvSpPr>
        <p:spPr bwMode="auto">
          <a:xfrm>
            <a:off x="6516688" y="4365625"/>
            <a:ext cx="9366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104" name="Line 96"/>
          <p:cNvSpPr>
            <a:spLocks noChangeShapeType="1"/>
          </p:cNvSpPr>
          <p:nvPr/>
        </p:nvSpPr>
        <p:spPr bwMode="auto">
          <a:xfrm flipH="1">
            <a:off x="6300788" y="4941888"/>
            <a:ext cx="792162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105" name="Text Box 97"/>
          <p:cNvSpPr txBox="1">
            <a:spLocks noChangeArrowheads="1"/>
          </p:cNvSpPr>
          <p:nvPr/>
        </p:nvSpPr>
        <p:spPr bwMode="auto">
          <a:xfrm>
            <a:off x="6588125" y="4292600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13</a:t>
            </a:r>
          </a:p>
        </p:txBody>
      </p:sp>
      <p:sp>
        <p:nvSpPr>
          <p:cNvPr id="43106" name="Text Box 98"/>
          <p:cNvSpPr txBox="1">
            <a:spLocks noChangeArrowheads="1"/>
          </p:cNvSpPr>
          <p:nvPr/>
        </p:nvSpPr>
        <p:spPr bwMode="auto">
          <a:xfrm>
            <a:off x="5724525" y="5013325"/>
            <a:ext cx="936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3107" name="Text Box 99"/>
          <p:cNvSpPr txBox="1">
            <a:spLocks noChangeArrowheads="1"/>
          </p:cNvSpPr>
          <p:nvPr/>
        </p:nvSpPr>
        <p:spPr bwMode="auto">
          <a:xfrm>
            <a:off x="7019925" y="5157788"/>
            <a:ext cx="1079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43108" name="Oval 100"/>
          <p:cNvSpPr>
            <a:spLocks noChangeArrowheads="1"/>
          </p:cNvSpPr>
          <p:nvPr/>
        </p:nvSpPr>
        <p:spPr bwMode="auto">
          <a:xfrm>
            <a:off x="1042988" y="5013325"/>
            <a:ext cx="3097212" cy="151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109" name="Rectangle 101"/>
          <p:cNvSpPr>
            <a:spLocks noChangeArrowheads="1"/>
          </p:cNvSpPr>
          <p:nvPr/>
        </p:nvSpPr>
        <p:spPr bwMode="auto">
          <a:xfrm>
            <a:off x="2268538" y="4868863"/>
            <a:ext cx="79057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110" name="Line 102"/>
          <p:cNvSpPr>
            <a:spLocks noChangeShapeType="1"/>
          </p:cNvSpPr>
          <p:nvPr/>
        </p:nvSpPr>
        <p:spPr bwMode="auto">
          <a:xfrm flipH="1">
            <a:off x="1908175" y="5445125"/>
            <a:ext cx="6477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111" name="Text Box 103"/>
          <p:cNvSpPr txBox="1">
            <a:spLocks noChangeArrowheads="1"/>
          </p:cNvSpPr>
          <p:nvPr/>
        </p:nvSpPr>
        <p:spPr bwMode="auto">
          <a:xfrm>
            <a:off x="2411413" y="494188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11</a:t>
            </a:r>
          </a:p>
        </p:txBody>
      </p:sp>
      <p:sp>
        <p:nvSpPr>
          <p:cNvPr id="43112" name="Text Box 104"/>
          <p:cNvSpPr txBox="1">
            <a:spLocks noChangeArrowheads="1"/>
          </p:cNvSpPr>
          <p:nvPr/>
        </p:nvSpPr>
        <p:spPr bwMode="auto">
          <a:xfrm>
            <a:off x="1403350" y="551656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?</a:t>
            </a:r>
          </a:p>
        </p:txBody>
      </p:sp>
      <p:sp>
        <p:nvSpPr>
          <p:cNvPr id="43115" name="Text Box 107"/>
          <p:cNvSpPr txBox="1">
            <a:spLocks noChangeArrowheads="1"/>
          </p:cNvSpPr>
          <p:nvPr/>
        </p:nvSpPr>
        <p:spPr bwMode="auto">
          <a:xfrm>
            <a:off x="3851275" y="5229225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</a:t>
            </a:r>
          </a:p>
        </p:txBody>
      </p:sp>
      <p:sp>
        <p:nvSpPr>
          <p:cNvPr id="43116" name="Text Box 108"/>
          <p:cNvSpPr txBox="1">
            <a:spLocks noChangeArrowheads="1"/>
          </p:cNvSpPr>
          <p:nvPr/>
        </p:nvSpPr>
        <p:spPr bwMode="auto">
          <a:xfrm>
            <a:off x="7380288" y="6092825"/>
            <a:ext cx="1512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     </a:t>
            </a:r>
            <a:r>
              <a:rPr lang="ru-RU">
                <a:hlinkClick r:id="rId2" action="ppaction://hlinksldjump"/>
              </a:rPr>
              <a:t>назад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76672"/>
            <a:ext cx="8281168" cy="612068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i="1" dirty="0">
                <a:solidFill>
                  <a:schemeClr val="bg2"/>
                </a:solidFill>
              </a:rPr>
              <a:t>   </a:t>
            </a:r>
            <a:r>
              <a:rPr lang="ru-RU" b="1" i="1" dirty="0">
                <a:solidFill>
                  <a:srgbClr val="C00000"/>
                </a:solidFill>
              </a:rPr>
              <a:t>Современный педагог должен не только знать свой предмет, но и уметь пробуждать в ученике жажду познания. Заинтересовать, а уже потом научить – вот в чем суть педагогического мастерства.</a:t>
            </a:r>
            <a:endParaRPr lang="ru-RU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rgbClr val="C00000"/>
                </a:solidFill>
              </a:rPr>
              <a:t>                         В.Ф. Шаталов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2050" name="Picture 2" descr="C:\Documents and Settings\Таня\Рабочий стол\все фото\DSC01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717032"/>
            <a:ext cx="3384376" cy="2592288"/>
          </a:xfrm>
          <a:prstGeom prst="round2DiagRect">
            <a:avLst/>
          </a:prstGeom>
          <a:noFill/>
        </p:spPr>
      </p:pic>
      <p:pic>
        <p:nvPicPr>
          <p:cNvPr id="1026" name="Picture 2" descr="C:\Documents and Settings\Таня\Рабочий стол\все фото\DSC01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05064"/>
            <a:ext cx="3024336" cy="2376264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286644"/>
            <a:ext cx="842493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/>
              <a:t>Развитие творческой познавательной активности – тема очень актуальна для начальной школы и именно ей отводится особая роль. Ведь в начальной школе закладывается фундамент знаний, формируется личность ребенка, его мировоззрение. К сожалению, приходится наблюдать, что уже к середине учебного года у первоклассника, так сильно желавшего пойти в школу, жаждущего чего – то нового, неизвестного вдруг гаснет радостное ожидание учебного дня, проходит первоначальная тяга к учению. </a:t>
            </a:r>
          </a:p>
          <a:p>
            <a:r>
              <a:rPr lang="ru-RU" sz="2800" b="1" dirty="0" smtClean="0"/>
              <a:t> Поддержание познавательной творческой активности – важное условие успешности учебного процесса.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529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/>
              <a:t>Задача учителя – научить ребенка самостоятельно выделять учебную задачу, видеть ее за отдельными, не похожими друг на друга, заданиями. Опора на творчество учащихся - это один из основных приемов создания положительной мотивации учения. Развитие активности, пытливости, самостоятельности, инициативы, творческого отношения к делу, является важным звеном в активизации познавательной деятельности учащихся.</a:t>
            </a:r>
            <a:r>
              <a:rPr lang="ru-RU" sz="2800" dirty="0" smtClean="0"/>
              <a:t>                                       </a:t>
            </a:r>
            <a:r>
              <a:rPr lang="ru-RU" sz="2800" b="1" dirty="0" smtClean="0"/>
              <a:t>Для формирования творческой познавательной активности школьников возможно использование всех методов, приемов, которыми располагает дидактика.</a:t>
            </a:r>
            <a:endParaRPr lang="ru-RU" sz="2800" b="1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2809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Объяснительно – иллюстрационный – рассказ, объяснение, опыты, таблицы, схемы – способствует формированию у младших школьников первоначальных знаний. Использование репродуктивного метода содействует развитию у учащихся практических умений и навыков. Проблемно - поисковый, частично - поисковый, в совокупности с предыдущими, служат развитию творческих способностей школьников. Необходимость формирования творческой познавательной активности заставляет учителя искать средства активизации и управления учебно-познавательной деятельностью.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2809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Каждый урок – это определенная система заданий, которая ведет ученика к овладению тех или иных понятий, умениям, навыкам. От того, какие задания подбирает учитель для данного урока, в какой последовательности их выстраивает, зависит достижение целей урока, активность, самостоятельность учащихся. Устойчивый познавательный интерес формируется на разных предметах в начальной школе разными средствами. Лучшему усвоению материала способствуют средства наглядности, опорные схемы, таблицы. Очень важным средством является занимательность.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4969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Ярчайшим эмоциональным средством формирования познавательных интересов является игра. В процессе игры на уроке учащиеся незаметно для себя выполняют различные упражнения, где им приходится сравнивать, упражняться, тренироваться. Игра ставит ребенка в условия поиска, пробуждает интерес к победе, а отсюда – стремление быть быстрым, собранным, ловким, находчивым, уметь четко выполнять задания, соблюдать правила игры. В коллективных играх формируются нравственные качества. Важным средством активизации творческой деятельности учащихся является установление связи изучаемого материала с окружающей их действительностью. </a:t>
            </a:r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3"/>
            <a:ext cx="820891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Использование тематических кроссвордов помогают повысить грамотность учащихся, развивать у них интерес к предмету, активизировать внимание. Большое значение в развитии познавательной активности на уроках имеют загадки, пословицы, скороговорки, игры, стихи.                                                           Использование ИКТ позволяет погрузиться в другой мир, увидеть его своими глазами. По данным исследований, в памяти человека остается 1/4 часть услышанного материала, 1/3 часть увиденного, 1/2 часть увиденного и услышанного, 3/4 части материала, если ученик привлечен в активные действия в процессе обучения.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7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Приведу примеры заданий и упражнений применяемых мной для развития познавательной активности на уроках.                                                          В начальном обучении широко распространены </a:t>
            </a:r>
            <a:r>
              <a:rPr lang="ru-RU" sz="2800" b="1" dirty="0" smtClean="0">
                <a:solidFill>
                  <a:srgbClr val="C00000"/>
                </a:solidFill>
              </a:rPr>
              <a:t>дидактические, или обучающие  игры. </a:t>
            </a:r>
            <a:r>
              <a:rPr lang="ru-RU" sz="2800" b="1" dirty="0" smtClean="0"/>
              <a:t>Они имеют познавательное содержание и направлены на умственное развитие учащихся</a:t>
            </a:r>
            <a:endParaRPr lang="ru-RU" sz="2800" dirty="0"/>
          </a:p>
        </p:txBody>
      </p:sp>
      <p:pic>
        <p:nvPicPr>
          <p:cNvPr id="1026" name="Picture 2" descr="C:\Documents and Settings\Таня\Рабочий стол\все фото\DSC01176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01008"/>
            <a:ext cx="3528392" cy="2736304"/>
          </a:xfrm>
          <a:prstGeom prst="round2DiagRect">
            <a:avLst/>
          </a:prstGeom>
          <a:noFill/>
        </p:spPr>
      </p:pic>
      <p:pic>
        <p:nvPicPr>
          <p:cNvPr id="3" name="Picture 2" descr="C:\Documents and Settings\Таня\Рабочий стол\все фото\DSC01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01008"/>
            <a:ext cx="3960440" cy="2736304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.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«Выбери три слова»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>
                <a:solidFill>
                  <a:srgbClr val="C00000"/>
                </a:solidFill>
              </a:rPr>
              <a:t/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ru-RU" sz="2400" b="1" dirty="0" smtClean="0"/>
              <a:t>( Ее можно использовать на закрепление любых тем по русскому языку)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ru-RU" sz="2000" b="1" dirty="0" smtClean="0"/>
              <a:t>Цель: Проследить за формированием орфографического навыка с учетом этапа работы над орфографией. </a:t>
            </a:r>
            <a:br>
              <a:rPr lang="ru-RU" sz="2000" b="1" dirty="0" smtClean="0"/>
            </a:br>
            <a:r>
              <a:rPr lang="ru-RU" sz="2000" b="1" dirty="0" smtClean="0"/>
              <a:t>Подбор слов зависит от изучаемых или пройденных тем. </a:t>
            </a:r>
            <a:br>
              <a:rPr lang="ru-RU" sz="2000" b="1" dirty="0" smtClean="0"/>
            </a:br>
            <a:r>
              <a:rPr lang="ru-RU" sz="2000" b="1" dirty="0" smtClean="0"/>
              <a:t>На 9 карточках записаны девять слов: </a:t>
            </a:r>
            <a:br>
              <a:rPr lang="ru-RU" sz="2000" b="1" dirty="0" smtClean="0"/>
            </a:br>
            <a:r>
              <a:rPr lang="ru-RU" sz="2000" b="1" dirty="0" smtClean="0"/>
              <a:t>1-й набор: рыбка, вьюга, чулок, дубки, варенье, чучело, ручьи, чум, гриб. </a:t>
            </a:r>
            <a:br>
              <a:rPr lang="ru-RU" sz="2000" b="1" dirty="0" smtClean="0"/>
            </a:br>
            <a:r>
              <a:rPr lang="ru-RU" sz="2000" b="1" dirty="0" smtClean="0"/>
              <a:t>2-й набор: подъезд, склад, ворона, град, съемка, клад, ворота, подъем, воробей. </a:t>
            </a:r>
            <a:br>
              <a:rPr lang="ru-RU" sz="2000" b="1" dirty="0" smtClean="0"/>
            </a:br>
            <a:r>
              <a:rPr lang="ru-RU" sz="2000" b="1" dirty="0" smtClean="0"/>
              <a:t>Двое берут по очереди карточки, выигрывает тот, у кого первого окажутся три слова , имеющую одинаковую орфограмму.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en-US" sz="2000" b="1" dirty="0" smtClean="0"/>
              <a:t> </a:t>
            </a:r>
            <a:endParaRPr lang="ru-RU" sz="2000" b="1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55576" y="5085184"/>
          <a:ext cx="7632848" cy="1080120"/>
        </p:xfrm>
        <a:graphic>
          <a:graphicData uri="http://schemas.openxmlformats.org/drawingml/2006/table">
            <a:tbl>
              <a:tblPr/>
              <a:tblGrid>
                <a:gridCol w="954106"/>
                <a:gridCol w="954106"/>
                <a:gridCol w="954106"/>
                <a:gridCol w="1378153"/>
                <a:gridCol w="530059"/>
                <a:gridCol w="1024781"/>
                <a:gridCol w="883431"/>
                <a:gridCol w="954106"/>
              </a:tblGrid>
              <a:tr h="36004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рыбка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вьюга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чулок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подъезд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склад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ворона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дубки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варенье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чучело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c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ъемка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град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ворота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гриб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ручьи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чум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подъем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клад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воробей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849</Words>
  <Application>Microsoft Office PowerPoint</Application>
  <PresentationFormat>Экран (4:3)</PresentationFormat>
  <Paragraphs>84</Paragraphs>
  <Slides>19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.        «Выбери три слова»   ( Ее можно использовать на закрепление любых тем по русскому языку)   Цель: Проследить за формированием орфографического навыка с учетом этапа работы над орфографией.  Подбор слов зависит от изучаемых или пройденных тем.  На 9 карточках записаны девять слов:  1-й набор: рыбка, вьюга, чулок, дубки, варенье, чучело, ручьи, чум, гриб.  2-й набор: подъезд, склад, ворона, град, съемка, клад, ворота, подъем, воробей.  Двое берут по очереди карточки, выигрывает тот, у кого первого окажутся три слова , имеющую одинаковую орфограмму.    </vt:lpstr>
      <vt:lpstr> Игра « Почтальон»  Цель: Закрепить знания учащихся по подбору проверочного слова, расширить словарный запас, развивать фонематический слух, профилактика дисграфии.  Ход: Почтальон раздает группе детей (по 4-5 чел.) приглашения.  Дети определяют, куда их пригласили. огород парк море школа столовая зоопарк  гря-ки доро-ки пло-цы кни-ки хле-цы кле-ка  кали-ка бере-ки фла-ки обло-ки пиро-ки марты-ка  реди-ка ду-ки ло-ки тетра-ка сли-ки тра-ка  морко-ка ли-ки остро-ки промока-ка голу-цы реше-ка   </vt:lpstr>
      <vt:lpstr>          Игра « Шифровальщики»  Цель: автоматизация звуков, развитие фонетико-фонематического восприятия, процессов анализа и синтеза, понимание смысло-различительной функции звука и буквы, обогащение словарного запаса учащихся, развитие логического мышления.  Ход: Играют в парах: один в роли шифровальщика, другой - отгадчика.  Шифровальщик задумывает слово и шифрует его. Играющие могут попробовать свои силы в расшифровке словосочетаний и предложений.   </vt:lpstr>
      <vt:lpstr> Дидактическая игра Найди пару.  </vt:lpstr>
      <vt:lpstr>Парные согласные на конце слова Задание 1.  Уровень 1.   Спишите. Вставьте пропущенные буквы. Напишите проверочные.    Ястре(б, п ) - …, арбу(с, з) - …, гара(ш, ж) - …, жира(в,ф) - …, заво(т,д) - …, гвоз(д, т)ь - …, ёр(ж,ш) -…, вежли(в,ф) -…, хоро(ж,ш) - …. .   Уровень 2.   Прочитайте слова. Вставьте пропущенные буквы. Напишите проверочные.    Ястре… - …, арбу… - …, гара… - …, жира… - …, заво… - …, гвоз…ь - …, ёр… -…, вежли… - …, хоро… -….   Уровень 3.   Прочитайте слова. Вставьте пропущенные буквы. Напишите проверочные.    Разделите слова на 2 группы.   Ястре… - …, арбу… - …, гара… - …, жира… - …, заво… - …, гвоз…ь - …, ёр… -…, вежли… - …, хоро… -….</vt:lpstr>
      <vt:lpstr>Создание на уроках проблемных ситуаций развивает и активизирует познавательную деятельность учащихся. С помощью чего можно увеличить количество слов в русском языке?  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Таня</cp:lastModifiedBy>
  <cp:revision>35</cp:revision>
  <dcterms:created xsi:type="dcterms:W3CDTF">2014-06-25T06:32:06Z</dcterms:created>
  <dcterms:modified xsi:type="dcterms:W3CDTF">2015-07-30T09:22:59Z</dcterms:modified>
</cp:coreProperties>
</file>