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68" r:id="rId2"/>
    <p:sldId id="266" r:id="rId3"/>
    <p:sldId id="267" r:id="rId4"/>
    <p:sldId id="260" r:id="rId5"/>
    <p:sldId id="262" r:id="rId6"/>
    <p:sldId id="269" r:id="rId7"/>
    <p:sldId id="271" r:id="rId8"/>
    <p:sldId id="270" r:id="rId9"/>
    <p:sldId id="272" r:id="rId10"/>
    <p:sldId id="291" r:id="rId11"/>
    <p:sldId id="288" r:id="rId12"/>
    <p:sldId id="282" r:id="rId13"/>
    <p:sldId id="289" r:id="rId14"/>
    <p:sldId id="275" r:id="rId15"/>
    <p:sldId id="278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80" autoAdjust="0"/>
  </p:normalViewPr>
  <p:slideViewPr>
    <p:cSldViewPr>
      <p:cViewPr varScale="1">
        <p:scale>
          <a:sx n="46" d="100"/>
          <a:sy n="46" d="100"/>
        </p:scale>
        <p:origin x="-103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FB22-7BF2-4C8E-941E-AF14EAEBEF2A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ABDE8-798B-43CD-90F6-74357CA7C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70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ABDE8-798B-43CD-90F6-74357CA7C9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ABDE8-798B-43CD-90F6-74357CA7C9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ABDE8-798B-43CD-90F6-74357CA7C93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2C0-6D05-40B0-A5F8-D1B7AF97E969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5E15-843E-4F95-B740-80A2DFF904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2C0-6D05-40B0-A5F8-D1B7AF97E969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5E15-843E-4F95-B740-80A2DFF90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2C0-6D05-40B0-A5F8-D1B7AF97E969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5E15-843E-4F95-B740-80A2DFF90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2C0-6D05-40B0-A5F8-D1B7AF97E969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5E15-843E-4F95-B740-80A2DFF90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2C0-6D05-40B0-A5F8-D1B7AF97E969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735E15-843E-4F95-B740-80A2DFF90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2C0-6D05-40B0-A5F8-D1B7AF97E969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5E15-843E-4F95-B740-80A2DFF90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2C0-6D05-40B0-A5F8-D1B7AF97E969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5E15-843E-4F95-B740-80A2DFF90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2C0-6D05-40B0-A5F8-D1B7AF97E969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5E15-843E-4F95-B740-80A2DFF90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2C0-6D05-40B0-A5F8-D1B7AF97E969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5E15-843E-4F95-B740-80A2DFF90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2C0-6D05-40B0-A5F8-D1B7AF97E969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5E15-843E-4F95-B740-80A2DFF90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52C0-6D05-40B0-A5F8-D1B7AF97E969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5E15-843E-4F95-B740-80A2DFF90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3852C0-6D05-40B0-A5F8-D1B7AF97E969}" type="datetimeFigureOut">
              <a:rPr lang="ru-RU" smtClean="0"/>
              <a:pPr/>
              <a:t>27.07.2015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735E15-843E-4F95-B740-80A2DFF90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20140411_154023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САМОВОСПИТАНИЕ   И   САМОРЕАЛИЗАЦИЯ   УЧАЩИХСЯ   –  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ЗАЛОГ   ПОВЫШЕНИЯ   МОТИВАЦИИ   В   ОБУЧЕНИИ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НА   УРОКАХ   ФИЗИЧЕСКОЙ   КУЛЬТУРЫ 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0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5616" y="1484784"/>
            <a:ext cx="6811425" cy="51085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3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Конкурс  стенгазет  на  тему:  «Олимпиада  в  Сочи  –  2014»</a:t>
            </a:r>
            <a:endParaRPr lang="ru-RU" sz="2400" b="1" i="1" dirty="0"/>
          </a:p>
        </p:txBody>
      </p:sp>
      <p:pic>
        <p:nvPicPr>
          <p:cNvPr id="4" name="Рисунок 3" descr="20140408_161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1960" y="3429000"/>
            <a:ext cx="2293166" cy="3212976"/>
          </a:xfrm>
          <a:prstGeom prst="rect">
            <a:avLst/>
          </a:prstGeom>
        </p:spPr>
      </p:pic>
      <p:pic>
        <p:nvPicPr>
          <p:cNvPr id="5" name="Рисунок 4" descr="20140408_161002 (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6256" y="3284984"/>
            <a:ext cx="2043227" cy="3384376"/>
          </a:xfrm>
          <a:prstGeom prst="rect">
            <a:avLst/>
          </a:prstGeom>
        </p:spPr>
      </p:pic>
      <p:pic>
        <p:nvPicPr>
          <p:cNvPr id="6" name="Рисунок 5" descr="20140408_1610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3861048"/>
            <a:ext cx="3779912" cy="2691120"/>
          </a:xfrm>
          <a:prstGeom prst="rect">
            <a:avLst/>
          </a:prstGeom>
        </p:spPr>
      </p:pic>
      <p:pic>
        <p:nvPicPr>
          <p:cNvPr id="7" name="Рисунок 6" descr="20140408_16103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764704"/>
            <a:ext cx="3744416" cy="2808312"/>
          </a:xfrm>
          <a:prstGeom prst="rect">
            <a:avLst/>
          </a:prstGeom>
        </p:spPr>
      </p:pic>
      <p:pic>
        <p:nvPicPr>
          <p:cNvPr id="8" name="Рисунок 7" descr="20140424_08502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08" y="548680"/>
            <a:ext cx="360904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20140414_1017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9552" y="620689"/>
            <a:ext cx="3456384" cy="25753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3212976"/>
            <a:ext cx="321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Урок   физической   культуры</a:t>
            </a:r>
            <a:endParaRPr lang="ru-RU" b="1" i="1" dirty="0"/>
          </a:p>
        </p:txBody>
      </p:sp>
      <p:pic>
        <p:nvPicPr>
          <p:cNvPr id="11" name="Содержимое 6" descr="20130927_1339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39952" y="1988840"/>
            <a:ext cx="4626363" cy="34697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11960" y="551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Школьная   эстафета «Золотая осень»</a:t>
            </a:r>
            <a:endParaRPr lang="ru-RU" b="1" i="1" dirty="0"/>
          </a:p>
        </p:txBody>
      </p:sp>
      <p:pic>
        <p:nvPicPr>
          <p:cNvPr id="14" name="Рисунок 13" descr="20131031_1242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4005064"/>
            <a:ext cx="3456384" cy="22821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31432" y="76470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Самореализация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63093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Весёлые старты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Всероссийские   спортивные   игры   школьников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«Президентские   спортивные   игры»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20140306_1412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8184" y="4437112"/>
            <a:ext cx="2496277" cy="1872208"/>
          </a:xfrm>
          <a:prstGeom prst="rect">
            <a:avLst/>
          </a:prstGeom>
        </p:spPr>
      </p:pic>
      <p:pic>
        <p:nvPicPr>
          <p:cNvPr id="6" name="Рисунок 5" descr="20131021_12494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772816"/>
            <a:ext cx="2786911" cy="1584176"/>
          </a:xfrm>
          <a:prstGeom prst="rect">
            <a:avLst/>
          </a:prstGeom>
        </p:spPr>
      </p:pic>
      <p:pic>
        <p:nvPicPr>
          <p:cNvPr id="7" name="Рисунок 6" descr="20131210_1310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8144" y="1916832"/>
            <a:ext cx="2887820" cy="1800200"/>
          </a:xfrm>
          <a:prstGeom prst="rect">
            <a:avLst/>
          </a:prstGeom>
        </p:spPr>
      </p:pic>
      <p:pic>
        <p:nvPicPr>
          <p:cNvPr id="8" name="Рисунок 7" descr="20140313_104142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933056"/>
            <a:ext cx="2697027" cy="2016224"/>
          </a:xfrm>
          <a:prstGeom prst="rect">
            <a:avLst/>
          </a:prstGeom>
        </p:spPr>
      </p:pic>
      <p:pic>
        <p:nvPicPr>
          <p:cNvPr id="9" name="Рисунок 8" descr="20130515_14571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916832"/>
            <a:ext cx="2496278" cy="1872208"/>
          </a:xfrm>
          <a:prstGeom prst="rect">
            <a:avLst/>
          </a:prstGeom>
        </p:spPr>
      </p:pic>
      <p:pic>
        <p:nvPicPr>
          <p:cNvPr id="10" name="Рисунок 9" descr="20140225_13204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365104"/>
            <a:ext cx="2976009" cy="1944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37890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Лёгкая атлетика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34290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Маунтинбайк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37890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Стритбол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Волейбол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19872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Плавание</a:t>
            </a:r>
            <a:endParaRPr lang="ru-R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00192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Стрельба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Спартакиада учащихся ОУ Калининского района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0140226_1104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836712"/>
            <a:ext cx="2808312" cy="2106234"/>
          </a:xfrm>
          <a:prstGeom prst="rect">
            <a:avLst/>
          </a:prstGeom>
        </p:spPr>
      </p:pic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3888" y="764704"/>
            <a:ext cx="1872208" cy="2574837"/>
          </a:xfrm>
          <a:prstGeom prst="rect">
            <a:avLst/>
          </a:prstGeom>
        </p:spPr>
      </p:pic>
      <p:pic>
        <p:nvPicPr>
          <p:cNvPr id="5" name="Рисунок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6056" y="836712"/>
            <a:ext cx="1872208" cy="2574837"/>
          </a:xfrm>
          <a:prstGeom prst="rect">
            <a:avLst/>
          </a:prstGeom>
        </p:spPr>
      </p:pic>
      <p:pic>
        <p:nvPicPr>
          <p:cNvPr id="6" name="Рисунок 5" descr="00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88224" y="836712"/>
            <a:ext cx="1884897" cy="2592288"/>
          </a:xfrm>
          <a:prstGeom prst="rect">
            <a:avLst/>
          </a:prstGeom>
        </p:spPr>
      </p:pic>
      <p:pic>
        <p:nvPicPr>
          <p:cNvPr id="7" name="Рисунок 6" descr="20131119_12570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5736" y="3573016"/>
            <a:ext cx="3168353" cy="2376264"/>
          </a:xfrm>
          <a:prstGeom prst="rect">
            <a:avLst/>
          </a:prstGeom>
        </p:spPr>
      </p:pic>
      <p:pic>
        <p:nvPicPr>
          <p:cNvPr id="8" name="Рисунок 7" descr="20131119_104749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3140968"/>
            <a:ext cx="2542505" cy="1872208"/>
          </a:xfrm>
          <a:prstGeom prst="rect">
            <a:avLst/>
          </a:prstGeom>
        </p:spPr>
      </p:pic>
      <p:pic>
        <p:nvPicPr>
          <p:cNvPr id="9" name="Рисунок 8" descr="20131119_111154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8064" y="3789040"/>
            <a:ext cx="3384376" cy="25382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5301208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Спартакиада </a:t>
            </a: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учащихся  ОУ </a:t>
            </a: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Санкт - Петербурга </a:t>
            </a: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по  настольному  теннису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609329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    - 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 МЕСТО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40209_1145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7970" y="3212976"/>
            <a:ext cx="4584509" cy="3438382"/>
          </a:xfrm>
          <a:prstGeom prst="rect">
            <a:avLst/>
          </a:prstGeom>
        </p:spPr>
      </p:pic>
      <p:pic>
        <p:nvPicPr>
          <p:cNvPr id="8" name="Рисунок 7" descr="20140209_131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1844824"/>
            <a:ext cx="3960440" cy="2970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Всероссийские    соревнования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«Лыжня   России  –  2014»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40411_1541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5696" y="1340768"/>
            <a:ext cx="3456384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Окружной  этап  Санкт-Петербургского турнира юных  футболистов  «Кожаный мяч – 2014»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96136" y="1844824"/>
            <a:ext cx="2999153" cy="4104455"/>
          </a:xfrm>
          <a:prstGeom prst="rect">
            <a:avLst/>
          </a:prstGeom>
        </p:spPr>
      </p:pic>
      <p:pic>
        <p:nvPicPr>
          <p:cNvPr id="7" name="Рисунок 6" descr="20140409_1524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4077072"/>
            <a:ext cx="3360373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cs typeface="Angsana New" pitchFamily="18" charset="-34"/>
              </a:rPr>
              <a:t>Вывод: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cs typeface="Angsana New" pitchFamily="18" charset="-34"/>
              </a:rPr>
              <a:t>Самообразование    и    самореализация являются залогом  повышения  мотивации  в обучении  физической  культуре,  в том случае, если   решение  задач  физического воспитания  осуществляется  в  единой  системе,  которая объединяет  урочные,  внеклассные  и самостоятельные  формы  занятий физическими  упражнениями  и  спортом, на  основе  доброжелательной «трёхсторонней  коммуникации»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cs typeface="Angsana New" pitchFamily="18" charset="-34"/>
              </a:rPr>
              <a:t> учитель  -  ученик  -  родитель.</a:t>
            </a:r>
            <a:endParaRPr lang="ru-RU" sz="3200" b="1" i="1" dirty="0">
              <a:solidFill>
                <a:srgbClr val="0070C0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79110"/>
            <a:ext cx="79208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UPC" pitchFamily="18" charset="-34"/>
              </a:rPr>
              <a:t>Решая задачи физического воспитания, учитель должен ориентировать свою деятельность на такие важные компоненты: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Calibri" pitchFamily="34" charset="0"/>
              <a:cs typeface="AngsanaUPC" pitchFamily="18" charset="-34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UPC" pitchFamily="18" charset="-34"/>
              </a:rPr>
              <a:t>воспитание ценностных ориентаций на физическое и духовное совершенствование личности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UPC" pitchFamily="18" charset="-34"/>
              </a:rPr>
              <a:t> формирование у учащихся потребностей и мотивов к систематическим занятиям физическими упражнениями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UPC" pitchFamily="18" charset="-34"/>
              </a:rPr>
              <a:t>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UPC" pitchFamily="18" charset="-34"/>
              </a:rPr>
              <a:t>                                    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UPC" pitchFamily="18" charset="-34"/>
              </a:rPr>
              <a:t> воспитание моральных и волевых качеств   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UPC" pitchFamily="18" charset="-34"/>
              </a:rPr>
              <a:t>формирование гуманистических отношений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UPC" pitchFamily="18" charset="-34"/>
              </a:rPr>
              <a:t>приобретение опыта общения.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haroni" pitchFamily="2" charset="-79"/>
              </a:rPr>
              <a:t>Школьников необходимо учить способам: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творческого применения полученных знаний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умений и навыков для поддержания высокого уровня физической и умственной работоспособности 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сохранения и укрепления здоровья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самостоятельных занятий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ведения здорового  и безопасного образа жизни</a:t>
            </a: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54868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+mj-lt"/>
              </a:rPr>
              <a:t>НОВЫЕ ТРЕНДЫ В ТЕОРИИ И МЕТОДИКЕ ФИЗИЧЕСКОГО ВОСПИТАНИЯ</a:t>
            </a:r>
            <a:endParaRPr lang="ru-RU" sz="28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36912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НЕПРЕРЫВНОЕ ФИЗИЧЕСКОЕ ОБРАЗОВАНИЕ</a:t>
            </a:r>
            <a:endParaRPr lang="ru-RU" sz="28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564904"/>
            <a:ext cx="399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САМООБРАЗОВАНИЕ</a:t>
            </a:r>
            <a:endParaRPr lang="ru-RU" sz="28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2920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ПЕРСПЕКТИВНОСТЬ</a:t>
            </a:r>
            <a:endParaRPr lang="ru-RU" sz="28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437112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ИНТЕЛЛЕКТУАЛИЗАЦИЯ</a:t>
            </a:r>
            <a:endParaRPr lang="ru-RU" sz="28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2018030">
            <a:off x="2021843" y="1451859"/>
            <a:ext cx="199675" cy="136815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482171" flipH="1">
            <a:off x="3391084" y="1501302"/>
            <a:ext cx="199297" cy="3696565"/>
          </a:xfrm>
          <a:prstGeom prst="downArrow">
            <a:avLst>
              <a:gd name="adj1" fmla="val 55129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 rot="20651987">
            <a:off x="4878197" y="1677467"/>
            <a:ext cx="218244" cy="280831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8831426">
            <a:off x="6308880" y="1371282"/>
            <a:ext cx="203629" cy="1314726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Непрерывное   физическое   образование</a:t>
            </a:r>
            <a:endParaRPr lang="ru-RU" sz="3200" dirty="0"/>
          </a:p>
        </p:txBody>
      </p:sp>
      <p:pic>
        <p:nvPicPr>
          <p:cNvPr id="7" name="Содержимое 6" descr="20130505_123821_1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2852936"/>
            <a:ext cx="4038600" cy="3028950"/>
          </a:xfrm>
        </p:spPr>
      </p:pic>
      <p:pic>
        <p:nvPicPr>
          <p:cNvPr id="8" name="Содержимое 7" descr="20130505_103507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2852936"/>
            <a:ext cx="4038600" cy="3028950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-468560" y="1052736"/>
            <a:ext cx="9612560" cy="19442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      Постоянный  процесс  дальнейшего  физического совершенствования,  не  заканчивающийся  после окончания  основной  и  средней школы. Он  должен органически  сливаться  с  совокупной  системой физической  культуры  общества.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09329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«Звёздная  эстафета»  на  Дворцовой  площади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САМООБРАЗОВАНИЕ</a:t>
            </a:r>
            <a:endParaRPr lang="ru-RU" sz="3200" dirty="0"/>
          </a:p>
        </p:txBody>
      </p:sp>
      <p:pic>
        <p:nvPicPr>
          <p:cNvPr id="7" name="Содержимое 6" descr="20140408_160450.jpg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2924944"/>
            <a:ext cx="4223935" cy="3168352"/>
          </a:xfrm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Воспитание                                самовоспитание</a:t>
            </a:r>
          </a:p>
          <a:p>
            <a:r>
              <a:rPr lang="ru-RU" sz="2400" b="1" i="1" dirty="0" smtClean="0"/>
              <a:t>Обязательный контроль                             самоконтроль</a:t>
            </a:r>
          </a:p>
          <a:p>
            <a:r>
              <a:rPr lang="ru-RU" sz="2400" b="1" i="1" dirty="0" smtClean="0"/>
              <a:t> Обязательная отметка                             самооценка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2996952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Раздел  1.    Что вам надо знать</a:t>
            </a:r>
          </a:p>
          <a:p>
            <a:endParaRPr lang="ru-RU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Раздел  2.    Базовые виды спорта школьной программы</a:t>
            </a:r>
          </a:p>
          <a:p>
            <a:endParaRPr lang="ru-RU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Раздел  3.    Самостоятельные занятия физическими упражнениями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267744" y="1268760"/>
            <a:ext cx="158417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995936" y="1628800"/>
            <a:ext cx="158417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923928" y="1988840"/>
            <a:ext cx="158417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Перспективность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20140313_1052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3356992"/>
            <a:ext cx="3744416" cy="2808312"/>
          </a:xfrm>
        </p:spPr>
      </p:pic>
      <p:sp>
        <p:nvSpPr>
          <p:cNvPr id="5" name="TextBox 4"/>
          <p:cNvSpPr txBox="1"/>
          <p:nvPr/>
        </p:nvSpPr>
        <p:spPr>
          <a:xfrm>
            <a:off x="251520" y="1124744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Тесно связана с идеей непрерывного физического воспитания. Выпускник основной и средней школы должен уметь владеть своим телом и из совокупности приобретённых умений выбирать те, которые мог бы использовать в течении всей жизни.  </a:t>
            </a:r>
            <a:endParaRPr lang="ru-RU" sz="2400" b="1" i="1" dirty="0"/>
          </a:p>
        </p:txBody>
      </p:sp>
      <p:pic>
        <p:nvPicPr>
          <p:cNvPr id="6" name="Рисунок 5" descr="20140428_1007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08" y="3356992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61975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Интеллектуализация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90872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Занятия по физической культуре должны быть насыщены активной умственной деятельностью, помогать учащемуся лучше понять самого себя и свои потребности. Необходимо умело вести диалог между учителем и учеником  во время выполнения двигательных  заданий.</a:t>
            </a:r>
            <a:endParaRPr lang="ru-RU" sz="2400" b="1" i="1" dirty="0"/>
          </a:p>
        </p:txBody>
      </p:sp>
      <p:pic>
        <p:nvPicPr>
          <p:cNvPr id="4" name="Рисунок 3" descr="24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3356992"/>
            <a:ext cx="4135598" cy="3168352"/>
          </a:xfrm>
          <a:prstGeom prst="rect">
            <a:avLst/>
          </a:prstGeom>
        </p:spPr>
      </p:pic>
      <p:pic>
        <p:nvPicPr>
          <p:cNvPr id="5" name="Рисунок 4" descr="DSC014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8024" y="2996952"/>
            <a:ext cx="3960440" cy="362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Самообразование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/>
              <a:t> </a:t>
            </a:r>
            <a:r>
              <a:rPr lang="ru-RU" sz="2800" b="1" i="1" dirty="0" smtClean="0"/>
              <a:t>должно привести к компетенциям, полезным для  </a:t>
            </a:r>
          </a:p>
          <a:p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самореализации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/>
              <a:t>  индивида, </a:t>
            </a:r>
          </a:p>
          <a:p>
            <a:r>
              <a:rPr lang="ru-RU" sz="2800" b="1" i="1" dirty="0" smtClean="0"/>
              <a:t>а перспективность – обеспечить их прочность.</a:t>
            </a:r>
            <a:endParaRPr lang="ru-RU" sz="2800" b="1" i="1" dirty="0"/>
          </a:p>
        </p:txBody>
      </p:sp>
      <p:pic>
        <p:nvPicPr>
          <p:cNvPr id="13" name="Рисунок 12" descr="20140424_0849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2204864"/>
            <a:ext cx="7992888" cy="1571363"/>
          </a:xfrm>
          <a:prstGeom prst="rect">
            <a:avLst/>
          </a:prstGeom>
        </p:spPr>
      </p:pic>
      <p:pic>
        <p:nvPicPr>
          <p:cNvPr id="14" name="Рисунок 13" descr="20140424_1041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4221088"/>
            <a:ext cx="3600400" cy="2484276"/>
          </a:xfrm>
          <a:prstGeom prst="rect">
            <a:avLst/>
          </a:prstGeom>
        </p:spPr>
      </p:pic>
      <p:pic>
        <p:nvPicPr>
          <p:cNvPr id="15" name="Рисунок 14" descr="20140424_1039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8064" y="4293096"/>
            <a:ext cx="3384376" cy="24290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5576" y="37890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Презентации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48064" y="38610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Рефераты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404</Words>
  <Application>Microsoft Office PowerPoint</Application>
  <PresentationFormat>Экран (4:3)</PresentationFormat>
  <Paragraphs>69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САМОВОСПИТАНИЕ   И   САМОРЕАЛИЗАЦИЯ   УЧАЩИХСЯ   –    ЗАЛОГ   ПОВЫШЕНИЯ   МОТИВАЦИИ   В   ОБУЧЕНИИ  НА   УРОКАХ   ФИЗИЧЕСКОЙ   КУЛЬТУРЫ  </vt:lpstr>
      <vt:lpstr>Слайд 2</vt:lpstr>
      <vt:lpstr>Слайд 3</vt:lpstr>
      <vt:lpstr>Слайд 4</vt:lpstr>
      <vt:lpstr>Непрерывное   физическое   образование</vt:lpstr>
      <vt:lpstr>САМООБРАЗОВАНИЕ</vt:lpstr>
      <vt:lpstr>Перспективность </vt:lpstr>
      <vt:lpstr>Интеллектуализация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Самообразование и самореализация учащихся – залог повышения мотивации в обучении на уроках физической культуры</dc:title>
  <dc:creator>Людмила</dc:creator>
  <cp:lastModifiedBy>Людмила</cp:lastModifiedBy>
  <cp:revision>67</cp:revision>
  <dcterms:created xsi:type="dcterms:W3CDTF">2014-04-09T17:33:53Z</dcterms:created>
  <dcterms:modified xsi:type="dcterms:W3CDTF">2015-07-27T17:05:53Z</dcterms:modified>
</cp:coreProperties>
</file>