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2" r:id="rId4"/>
    <p:sldId id="263" r:id="rId5"/>
    <p:sldId id="265" r:id="rId6"/>
    <p:sldId id="268" r:id="rId7"/>
    <p:sldId id="269" r:id="rId8"/>
    <p:sldId id="261" r:id="rId9"/>
    <p:sldId id="266" r:id="rId10"/>
    <p:sldId id="267" r:id="rId11"/>
    <p:sldId id="270" r:id="rId12"/>
    <p:sldId id="271" r:id="rId13"/>
    <p:sldId id="258" r:id="rId14"/>
    <p:sldId id="259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CC00FF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1170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CCF76-E3F6-4D0A-8450-0B98C5A81CEF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7EFCD-6C68-4536-A150-D8C7AE817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363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CB9BCC-EA38-4581-86FE-36EADEAA565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06AA99-D82E-4D07-94BC-3E960BC8334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ECF7EC2-77E5-4EC7-B4A3-C06A1F9D1761}" type="slidenum">
              <a:rPr lang="ru-RU" b="0" smtClean="0"/>
              <a:pPr eaLnBrk="1" hangingPunct="1"/>
              <a:t>14</a:t>
            </a:fld>
            <a:endParaRPr lang="ru-RU" b="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3713-1837-4763-9C5A-72E1B43500E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6456-627C-4BD9-95C8-E880958EF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44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3713-1837-4763-9C5A-72E1B43500E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6456-627C-4BD9-95C8-E880958EF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759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3713-1837-4763-9C5A-72E1B43500E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6456-627C-4BD9-95C8-E880958EF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3602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96464"/>
                </a:solidFill>
              </a:defRPr>
            </a:lvl1pPr>
          </a:lstStyle>
          <a:p>
            <a:pPr>
              <a:defRPr/>
            </a:pPr>
            <a:fld id="{78BE841F-CB5E-46EE-B4E6-9193B5E78214}" type="datetime1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96464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56DAF-7952-44A1-AACA-C2DF68014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3713-1837-4763-9C5A-72E1B43500E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6456-627C-4BD9-95C8-E880958EF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21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3713-1837-4763-9C5A-72E1B43500E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6456-627C-4BD9-95C8-E880958EF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35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3713-1837-4763-9C5A-72E1B43500E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6456-627C-4BD9-95C8-E880958EF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470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3713-1837-4763-9C5A-72E1B43500E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6456-627C-4BD9-95C8-E880958EF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376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3713-1837-4763-9C5A-72E1B43500E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6456-627C-4BD9-95C8-E880958EF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48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3713-1837-4763-9C5A-72E1B43500E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6456-627C-4BD9-95C8-E880958EF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33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3713-1837-4763-9C5A-72E1B43500E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6456-627C-4BD9-95C8-E880958EF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459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3713-1837-4763-9C5A-72E1B43500E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6456-627C-4BD9-95C8-E880958EF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3713-1837-4763-9C5A-72E1B43500E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46456-627C-4BD9-95C8-E880958EF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685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rot="5400000" flipH="1">
            <a:off x="1214409" y="-1143006"/>
            <a:ext cx="6786585" cy="9072594"/>
            <a:chOff x="0" y="0"/>
            <a:chExt cx="5861089" cy="6858000"/>
          </a:xfrm>
        </p:grpSpPr>
        <p:pic>
          <p:nvPicPr>
            <p:cNvPr id="7" name="Picture 2" descr="C:\Documents and Settings\Администратор\Рабочий стол\Презентация год. плана\Abstract\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861089" cy="6858000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3143240" y="1571612"/>
              <a:ext cx="1928826" cy="1785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одзаголовок 2"/>
          <p:cNvSpPr txBox="1">
            <a:spLocks/>
          </p:cNvSpPr>
          <p:nvPr/>
        </p:nvSpPr>
        <p:spPr>
          <a:xfrm>
            <a:off x="3428992" y="500042"/>
            <a:ext cx="5143536" cy="3500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«Федеральные государственные образовательные стандарты дошкольного образования»</a:t>
            </a:r>
            <a:endParaRPr lang="ru-RU" sz="3600" b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786454"/>
            <a:ext cx="3500462" cy="9286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  <a:endParaRPr lang="ru-RU" sz="3600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1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КРИТЕРИИ ГОТОВНОСТИ САДА К ФГОС: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5043510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Разработана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Образовательная программа ДОУ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Определён перечень используемых пособий.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Разработаны локальные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том числе -  по зарплате.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Определена модель организации образовательного процесса.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прошли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КПК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Создана нормативная база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Кадровое, материально-техническое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обеспечение.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538" y="115888"/>
            <a:ext cx="7772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9900FF"/>
                </a:solidFill>
              </a:rPr>
              <a:t>Федеральный закон от 29 декабря 2012 г.</a:t>
            </a:r>
            <a:br>
              <a:rPr lang="ru-RU" sz="3000" b="1" dirty="0" smtClean="0">
                <a:solidFill>
                  <a:srgbClr val="9900FF"/>
                </a:solidFill>
              </a:rPr>
            </a:br>
            <a:r>
              <a:rPr lang="ru-RU" sz="3000" b="1" dirty="0" smtClean="0">
                <a:solidFill>
                  <a:srgbClr val="9900FF"/>
                </a:solidFill>
              </a:rPr>
              <a:t>«Об образовании в Российской Федерации»</a:t>
            </a:r>
            <a:endParaRPr lang="ru-RU" sz="2400" b="1" dirty="0">
              <a:solidFill>
                <a:srgbClr val="9900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4C2D5-B405-41BA-B4AD-F019F71994CA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37637" y="1309384"/>
            <a:ext cx="6790351" cy="110799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Дошкольное образование – уровень общего образования и неотъемлемая часть системы непрерывного образования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193" y="2808628"/>
            <a:ext cx="3240000" cy="144655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Федеральный государственный образовательный стандарт</a:t>
            </a:r>
          </a:p>
        </p:txBody>
      </p:sp>
      <p:sp>
        <p:nvSpPr>
          <p:cNvPr id="13" name="Плюс 12"/>
          <p:cNvSpPr/>
          <p:nvPr/>
        </p:nvSpPr>
        <p:spPr>
          <a:xfrm>
            <a:off x="3905250" y="2987675"/>
            <a:ext cx="985838" cy="1011238"/>
          </a:xfrm>
          <a:prstGeom prst="mathPlus">
            <a:avLst>
              <a:gd name="adj1" fmla="val 11463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4330" y="2770326"/>
            <a:ext cx="3240000" cy="144655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Вариативные примерные основные образовательные ПРОГРАММЫ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62702" y="4583195"/>
            <a:ext cx="2268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Calibri" panose="020F0502020204030204" pitchFamily="34" charset="0"/>
                <a:cs typeface="+mn-cs"/>
              </a:rPr>
              <a:t>Экспертиза ПРОГРАММ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89480" y="5445224"/>
            <a:ext cx="2268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Calibri" panose="020F0502020204030204" pitchFamily="34" charset="0"/>
                <a:cs typeface="+mn-cs"/>
              </a:rPr>
              <a:t>Реестр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Calibri" panose="020F0502020204030204" pitchFamily="34" charset="0"/>
                <a:cs typeface="+mn-cs"/>
              </a:rPr>
              <a:t>ПРОГРАММ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904694" y="3999219"/>
            <a:ext cx="997605" cy="108596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26261" y="5085184"/>
            <a:ext cx="4438754" cy="110799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ОСНОВНАЯ ОБРАЗОВАТЕЛЬНАЯ ПРОГРАММА ДОШКОЛЬНОГО ОБРАЗОВАНИЯ</a:t>
            </a: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8434388" y="3573463"/>
            <a:ext cx="530225" cy="2235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flipH="1" flipV="1">
            <a:off x="5075238" y="3725863"/>
            <a:ext cx="558800" cy="18621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13788" cy="11430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9900FF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9900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87EDD-1145-4A10-80A4-422FB4913AC4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1309384"/>
            <a:ext cx="7056783" cy="144655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Утвержден приказом Минобрнауки России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от 17 октября 2013 г. № 1155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Зарегистрирован в Минюсте России 14 ноября 2013 г., регистрационный № 30 384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1600" y="4171000"/>
            <a:ext cx="2848228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+mn-lt"/>
                <a:cs typeface="+mn-cs"/>
              </a:rPr>
              <a:t>Обязательная часть (не менее 60%)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27984" y="4185374"/>
            <a:ext cx="3888432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+mn-lt"/>
                <a:cs typeface="+mn-cs"/>
              </a:rPr>
              <a:t>Часть, формируемая участниками образовательных отношений (не более 40%)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37638" y="2996952"/>
            <a:ext cx="6790350" cy="76944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ОСНОВНАЯ ОБРАЗОВАТЕЛЬНАЯ ПРОГРАММА ДОШКОЛЬНОГО ОБРАЗОВАНИЯ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522" y="5201037"/>
            <a:ext cx="3456384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+mn-lt"/>
                <a:cs typeface="+mn-cs"/>
              </a:rPr>
              <a:t>Комплексная программа = Примерная основная образовательная программа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4008" y="5490283"/>
            <a:ext cx="3456384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+mn-lt"/>
                <a:cs typeface="+mn-cs"/>
              </a:rPr>
              <a:t>Парциальные программы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право 5"/>
          <p:cNvSpPr/>
          <p:nvPr/>
        </p:nvSpPr>
        <p:spPr>
          <a:xfrm>
            <a:off x="4643438" y="2428868"/>
            <a:ext cx="2643187" cy="1285875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социально-коммуникативное развитие</a:t>
            </a:r>
            <a:endParaRPr lang="ru-RU" dirty="0"/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1857375" y="2500313"/>
            <a:ext cx="2857500" cy="1285875"/>
          </a:xfrm>
          <a:prstGeom prst="leftArrowCallou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речевое развитие</a:t>
            </a:r>
            <a:endParaRPr lang="ru-RU" dirty="0"/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3500430" y="1142984"/>
            <a:ext cx="2286016" cy="1500186"/>
          </a:xfrm>
          <a:prstGeom prst="upArrowCallou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художественно-эстетическое развитие</a:t>
            </a:r>
            <a:endParaRPr lang="ru-RU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643438" y="3643314"/>
            <a:ext cx="1928812" cy="171450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физическое развитие </a:t>
            </a:r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4071934" y="5286375"/>
            <a:ext cx="2000264" cy="1357335"/>
          </a:xfrm>
          <a:prstGeom prst="cloud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accent5">
                    <a:lumMod val="10000"/>
                  </a:schemeClr>
                </a:solidFill>
              </a:rPr>
              <a:t>Физическая культура</a:t>
            </a:r>
            <a:endParaRPr lang="ru-RU" sz="16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1714480" y="5072074"/>
            <a:ext cx="1928812" cy="1581150"/>
          </a:xfrm>
          <a:prstGeom prst="cloud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Познание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6500826" y="1071546"/>
            <a:ext cx="1857420" cy="1143008"/>
          </a:xfrm>
          <a:prstGeom prst="cloud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Безопас-ность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6286512" y="4929198"/>
            <a:ext cx="1928808" cy="1357286"/>
          </a:xfrm>
          <a:prstGeom prst="cloud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Здоровье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7286644" y="3571876"/>
            <a:ext cx="1643073" cy="1214446"/>
          </a:xfrm>
          <a:prstGeom prst="clou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Социа-лизация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6" name="Облако 15"/>
          <p:cNvSpPr/>
          <p:nvPr/>
        </p:nvSpPr>
        <p:spPr>
          <a:xfrm>
            <a:off x="7286644" y="2285992"/>
            <a:ext cx="1643074" cy="1214446"/>
          </a:xfrm>
          <a:prstGeom prst="clou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Труд</a:t>
            </a:r>
            <a:endParaRPr lang="ru-RU" sz="2800" dirty="0"/>
          </a:p>
        </p:txBody>
      </p:sp>
      <p:sp>
        <p:nvSpPr>
          <p:cNvPr id="18" name="Облако 17"/>
          <p:cNvSpPr/>
          <p:nvPr/>
        </p:nvSpPr>
        <p:spPr>
          <a:xfrm>
            <a:off x="214282" y="3500438"/>
            <a:ext cx="2214546" cy="1643058"/>
          </a:xfrm>
          <a:prstGeom prst="cloud">
            <a:avLst/>
          </a:prstGeom>
          <a:gradFill flip="none" rotWithShape="1">
            <a:gsLst>
              <a:gs pos="36000">
                <a:srgbClr val="CC00FF"/>
              </a:gs>
              <a:gs pos="36000">
                <a:srgbClr val="CC00FF"/>
              </a:gs>
              <a:gs pos="36000">
                <a:srgbClr val="CC00FF"/>
              </a:gs>
              <a:gs pos="36000">
                <a:srgbClr val="CC00FF"/>
              </a:gs>
              <a:gs pos="36000">
                <a:srgbClr val="CC00FF"/>
              </a:gs>
              <a:gs pos="36000">
                <a:srgbClr val="CC00FF"/>
              </a:gs>
              <a:gs pos="38000">
                <a:srgbClr val="CC00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200000" scaled="0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Чтение худ. литературы</a:t>
            </a:r>
            <a:endParaRPr lang="ru-RU" dirty="0"/>
          </a:p>
        </p:txBody>
      </p:sp>
      <p:sp>
        <p:nvSpPr>
          <p:cNvPr id="19" name="Облако 18"/>
          <p:cNvSpPr/>
          <p:nvPr/>
        </p:nvSpPr>
        <p:spPr>
          <a:xfrm>
            <a:off x="2500298" y="214290"/>
            <a:ext cx="2000264" cy="1214422"/>
          </a:xfrm>
          <a:prstGeom prst="cloud">
            <a:avLst/>
          </a:prstGeom>
          <a:solidFill>
            <a:srgbClr val="FF99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 smtClean="0">
                <a:solidFill>
                  <a:schemeClr val="tx1"/>
                </a:solidFill>
              </a:rPr>
              <a:t>Художествен-ное</a:t>
            </a:r>
            <a:r>
              <a:rPr lang="ru-RU" sz="1400" dirty="0" smtClean="0">
                <a:solidFill>
                  <a:schemeClr val="tx1"/>
                </a:solidFill>
              </a:rPr>
              <a:t> творчество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357158" y="1357298"/>
            <a:ext cx="2286016" cy="1500190"/>
          </a:xfrm>
          <a:prstGeom prst="cloud">
            <a:avLst/>
          </a:prstGeom>
          <a:solidFill>
            <a:srgbClr val="CC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Коммуникация</a:t>
            </a:r>
            <a:endParaRPr lang="ru-RU" sz="15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500" dirty="0"/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2714612" y="3643314"/>
            <a:ext cx="1928812" cy="171450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познавательное </a:t>
            </a:r>
            <a:r>
              <a:rPr lang="ru-RU" dirty="0">
                <a:solidFill>
                  <a:schemeClr val="tx1"/>
                </a:solidFill>
              </a:rPr>
              <a:t>развитие </a:t>
            </a:r>
            <a:endParaRPr lang="ru-RU" dirty="0"/>
          </a:p>
        </p:txBody>
      </p:sp>
      <p:sp>
        <p:nvSpPr>
          <p:cNvPr id="22" name="Облако 21"/>
          <p:cNvSpPr/>
          <p:nvPr/>
        </p:nvSpPr>
        <p:spPr>
          <a:xfrm>
            <a:off x="4786314" y="142852"/>
            <a:ext cx="1857388" cy="1285860"/>
          </a:xfrm>
          <a:prstGeom prst="cloud">
            <a:avLst/>
          </a:prstGeom>
          <a:solidFill>
            <a:srgbClr val="FF99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Музыка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788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  <p:bldP spid="9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8" grpId="0" build="allAtOnce" animBg="1"/>
      <p:bldP spid="19" grpId="0" build="allAtOnce" animBg="1"/>
      <p:bldP spid="20" grpId="0" build="allAtOnce" animBg="1"/>
      <p:bldP spid="21" grpId="0" build="allAtOnce" animBg="1"/>
      <p:bldP spid="22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AutoShape 3"/>
          <p:cNvSpPr>
            <a:spLocks noChangeArrowheads="1"/>
          </p:cNvSpPr>
          <p:nvPr/>
        </p:nvSpPr>
        <p:spPr bwMode="auto">
          <a:xfrm>
            <a:off x="323850" y="1412875"/>
            <a:ext cx="8424863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rgbClr val="EFFAFF"/>
              </a:gs>
              <a:gs pos="100000">
                <a:srgbClr val="66CCFF"/>
              </a:gs>
            </a:gsLst>
            <a:lin ang="5400000" scaled="1"/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FF3300"/>
                </a:solidFill>
              </a:rPr>
              <a:t>Дидактическая (ролевая) игра, создающая мотивацию  (3-5 мин)</a:t>
            </a:r>
          </a:p>
        </p:txBody>
      </p:sp>
      <p:sp>
        <p:nvSpPr>
          <p:cNvPr id="152589" name="AutoShape 13"/>
          <p:cNvSpPr>
            <a:spLocks noChangeArrowheads="1"/>
          </p:cNvSpPr>
          <p:nvPr/>
        </p:nvSpPr>
        <p:spPr bwMode="auto">
          <a:xfrm>
            <a:off x="1547813" y="2349500"/>
            <a:ext cx="590550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rgbClr val="F5FFF5"/>
              </a:gs>
              <a:gs pos="100000">
                <a:srgbClr val="99FF99"/>
              </a:gs>
            </a:gsLst>
            <a:lin ang="5400000" scaled="1"/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/>
              <a:t>Затруднение в игровой ситуации (1-3 мин)</a:t>
            </a:r>
          </a:p>
        </p:txBody>
      </p:sp>
      <p:sp>
        <p:nvSpPr>
          <p:cNvPr id="152590" name="AutoShape 14"/>
          <p:cNvSpPr>
            <a:spLocks noChangeArrowheads="1"/>
          </p:cNvSpPr>
          <p:nvPr/>
        </p:nvSpPr>
        <p:spPr bwMode="auto">
          <a:xfrm>
            <a:off x="1404938" y="3213100"/>
            <a:ext cx="619125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5"/>
              </a:gs>
              <a:gs pos="100000">
                <a:srgbClr val="FFFF99"/>
              </a:gs>
            </a:gsLst>
            <a:lin ang="5400000" scaled="1"/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FF0000"/>
                </a:solidFill>
              </a:rPr>
              <a:t>Открытие нового  (5-7 мин)</a:t>
            </a:r>
          </a:p>
        </p:txBody>
      </p:sp>
      <p:sp>
        <p:nvSpPr>
          <p:cNvPr id="152591" name="AutoShape 15"/>
          <p:cNvSpPr>
            <a:spLocks noChangeArrowheads="1"/>
          </p:cNvSpPr>
          <p:nvPr/>
        </p:nvSpPr>
        <p:spPr bwMode="auto">
          <a:xfrm>
            <a:off x="468313" y="4076700"/>
            <a:ext cx="806450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rgbClr val="FFFAFF"/>
              </a:gs>
              <a:gs pos="100000">
                <a:srgbClr val="FFCCFF"/>
              </a:gs>
            </a:gsLst>
            <a:lin ang="5400000" scaled="1"/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FF0000"/>
                </a:solidFill>
              </a:rPr>
              <a:t>Воспроизведение нового в типовой ситуации (5 мин) – игры по новым правилам</a:t>
            </a:r>
          </a:p>
        </p:txBody>
      </p:sp>
      <p:sp>
        <p:nvSpPr>
          <p:cNvPr id="152592" name="AutoShape 16"/>
          <p:cNvSpPr>
            <a:spLocks noChangeArrowheads="1"/>
          </p:cNvSpPr>
          <p:nvPr/>
        </p:nvSpPr>
        <p:spPr bwMode="auto">
          <a:xfrm>
            <a:off x="2268538" y="5084763"/>
            <a:ext cx="4319587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C95"/>
              </a:gs>
              <a:gs pos="50000">
                <a:srgbClr val="FFFBF4"/>
              </a:gs>
              <a:gs pos="100000">
                <a:srgbClr val="FFDC95"/>
              </a:gs>
            </a:gsLst>
            <a:lin ang="5400000" scaled="1"/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/>
              <a:t>Развивающие задания</a:t>
            </a:r>
          </a:p>
        </p:txBody>
      </p:sp>
      <p:sp>
        <p:nvSpPr>
          <p:cNvPr id="152593" name="AutoShape 17"/>
          <p:cNvSpPr>
            <a:spLocks noChangeArrowheads="1"/>
          </p:cNvSpPr>
          <p:nvPr/>
        </p:nvSpPr>
        <p:spPr bwMode="auto">
          <a:xfrm>
            <a:off x="3071813" y="5929313"/>
            <a:ext cx="273685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FF"/>
              </a:gs>
              <a:gs pos="50000">
                <a:srgbClr val="FAF5FF"/>
              </a:gs>
              <a:gs pos="100000">
                <a:srgbClr val="CC99FF"/>
              </a:gs>
            </a:gsLst>
            <a:lin ang="5400000" scaled="1"/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FF0000"/>
                </a:solidFill>
              </a:rPr>
              <a:t>Итог </a:t>
            </a:r>
          </a:p>
        </p:txBody>
      </p:sp>
      <p:sp>
        <p:nvSpPr>
          <p:cNvPr id="152582" name="AutoShape 6"/>
          <p:cNvSpPr>
            <a:spLocks noChangeArrowheads="1"/>
          </p:cNvSpPr>
          <p:nvPr/>
        </p:nvSpPr>
        <p:spPr bwMode="auto">
          <a:xfrm>
            <a:off x="4284663" y="2058988"/>
            <a:ext cx="360362" cy="433387"/>
          </a:xfrm>
          <a:prstGeom prst="downArrow">
            <a:avLst>
              <a:gd name="adj1" fmla="val 50000"/>
              <a:gd name="adj2" fmla="val 30066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270000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55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85162" cy="1152525"/>
          </a:xfrm>
          <a:noFill/>
        </p:spPr>
        <p:txBody>
          <a:bodyPr/>
          <a:lstStyle/>
          <a:p>
            <a:r>
              <a:rPr lang="ru-RU" sz="2500" smtClean="0"/>
              <a:t>Дети с помощью взрослого </a:t>
            </a:r>
            <a:r>
              <a:rPr lang="ru-RU" sz="2500" smtClean="0">
                <a:solidFill>
                  <a:srgbClr val="FF0000"/>
                </a:solidFill>
              </a:rPr>
              <a:t>(сами!) открывают</a:t>
            </a:r>
            <a:r>
              <a:rPr lang="ru-RU" sz="2500" smtClean="0"/>
              <a:t> новые знания и умения – проблемно-диалогическая технология</a:t>
            </a:r>
          </a:p>
        </p:txBody>
      </p:sp>
      <p:sp>
        <p:nvSpPr>
          <p:cNvPr id="152594" name="AutoShape 18"/>
          <p:cNvSpPr>
            <a:spLocks noChangeArrowheads="1"/>
          </p:cNvSpPr>
          <p:nvPr/>
        </p:nvSpPr>
        <p:spPr bwMode="auto">
          <a:xfrm>
            <a:off x="4284663" y="2924175"/>
            <a:ext cx="360362" cy="433388"/>
          </a:xfrm>
          <a:prstGeom prst="downArrow">
            <a:avLst>
              <a:gd name="adj1" fmla="val 50000"/>
              <a:gd name="adj2" fmla="val 30066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270000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2595" name="AutoShape 19"/>
          <p:cNvSpPr>
            <a:spLocks noChangeArrowheads="1"/>
          </p:cNvSpPr>
          <p:nvPr/>
        </p:nvSpPr>
        <p:spPr bwMode="auto">
          <a:xfrm>
            <a:off x="4284663" y="3787775"/>
            <a:ext cx="360362" cy="433388"/>
          </a:xfrm>
          <a:prstGeom prst="downArrow">
            <a:avLst>
              <a:gd name="adj1" fmla="val 50000"/>
              <a:gd name="adj2" fmla="val 30066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270000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2596" name="AutoShape 20"/>
          <p:cNvSpPr>
            <a:spLocks noChangeArrowheads="1"/>
          </p:cNvSpPr>
          <p:nvPr/>
        </p:nvSpPr>
        <p:spPr bwMode="auto">
          <a:xfrm>
            <a:off x="4284663" y="4795838"/>
            <a:ext cx="360362" cy="433387"/>
          </a:xfrm>
          <a:prstGeom prst="downArrow">
            <a:avLst>
              <a:gd name="adj1" fmla="val 50000"/>
              <a:gd name="adj2" fmla="val 30066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270000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2597" name="AutoShape 21"/>
          <p:cNvSpPr>
            <a:spLocks noChangeArrowheads="1"/>
          </p:cNvSpPr>
          <p:nvPr/>
        </p:nvSpPr>
        <p:spPr bwMode="auto">
          <a:xfrm>
            <a:off x="4284663" y="5659438"/>
            <a:ext cx="360362" cy="433387"/>
          </a:xfrm>
          <a:prstGeom prst="downArrow">
            <a:avLst>
              <a:gd name="adj1" fmla="val 50000"/>
              <a:gd name="adj2" fmla="val 30066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270000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2598" name="AutoShape 22"/>
          <p:cNvSpPr>
            <a:spLocks noChangeArrowheads="1"/>
          </p:cNvSpPr>
          <p:nvPr/>
        </p:nvSpPr>
        <p:spPr bwMode="auto">
          <a:xfrm>
            <a:off x="214282" y="2000240"/>
            <a:ext cx="2341563" cy="1584325"/>
          </a:xfrm>
          <a:prstGeom prst="wedgeRectCallout">
            <a:avLst>
              <a:gd name="adj1" fmla="val 94542"/>
              <a:gd name="adj2" fmla="val -57718"/>
            </a:avLst>
          </a:prstGeom>
          <a:gradFill rotWithShape="1">
            <a:gsLst>
              <a:gs pos="0">
                <a:srgbClr val="91DAFF"/>
              </a:gs>
              <a:gs pos="100000">
                <a:srgbClr val="91DAFF">
                  <a:gamma/>
                  <a:tint val="9412"/>
                  <a:invGamma/>
                </a:srgb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ru-RU">
                <a:latin typeface="Monotype Corsiva" pitchFamily="66" charset="0"/>
              </a:rPr>
              <a:t>Знакомые правила игры</a:t>
            </a:r>
          </a:p>
        </p:txBody>
      </p:sp>
      <p:sp>
        <p:nvSpPr>
          <p:cNvPr id="152599" name="AutoShape 23"/>
          <p:cNvSpPr>
            <a:spLocks noChangeArrowheads="1"/>
          </p:cNvSpPr>
          <p:nvPr/>
        </p:nvSpPr>
        <p:spPr bwMode="auto">
          <a:xfrm>
            <a:off x="6143636" y="785794"/>
            <a:ext cx="2773363" cy="1511300"/>
          </a:xfrm>
          <a:prstGeom prst="wedgeRectCallout">
            <a:avLst>
              <a:gd name="adj1" fmla="val -50574"/>
              <a:gd name="adj2" fmla="val 85296"/>
            </a:avLst>
          </a:prstGeom>
          <a:gradFill rotWithShape="1">
            <a:gsLst>
              <a:gs pos="0">
                <a:srgbClr val="66FF66"/>
              </a:gs>
              <a:gs pos="100000">
                <a:srgbClr val="66FF66">
                  <a:gamma/>
                  <a:tint val="9412"/>
                  <a:invGamma/>
                </a:srgb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>
                <a:latin typeface="Monotype Corsiva" pitchFamily="66" charset="0"/>
              </a:rPr>
              <a:t>Мы этого не знаем, мы этого еще не умеем</a:t>
            </a:r>
          </a:p>
        </p:txBody>
      </p:sp>
      <p:sp>
        <p:nvSpPr>
          <p:cNvPr id="152600" name="AutoShape 24"/>
          <p:cNvSpPr>
            <a:spLocks noChangeArrowheads="1"/>
          </p:cNvSpPr>
          <p:nvPr/>
        </p:nvSpPr>
        <p:spPr bwMode="auto">
          <a:xfrm>
            <a:off x="214282" y="4214818"/>
            <a:ext cx="2519362" cy="1079500"/>
          </a:xfrm>
          <a:prstGeom prst="wedgeRectCallout">
            <a:avLst>
              <a:gd name="adj1" fmla="val 63421"/>
              <a:gd name="adj2" fmla="val -112648"/>
            </a:avLst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tint val="12549"/>
                  <a:invGamma/>
                </a:srgb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ru-RU">
                <a:latin typeface="Monotype Corsiva" pitchFamily="66" charset="0"/>
              </a:rPr>
              <a:t>Знакомство с новыми  правилами</a:t>
            </a:r>
          </a:p>
        </p:txBody>
      </p:sp>
      <p:sp>
        <p:nvSpPr>
          <p:cNvPr id="152601" name="AutoShape 25"/>
          <p:cNvSpPr>
            <a:spLocks noChangeArrowheads="1"/>
          </p:cNvSpPr>
          <p:nvPr/>
        </p:nvSpPr>
        <p:spPr bwMode="auto">
          <a:xfrm>
            <a:off x="6715140" y="4500570"/>
            <a:ext cx="2162175" cy="1152525"/>
          </a:xfrm>
          <a:prstGeom prst="wedgeRectCallout">
            <a:avLst>
              <a:gd name="adj1" fmla="val -120630"/>
              <a:gd name="adj2" fmla="val -35537"/>
            </a:avLst>
          </a:prstGeom>
          <a:gradFill rotWithShape="1">
            <a:gsLst>
              <a:gs pos="0">
                <a:srgbClr val="FF9999"/>
              </a:gs>
              <a:gs pos="100000">
                <a:srgbClr val="FF9999">
                  <a:gamma/>
                  <a:tint val="6275"/>
                  <a:invGamma/>
                </a:srgb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>
                <a:latin typeface="Monotype Corsiva" pitchFamily="66" charset="0"/>
              </a:rPr>
              <a:t>Знакомые  правила игры</a:t>
            </a:r>
          </a:p>
        </p:txBody>
      </p:sp>
    </p:spTree>
    <p:extLst>
      <p:ext uri="{BB962C8B-B14F-4D97-AF65-F5344CB8AC3E}">
        <p14:creationId xmlns:p14="http://schemas.microsoft.com/office/powerpoint/2010/main" xmlns="" val="203019703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5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animBg="1"/>
      <p:bldP spid="152589" grpId="0" animBg="1"/>
      <p:bldP spid="152590" grpId="0" animBg="1"/>
      <p:bldP spid="152591" grpId="0" animBg="1"/>
      <p:bldP spid="152592" grpId="0" animBg="1"/>
      <p:bldP spid="152593" grpId="0" animBg="1"/>
      <p:bldP spid="152582" grpId="0" animBg="1"/>
      <p:bldP spid="152594" grpId="0" animBg="1"/>
      <p:bldP spid="152595" grpId="0" animBg="1"/>
      <p:bldP spid="152596" grpId="0" animBg="1"/>
      <p:bldP spid="152597" grpId="0" animBg="1"/>
      <p:bldP spid="152598" grpId="0" animBg="1"/>
      <p:bldP spid="152599" grpId="0" animBg="1"/>
      <p:bldP spid="152600" grpId="0" animBg="1"/>
      <p:bldP spid="1526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c.pics.livejournal.com/mon_ru/38423652/212240/212240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0" y="0"/>
            <a:ext cx="8358214" cy="6801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FF"/>
                </a:solidFill>
              </a:rPr>
              <a:t>По материалам </a:t>
            </a:r>
            <a:r>
              <a:rPr lang="ru-RU" dirty="0" err="1" smtClean="0">
                <a:solidFill>
                  <a:srgbClr val="9900FF"/>
                </a:solidFill>
              </a:rPr>
              <a:t>Минобрнауки</a:t>
            </a:r>
            <a:r>
              <a:rPr lang="ru-RU" dirty="0" smtClean="0">
                <a:solidFill>
                  <a:srgbClr val="9900FF"/>
                </a:solidFill>
              </a:rPr>
              <a:t> РФ:</a:t>
            </a:r>
            <a:br>
              <a:rPr lang="ru-RU" dirty="0" smtClean="0">
                <a:solidFill>
                  <a:srgbClr val="9900FF"/>
                </a:solidFill>
              </a:rPr>
            </a:br>
            <a:r>
              <a:rPr lang="en-US" dirty="0" smtClean="0">
                <a:solidFill>
                  <a:srgbClr val="9900FF"/>
                </a:solidFill>
              </a:rPr>
              <a:t>mon-ru.livejournal.com/59277.html</a:t>
            </a:r>
            <a:endParaRPr lang="ru-RU" dirty="0">
              <a:solidFill>
                <a:srgbClr val="9900FF"/>
              </a:solidFill>
            </a:endParaRPr>
          </a:p>
        </p:txBody>
      </p:sp>
      <p:pic>
        <p:nvPicPr>
          <p:cNvPr id="1028" name="Picture 4" descr="http://ic.pics.livejournal.com/mon_ru/38423652/285534/285534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56260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285860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«Мы предлагаем несколько ходов. Первый: стандарт дошкольного детства - </a:t>
            </a:r>
            <a:r>
              <a:rPr lang="ru-RU" sz="2800" dirty="0" smtClean="0">
                <a:solidFill>
                  <a:srgbClr val="FF0000"/>
                </a:solidFill>
              </a:rPr>
              <a:t>это стандарт поддержки разнообразия в детстве</a:t>
            </a:r>
            <a:r>
              <a:rPr lang="ru-RU" sz="2800" dirty="0" smtClean="0"/>
              <a:t>. Вот этот ход, который нами делается, основан на том, что мы делаем нестандартные стандарты. Стандарт, который поддерживает и должен поддержать варианты развития. </a:t>
            </a:r>
            <a:r>
              <a:rPr lang="ru-RU" sz="2800" dirty="0" smtClean="0">
                <a:solidFill>
                  <a:srgbClr val="FF0000"/>
                </a:solidFill>
              </a:rPr>
              <a:t>Стандарт, который не должен рассматривать дошкольное детство исключительно, как его рассматривали раньше, то есть как подготовку к школе. </a:t>
            </a:r>
            <a:r>
              <a:rPr lang="ru-RU" sz="2800" dirty="0" smtClean="0"/>
              <a:t>Я всегда удивляюсь парадоксальности логики в понимании каждого этапа жизни как подготовки к другому этапу.»</a:t>
            </a:r>
            <a:endParaRPr lang="ru-RU" sz="2800" dirty="0"/>
          </a:p>
        </p:txBody>
      </p:sp>
      <p:pic>
        <p:nvPicPr>
          <p:cNvPr id="20482" name="Picture 2" descr="http://ic.pics.livejournal.com/mon_ru/38423652/286658/28665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42942"/>
          </a:xfrm>
          <a:prstGeom prst="rect">
            <a:avLst/>
          </a:prstGeom>
          <a:noFill/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785794"/>
            <a:ext cx="86439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«Дошкольное образование я понимаю как </a:t>
            </a:r>
            <a:r>
              <a:rPr lang="ru-RU" sz="2400" dirty="0" smtClean="0">
                <a:solidFill>
                  <a:srgbClr val="FF0000"/>
                </a:solidFill>
              </a:rPr>
              <a:t>содействие между ребенком и взрослым</a:t>
            </a:r>
            <a:r>
              <a:rPr lang="ru-RU" sz="2400" dirty="0" smtClean="0"/>
              <a:t>, в котором ребенок приобщается к культуре и находит свое «я», вернее, ищет его, он может не найти его и в течение всей жизни. Мы даем только ценностные ориентиры: ищите, ориентиры общие. Отсюда действуют формулы при поиске программ, когда мы даем ориентиры стандарта как культурного гена: </a:t>
            </a:r>
            <a:r>
              <a:rPr lang="ru-RU" sz="2400" dirty="0" smtClean="0">
                <a:solidFill>
                  <a:srgbClr val="FF0000"/>
                </a:solidFill>
              </a:rPr>
              <a:t>инвариантность целей при вариативности средств достижений</a:t>
            </a:r>
            <a:r>
              <a:rPr lang="ru-RU" sz="2400" dirty="0" smtClean="0"/>
              <a:t>. Детство ради детства задает инвариантные цели через целевые ориентиры. Мы приведем в школу мотивированного ребенка, и педагоги начальной школы должны постараться, чтобы почемучка не пропал. В дошкольных учреждениях не может быть таких страшилок, как ЕГЭ. Те, кто будет ребенка строить по программам «выучи то», «прочти это», во многом поступают неправильно. </a:t>
            </a:r>
            <a:r>
              <a:rPr lang="ru-RU" sz="2400" dirty="0" smtClean="0">
                <a:solidFill>
                  <a:srgbClr val="FF0000"/>
                </a:solidFill>
              </a:rPr>
              <a:t>Только через деятельность могут войти познавательные задачи и познавательные навыки</a:t>
            </a:r>
            <a:r>
              <a:rPr lang="ru-RU" sz="2400" dirty="0" smtClean="0"/>
              <a:t>.»</a:t>
            </a:r>
            <a:endParaRPr lang="ru-RU" sz="2400" dirty="0"/>
          </a:p>
        </p:txBody>
      </p:sp>
      <p:pic>
        <p:nvPicPr>
          <p:cNvPr id="21506" name="Picture 2" descr="http://ic.pics.livejournal.com/mon_ru/38423652/287939/287939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8643999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763713" y="1484313"/>
            <a:ext cx="5400675" cy="2665412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Учиться,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учиться, 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учиться</a:t>
            </a:r>
          </a:p>
        </p:txBody>
      </p:sp>
      <p:sp>
        <p:nvSpPr>
          <p:cNvPr id="5" name="Пятно 2 4"/>
          <p:cNvSpPr/>
          <p:nvPr/>
        </p:nvSpPr>
        <p:spPr>
          <a:xfrm>
            <a:off x="1979613" y="4005263"/>
            <a:ext cx="5735659" cy="2638447"/>
          </a:xfrm>
          <a:prstGeom prst="irregularSeal2">
            <a:avLst/>
          </a:prstGeom>
          <a:solidFill>
            <a:srgbClr val="FF996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Развиваться, развиваться, развиваться!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99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Стандарт преследует следующие </a:t>
            </a:r>
            <a:r>
              <a:rPr lang="ru-RU" b="1" dirty="0" smtClean="0">
                <a:solidFill>
                  <a:srgbClr val="99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цели: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3200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государством равенства возможностей для каждого ребёнка в получении качественного дошкольного образования;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единства образовательного пространства Российской Федерации относительно уровня дошкольного образования. 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99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Стандарт является </a:t>
            </a:r>
            <a:r>
              <a:rPr lang="ru-RU" sz="4000" b="1" dirty="0" smtClean="0">
                <a:solidFill>
                  <a:srgbClr val="99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основой для: </a:t>
            </a:r>
            <a:endParaRPr lang="ru-RU" sz="4000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5143536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разработки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реализации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Программы ДОУ;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разработки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примерных образовательных программ дошкольного образования (далее – Примерные программы);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разработки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нормативов финансового обеспечения реализации Программы;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учредителем государственного (муниципального) задания в отношении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ДОУ;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объективной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оценки соответствия образовательной деятельности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требованиям Стандарта к условиям реализации и структуре Программы;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подготовки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профессиональной переподготовки, повышения квалификации и аттестации педагогических работников, административно-управленческого персонала государственных и муниципальных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ДОУ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FF"/>
                </a:solidFill>
              </a:rPr>
              <a:t>По материалам </a:t>
            </a:r>
            <a:r>
              <a:rPr lang="ru-RU" dirty="0" err="1" smtClean="0">
                <a:solidFill>
                  <a:srgbClr val="9900FF"/>
                </a:solidFill>
              </a:rPr>
              <a:t>Минобрнауки</a:t>
            </a:r>
            <a:r>
              <a:rPr lang="ru-RU" dirty="0" smtClean="0">
                <a:solidFill>
                  <a:srgbClr val="9900FF"/>
                </a:solidFill>
              </a:rPr>
              <a:t> РФ:</a:t>
            </a:r>
            <a:br>
              <a:rPr lang="ru-RU" dirty="0" smtClean="0">
                <a:solidFill>
                  <a:srgbClr val="9900FF"/>
                </a:solidFill>
              </a:rPr>
            </a:br>
            <a:r>
              <a:rPr lang="en-US" dirty="0" smtClean="0">
                <a:solidFill>
                  <a:srgbClr val="9900FF"/>
                </a:solidFill>
              </a:rPr>
              <a:t>mon-ru.livejournal.com/59277.html</a:t>
            </a:r>
            <a:endParaRPr lang="ru-RU" dirty="0">
              <a:solidFill>
                <a:srgbClr val="9900FF"/>
              </a:solidFill>
            </a:endParaRPr>
          </a:p>
        </p:txBody>
      </p:sp>
      <p:pic>
        <p:nvPicPr>
          <p:cNvPr id="1026" name="Picture 2" descr="http://ic.pics.livejournal.com/mon_ru/38423652/211501/211501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928802"/>
            <a:ext cx="8982987" cy="4143404"/>
          </a:xfrm>
          <a:prstGeom prst="rect">
            <a:avLst/>
          </a:prstGeom>
          <a:noFill/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Ю.В. Смирнова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b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Министерство образования и науки</a:t>
            </a:r>
            <a:b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4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ФГОС вводится с 1 января 2014 года с одновременной отменой ФГТ.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Министерство будет просить надзорные органы  не проводить контроль с этого времени, дать возможность ОО перейти на ФГОС. Такой резкий переход нужен, чтобы обеспечить финансирование.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695</Words>
  <Application>Microsoft Office PowerPoint</Application>
  <PresentationFormat>Экран (4:3)</PresentationFormat>
  <Paragraphs>92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По материалам Минобрнауки РФ: mon-ru.livejournal.com/59277.html</vt:lpstr>
      <vt:lpstr>Слайд 3</vt:lpstr>
      <vt:lpstr>Слайд 4</vt:lpstr>
      <vt:lpstr>ДОШКОЛЬНОЕ ОБРАЗОВАНИЕ</vt:lpstr>
      <vt:lpstr>Стандарт преследует следующие цели: </vt:lpstr>
      <vt:lpstr>Стандарт является основой для: </vt:lpstr>
      <vt:lpstr>По материалам Минобрнауки РФ: mon-ru.livejournal.com/59277.html</vt:lpstr>
      <vt:lpstr>Ю.В. Смирнова,  Министерство образования и науки </vt:lpstr>
      <vt:lpstr>КРИТЕРИИ ГОТОВНОСТИ САДА К ФГОС:</vt:lpstr>
      <vt:lpstr>Федеральный закон от 29 декабря 2012 г. «Об образовании в Российской Федерации»</vt:lpstr>
      <vt:lpstr>Федеральный государственный образовательный стандарт дошкольного образования</vt:lpstr>
      <vt:lpstr>Слайд 13</vt:lpstr>
      <vt:lpstr>Дети с помощью взрослого (сами!) открывают новые знания и умения – проблемно-диалогическая технология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Nail</dc:creator>
  <cp:lastModifiedBy>User</cp:lastModifiedBy>
  <cp:revision>36</cp:revision>
  <dcterms:created xsi:type="dcterms:W3CDTF">2014-01-13T13:27:51Z</dcterms:created>
  <dcterms:modified xsi:type="dcterms:W3CDTF">2014-01-23T06:15:53Z</dcterms:modified>
</cp:coreProperties>
</file>