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59" r:id="rId4"/>
    <p:sldId id="260" r:id="rId5"/>
    <p:sldId id="267" r:id="rId6"/>
    <p:sldId id="269" r:id="rId7"/>
    <p:sldId id="262" r:id="rId8"/>
    <p:sldId id="268" r:id="rId9"/>
    <p:sldId id="263" r:id="rId10"/>
    <p:sldId id="264" r:id="rId11"/>
    <p:sldId id="271" r:id="rId12"/>
    <p:sldId id="265" r:id="rId13"/>
    <p:sldId id="270" r:id="rId14"/>
    <p:sldId id="272" r:id="rId15"/>
    <p:sldId id="274" r:id="rId16"/>
    <p:sldId id="273" r:id="rId17"/>
    <p:sldId id="27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8386E47-C8AD-4328-86CB-14827896253D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1492822-C018-40A4-9B84-A5BD5EFE6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50" y="357166"/>
            <a:ext cx="5672150" cy="16430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Роль </a:t>
            </a:r>
            <a:r>
              <a:rPr lang="ru-RU" dirty="0"/>
              <a:t>в</a:t>
            </a:r>
            <a:r>
              <a:rPr lang="ru-RU" dirty="0" smtClean="0"/>
              <a:t>оображения в деятельности дошкольников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9TY8WMO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2000240"/>
            <a:ext cx="5143536" cy="35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0364" y="5572140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Муниципальное дошкольное образовательное учреждение «Детский сад №46 компенсирующего вида» </a:t>
            </a:r>
          </a:p>
          <a:p>
            <a:pPr algn="ctr"/>
            <a:r>
              <a:rPr lang="ru-RU" b="1" dirty="0" smtClean="0">
                <a:solidFill>
                  <a:schemeClr val="bg2"/>
                </a:solidFill>
              </a:rPr>
              <a:t>воспитатель: Черкашина Н.А.</a:t>
            </a:r>
            <a:endParaRPr lang="ru-RU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7072362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Оценка ситуации        принятие </a:t>
            </a:r>
            <a:r>
              <a:rPr lang="ru-RU" dirty="0" err="1" smtClean="0"/>
              <a:t>решени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мотивация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«</a:t>
            </a:r>
            <a:endParaRPr lang="ru-RU" dirty="0"/>
          </a:p>
        </p:txBody>
      </p:sp>
      <p:pic>
        <p:nvPicPr>
          <p:cNvPr id="67" name="Рисунок 66" descr="6aa4ae45d2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454" y="3929066"/>
            <a:ext cx="2000264" cy="2723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0" name="Прямоугольник 29"/>
          <p:cNvSpPr/>
          <p:nvPr/>
        </p:nvSpPr>
        <p:spPr>
          <a:xfrm>
            <a:off x="285720" y="357166"/>
            <a:ext cx="271464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/>
                </a:solidFill>
              </a:rPr>
              <a:t>Оценка ситуации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643306" y="357166"/>
            <a:ext cx="321471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Принятие решения</a:t>
            </a:r>
            <a:endParaRPr lang="ru-RU" dirty="0"/>
          </a:p>
        </p:txBody>
      </p:sp>
      <p:sp>
        <p:nvSpPr>
          <p:cNvPr id="36" name="Стрелка вправо 35"/>
          <p:cNvSpPr/>
          <p:nvPr/>
        </p:nvSpPr>
        <p:spPr>
          <a:xfrm>
            <a:off x="3071802" y="571480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42844" y="1357298"/>
            <a:ext cx="16430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мышление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214546" y="1357298"/>
            <a:ext cx="135732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эмоции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929058" y="1357298"/>
            <a:ext cx="121444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воля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643570" y="1357298"/>
            <a:ext cx="221457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Регуляция поведения</a:t>
            </a:r>
            <a:endParaRPr lang="ru-RU" dirty="0"/>
          </a:p>
        </p:txBody>
      </p:sp>
      <p:sp>
        <p:nvSpPr>
          <p:cNvPr id="50" name="Стрелка вверх 49"/>
          <p:cNvSpPr/>
          <p:nvPr/>
        </p:nvSpPr>
        <p:spPr>
          <a:xfrm>
            <a:off x="1000100" y="928670"/>
            <a:ext cx="142876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2571736" y="928670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углом вверх 55"/>
          <p:cNvSpPr/>
          <p:nvPr/>
        </p:nvSpPr>
        <p:spPr>
          <a:xfrm>
            <a:off x="3357554" y="928670"/>
            <a:ext cx="428628" cy="28575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верх 57"/>
          <p:cNvSpPr/>
          <p:nvPr/>
        </p:nvSpPr>
        <p:spPr>
          <a:xfrm>
            <a:off x="4500562" y="928670"/>
            <a:ext cx="142876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низ 59"/>
          <p:cNvSpPr/>
          <p:nvPr/>
        </p:nvSpPr>
        <p:spPr>
          <a:xfrm>
            <a:off x="6357950" y="100010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714480" y="2500306"/>
            <a:ext cx="178595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мотивация</a:t>
            </a:r>
            <a:endParaRPr lang="ru-RU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429124" y="2500306"/>
            <a:ext cx="171451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самооценка</a:t>
            </a:r>
            <a:endParaRPr lang="ru-RU" dirty="0"/>
          </a:p>
        </p:txBody>
      </p:sp>
      <p:sp>
        <p:nvSpPr>
          <p:cNvPr id="64" name="Стрелка вниз 63"/>
          <p:cNvSpPr/>
          <p:nvPr/>
        </p:nvSpPr>
        <p:spPr>
          <a:xfrm>
            <a:off x="2500298" y="2000240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 вправо 65"/>
          <p:cNvSpPr/>
          <p:nvPr/>
        </p:nvSpPr>
        <p:spPr>
          <a:xfrm>
            <a:off x="3857620" y="2643182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трелка вниз 68"/>
          <p:cNvSpPr/>
          <p:nvPr/>
        </p:nvSpPr>
        <p:spPr>
          <a:xfrm>
            <a:off x="5786446" y="2000240"/>
            <a:ext cx="14287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3500430" y="1857364"/>
            <a:ext cx="157163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1357290" y="3286124"/>
            <a:ext cx="571504" cy="200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память</a:t>
            </a:r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6072198" y="3357562"/>
            <a:ext cx="642942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dirty="0" smtClean="0"/>
              <a:t>внимание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3071802" y="3214686"/>
            <a:ext cx="200026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воображение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3071802" y="3857628"/>
            <a:ext cx="200026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представление</a:t>
            </a:r>
            <a:endParaRPr lang="ru-RU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3071802" y="4500570"/>
            <a:ext cx="207170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восприятие</a:t>
            </a:r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3071802" y="5072074"/>
            <a:ext cx="207170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ощущение</a:t>
            </a:r>
            <a:endParaRPr lang="ru-RU" dirty="0"/>
          </a:p>
        </p:txBody>
      </p:sp>
      <p:sp>
        <p:nvSpPr>
          <p:cNvPr id="79" name="Стрелка вправо 78"/>
          <p:cNvSpPr/>
          <p:nvPr/>
        </p:nvSpPr>
        <p:spPr>
          <a:xfrm>
            <a:off x="2214546" y="3357562"/>
            <a:ext cx="64294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трелка вправо 79"/>
          <p:cNvSpPr/>
          <p:nvPr/>
        </p:nvSpPr>
        <p:spPr>
          <a:xfrm>
            <a:off x="2214546" y="4000504"/>
            <a:ext cx="64294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Стрелка вправо 80"/>
          <p:cNvSpPr/>
          <p:nvPr/>
        </p:nvSpPr>
        <p:spPr>
          <a:xfrm>
            <a:off x="2214546" y="4643446"/>
            <a:ext cx="642942" cy="714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трелка вправо 81"/>
          <p:cNvSpPr/>
          <p:nvPr/>
        </p:nvSpPr>
        <p:spPr>
          <a:xfrm>
            <a:off x="2214546" y="5214950"/>
            <a:ext cx="64294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влево 82"/>
          <p:cNvSpPr/>
          <p:nvPr/>
        </p:nvSpPr>
        <p:spPr>
          <a:xfrm>
            <a:off x="5214942" y="3357562"/>
            <a:ext cx="642942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лево 83"/>
          <p:cNvSpPr/>
          <p:nvPr/>
        </p:nvSpPr>
        <p:spPr>
          <a:xfrm>
            <a:off x="5214942" y="4000504"/>
            <a:ext cx="642942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 влево 84"/>
          <p:cNvSpPr/>
          <p:nvPr/>
        </p:nvSpPr>
        <p:spPr>
          <a:xfrm>
            <a:off x="5214942" y="4643446"/>
            <a:ext cx="642942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лево 85"/>
          <p:cNvSpPr/>
          <p:nvPr/>
        </p:nvSpPr>
        <p:spPr>
          <a:xfrm>
            <a:off x="5214942" y="5214950"/>
            <a:ext cx="642942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 вниз 86"/>
          <p:cNvSpPr/>
          <p:nvPr/>
        </p:nvSpPr>
        <p:spPr>
          <a:xfrm>
            <a:off x="3428992" y="3000372"/>
            <a:ext cx="45719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 вниз 87"/>
          <p:cNvSpPr/>
          <p:nvPr/>
        </p:nvSpPr>
        <p:spPr>
          <a:xfrm>
            <a:off x="4714876" y="3000372"/>
            <a:ext cx="45719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память с посл. доступом 88"/>
          <p:cNvSpPr/>
          <p:nvPr/>
        </p:nvSpPr>
        <p:spPr>
          <a:xfrm>
            <a:off x="285720" y="5786454"/>
            <a:ext cx="6429420" cy="785818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Схема познавательного интеллекта</a:t>
            </a:r>
          </a:p>
          <a:p>
            <a:pPr algn="ctr"/>
            <a:r>
              <a:rPr lang="ru-RU" dirty="0" smtClean="0"/>
              <a:t>Жан Пиаже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478634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Механизмы продуктивного воображения:</a:t>
            </a:r>
          </a:p>
          <a:p>
            <a:r>
              <a:rPr lang="ru-RU" dirty="0" smtClean="0"/>
              <a:t>Типизация – создание целостного образа</a:t>
            </a:r>
          </a:p>
          <a:p>
            <a:r>
              <a:rPr lang="ru-RU" dirty="0" smtClean="0"/>
              <a:t>Комбинирование – осуществление анализа и синтеза элементов реальности</a:t>
            </a:r>
          </a:p>
          <a:p>
            <a:r>
              <a:rPr lang="ru-RU" dirty="0" smtClean="0"/>
              <a:t>Акцентирование – подчеркивание, заострение тех или иных черт, особенностей объектов</a:t>
            </a:r>
          </a:p>
          <a:p>
            <a:r>
              <a:rPr lang="ru-RU" dirty="0" smtClean="0"/>
              <a:t>Преувеличение или преуменьшение предметов и явлений</a:t>
            </a:r>
          </a:p>
          <a:p>
            <a:r>
              <a:rPr lang="ru-RU" dirty="0" smtClean="0"/>
              <a:t>Реконструкция – создание целого по части</a:t>
            </a:r>
          </a:p>
          <a:p>
            <a:r>
              <a:rPr lang="ru-RU" dirty="0" smtClean="0"/>
              <a:t>Агглютинация – сочетание разнородных свойств реальности</a:t>
            </a:r>
          </a:p>
          <a:p>
            <a:r>
              <a:rPr lang="ru-RU" dirty="0" smtClean="0"/>
              <a:t>Уподобление – использование аллегорий и символов</a:t>
            </a:r>
          </a:p>
          <a:p>
            <a:endParaRPr lang="ru-RU" dirty="0"/>
          </a:p>
        </p:txBody>
      </p:sp>
      <p:pic>
        <p:nvPicPr>
          <p:cNvPr id="4" name="Рисунок 3" descr="i9XAIMU8B.jpg"/>
          <p:cNvPicPr>
            <a:picLocks noChangeAspect="1"/>
          </p:cNvPicPr>
          <p:nvPr/>
        </p:nvPicPr>
        <p:blipFill>
          <a:blip r:embed="rId2"/>
          <a:srcRect l="2907" t="3571" r="12790" b="21428"/>
          <a:stretch>
            <a:fillRect/>
          </a:stretch>
        </p:blipFill>
        <p:spPr>
          <a:xfrm>
            <a:off x="4857752" y="4429132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стадии развития воображения дошкольников.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5472122" cy="460566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первой - ребенок может преобразовывать воспринимаемые предметы, то есть в одном предмете он видит другой;</a:t>
            </a:r>
          </a:p>
          <a:p>
            <a:r>
              <a:rPr lang="ru-RU" dirty="0" smtClean="0"/>
              <a:t>На второй – воображение ребенка проявляется в одушевлении игрушек;</a:t>
            </a:r>
          </a:p>
          <a:p>
            <a:r>
              <a:rPr lang="ru-RU" dirty="0" smtClean="0"/>
              <a:t>На третьей – воображение находит отражение в игровых перевоплощениях;</a:t>
            </a:r>
          </a:p>
          <a:p>
            <a:r>
              <a:rPr lang="ru-RU" dirty="0" smtClean="0"/>
              <a:t>На четвертой – ребенок комбинирует образы, то есть начинает формироваться художественное творчество.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KXKY3K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4232678"/>
            <a:ext cx="2143126" cy="241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4543428" cy="61436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Необходимые качества воображения (широта, произвольность, устойчивость, яркость, оригинальность) возникают не спонтанно, а при условии систематического влияния со стороны взрослых. Влияние должно обогащать и уточнять восприятие и представления ребенка об окружающем мире, помогать и развивать способность оперировать образами, чтобы создавать на их основе новые. Важно формировать у детей познавательные интересы. Иначе воображение будет отставать в развитии, в результате ребенок не будет готов к освоению учебному материалу.</a:t>
            </a:r>
            <a:endParaRPr lang="ru-RU" dirty="0"/>
          </a:p>
        </p:txBody>
      </p:sp>
      <p:pic>
        <p:nvPicPr>
          <p:cNvPr id="5" name="Рисунок 4" descr="reb%20v%20ochkax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4286256"/>
            <a:ext cx="3000364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4686304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 6-7 годам должны появиться такие психические образования, как произвольность, внутренний план действий, рефлексия. Благодаря этим новообразованиям появляется новый вид воображения – произвольное. Возрастает целенаправленность, устойчивость замыслов, образы воображения наглядны, динамичны и эмоционально раскрашены.</a:t>
            </a:r>
            <a:endParaRPr lang="ru-RU" dirty="0"/>
          </a:p>
        </p:txBody>
      </p:sp>
      <p:pic>
        <p:nvPicPr>
          <p:cNvPr id="4" name="Рисунок 3" descr="iWDVKZYC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3143248"/>
            <a:ext cx="3024190" cy="3357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03YWO7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3786189"/>
            <a:ext cx="3900502" cy="2786083"/>
          </a:xfrm>
        </p:spPr>
      </p:pic>
      <p:sp>
        <p:nvSpPr>
          <p:cNvPr id="5" name="TextBox 4"/>
          <p:cNvSpPr txBox="1"/>
          <p:nvPr/>
        </p:nvSpPr>
        <p:spPr>
          <a:xfrm>
            <a:off x="571472" y="2643182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Развить воображение у дошкольников  можно в играх, в рисовании, лепке, в придумывании сказочных персонажей, чтении книг, сочинении сказок и стихов.</a:t>
            </a:r>
            <a:endParaRPr lang="ru-RU" dirty="0"/>
          </a:p>
        </p:txBody>
      </p:sp>
      <p:pic>
        <p:nvPicPr>
          <p:cNvPr id="6" name="Рисунок 5" descr="iN47WXXV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57686" cy="2643206"/>
          </a:xfrm>
          <a:prstGeom prst="rect">
            <a:avLst/>
          </a:prstGeom>
        </p:spPr>
      </p:pic>
      <p:pic>
        <p:nvPicPr>
          <p:cNvPr id="7" name="Рисунок 6" descr="i3VOYS9GU.jpg"/>
          <p:cNvPicPr>
            <a:picLocks noChangeAspect="1"/>
          </p:cNvPicPr>
          <p:nvPr/>
        </p:nvPicPr>
        <p:blipFill>
          <a:blip r:embed="rId4"/>
          <a:srcRect l="5332" t="2857" r="4028" b="5714"/>
          <a:stretch>
            <a:fillRect/>
          </a:stretch>
        </p:blipFill>
        <p:spPr>
          <a:xfrm>
            <a:off x="4357686" y="0"/>
            <a:ext cx="3786214" cy="2714620"/>
          </a:xfrm>
          <a:prstGeom prst="rect">
            <a:avLst/>
          </a:prstGeom>
        </p:spPr>
      </p:pic>
      <p:pic>
        <p:nvPicPr>
          <p:cNvPr id="8" name="Рисунок 7" descr="iXDEY8IA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34" y="3786190"/>
            <a:ext cx="3643338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375761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Развивая воображение с раннего детства, мы не только совершенствуем познавательные процессы и способность к творчеству, но и формируем личность ребенка.</a:t>
            </a:r>
            <a:endParaRPr lang="ru-RU" dirty="0"/>
          </a:p>
        </p:txBody>
      </p:sp>
      <p:pic>
        <p:nvPicPr>
          <p:cNvPr id="4" name="Рисунок 3" descr="iZ189D0O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279" y="2571744"/>
            <a:ext cx="3611986" cy="392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7239000" cy="121444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Без воображения – нет соображения!</a:t>
            </a:r>
            <a:endParaRPr lang="ru-RU" sz="3200" dirty="0"/>
          </a:p>
        </p:txBody>
      </p:sp>
      <p:pic>
        <p:nvPicPr>
          <p:cNvPr id="4" name="Рисунок 3" descr="iR00MK4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428736"/>
            <a:ext cx="7072362" cy="485778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71U3W36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57166"/>
            <a:ext cx="4000528" cy="2786082"/>
          </a:xfrm>
        </p:spPr>
      </p:pic>
      <p:pic>
        <p:nvPicPr>
          <p:cNvPr id="5" name="Рисунок 4" descr="1_brooding%20fro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3286124"/>
            <a:ext cx="2571767" cy="3357562"/>
          </a:xfrm>
          <a:prstGeom prst="rect">
            <a:avLst/>
          </a:prstGeom>
        </p:spPr>
      </p:pic>
      <p:pic>
        <p:nvPicPr>
          <p:cNvPr id="6" name="Рисунок 5" descr="imagesDY8K2UR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857628"/>
            <a:ext cx="3929090" cy="2786068"/>
          </a:xfrm>
          <a:prstGeom prst="rect">
            <a:avLst/>
          </a:prstGeom>
        </p:spPr>
      </p:pic>
      <p:pic>
        <p:nvPicPr>
          <p:cNvPr id="7" name="Рисунок 6" descr="iVBIE8NC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285728"/>
            <a:ext cx="3214710" cy="2928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00298" y="342900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86314" y="59293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КОНЕЦ.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239000" cy="609857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Развитие воображения у дошкольников является неотъемлемой частью общего развития ребенка. </a:t>
            </a:r>
            <a:r>
              <a:rPr lang="ru-RU" dirty="0" err="1" smtClean="0"/>
              <a:t>Креативность</a:t>
            </a:r>
            <a:r>
              <a:rPr lang="ru-RU" dirty="0" smtClean="0"/>
              <a:t> и способность создавать что - то новое является одним из качеств умного человека. Если раньше при приеме на работу ценились знания и опыт, то сейчас необходимо обладать хорошим воображением и талантом. Творческие люди в наши дни востребованы практически во всех сферах.</a:t>
            </a:r>
            <a:endParaRPr lang="ru-RU" dirty="0"/>
          </a:p>
        </p:txBody>
      </p:sp>
      <p:pic>
        <p:nvPicPr>
          <p:cNvPr id="4" name="Рисунок 3" descr="i84NRTOK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228" y="4143380"/>
            <a:ext cx="2282697" cy="2500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Шеллинг Фридрих </a:t>
            </a:r>
            <a:r>
              <a:rPr lang="ru-RU" dirty="0" err="1" smtClean="0"/>
              <a:t>вильгельм</a:t>
            </a:r>
            <a:r>
              <a:rPr lang="ru-RU" dirty="0" smtClean="0"/>
              <a:t> </a:t>
            </a:r>
            <a:r>
              <a:rPr lang="ru-RU" dirty="0" err="1" smtClean="0"/>
              <a:t>йозеф</a:t>
            </a:r>
            <a:r>
              <a:rPr lang="ru-RU" dirty="0" smtClean="0"/>
              <a:t> фон</a:t>
            </a:r>
            <a:endParaRPr lang="ru-RU" dirty="0"/>
          </a:p>
        </p:txBody>
      </p:sp>
      <p:pic>
        <p:nvPicPr>
          <p:cNvPr id="4" name="Содержимое 3" descr="iDJVVDME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0562" y="1571612"/>
            <a:ext cx="3467114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71472" y="1571612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«Воображение парит между конечностью и бесконечностью, или, что то же самое, опосредствует теоретическую и практическую сферу и производит в этом парении «мечту», «идею».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Гегель </a:t>
            </a:r>
            <a:r>
              <a:rPr lang="ru-RU" dirty="0" err="1" smtClean="0"/>
              <a:t>георг</a:t>
            </a:r>
            <a:r>
              <a:rPr lang="ru-RU" dirty="0" smtClean="0"/>
              <a:t> </a:t>
            </a:r>
            <a:r>
              <a:rPr lang="ru-RU" dirty="0" err="1" smtClean="0"/>
              <a:t>вильгелм</a:t>
            </a:r>
            <a:r>
              <a:rPr lang="ru-RU" dirty="0" smtClean="0"/>
              <a:t> </a:t>
            </a:r>
            <a:r>
              <a:rPr lang="ru-RU" dirty="0" err="1" smtClean="0"/>
              <a:t>фридрих</a:t>
            </a:r>
            <a:endParaRPr lang="ru-RU" dirty="0"/>
          </a:p>
        </p:txBody>
      </p:sp>
      <p:pic>
        <p:nvPicPr>
          <p:cNvPr id="4" name="Содержимое 3" descr="гегел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9124" y="1714488"/>
            <a:ext cx="3457588" cy="47863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85786" y="1785926"/>
            <a:ext cx="37862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«Воображая, мыслящий дух отождествляет свои всеобщие представления с тем, что есть особенного в образе и тем самым делает им образное наличное бытие».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Писарев </a:t>
            </a:r>
            <a:r>
              <a:rPr lang="ru-RU" dirty="0" err="1" smtClean="0"/>
              <a:t>дмитрий</a:t>
            </a:r>
            <a:r>
              <a:rPr lang="ru-RU" dirty="0" smtClean="0"/>
              <a:t> </a:t>
            </a:r>
            <a:r>
              <a:rPr lang="ru-RU" dirty="0" err="1" smtClean="0"/>
              <a:t>иванович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4757742" cy="49628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«Если бы человек был совершенно лишен способности мечтать…если бы он не мог изредка забегать вперед и созерцать воображением своим в цельной и законченной картине то самое творение, которое только что начинает складываться под его руками, - тогда я решительно не могу представить, какая побудительная причина заставила бы человека предпринимать и доводить до конца обширные и утомительные работы в области искусства, науки и практической жизни…»</a:t>
            </a:r>
            <a:endParaRPr lang="ru-RU" dirty="0"/>
          </a:p>
        </p:txBody>
      </p:sp>
      <p:pic>
        <p:nvPicPr>
          <p:cNvPr id="5" name="Рисунок 4" descr="220px-Dimitri_Pisare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750206"/>
            <a:ext cx="2928958" cy="4393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Выготский</a:t>
            </a:r>
            <a:r>
              <a:rPr lang="ru-RU" dirty="0" smtClean="0"/>
              <a:t> лев </a:t>
            </a:r>
            <a:r>
              <a:rPr lang="ru-RU" dirty="0" err="1" smtClean="0"/>
              <a:t>семенович</a:t>
            </a:r>
            <a:endParaRPr lang="ru-RU" dirty="0"/>
          </a:p>
        </p:txBody>
      </p:sp>
      <p:pic>
        <p:nvPicPr>
          <p:cNvPr id="4" name="Содержимое 3" descr="iLU33LA7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314" y="1714488"/>
            <a:ext cx="3228985" cy="4500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71472" y="1714488"/>
            <a:ext cx="4000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«Воображение не повторяет в тех же сочетаниях и в тех же формах отдельных впечатлений, которые накоплены прежде, а строит какие-то новые ряды из прежде накопленных впечатлений. Иначе говоря, принесение нового в самое   течение наших впечатлений и изменение этих впечатлений так, что в результате этой деятельности возникает некоторый новый, ранее не существовавший образ, составляет, как известно самую основу той деятельности, которую мы называем воображением».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421484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Воображение – мысленное воспроизведение чего либо, фантазия. Оно тесно связано с мышлением, так как образ и мысль всегда выступают в единстве. Воображение способствует предвосхищению будущего и как бы оживляет прошлое.</a:t>
            </a:r>
            <a:endParaRPr lang="ru-RU" dirty="0"/>
          </a:p>
        </p:txBody>
      </p:sp>
      <p:pic>
        <p:nvPicPr>
          <p:cNvPr id="5" name="Рисунок 4" descr="i7038Y0C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3286124"/>
            <a:ext cx="3981458" cy="3357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44G15G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14290"/>
            <a:ext cx="2643206" cy="2714644"/>
          </a:xfrm>
          <a:prstGeom prst="rect">
            <a:avLst/>
          </a:prstGeom>
        </p:spPr>
      </p:pic>
      <p:pic>
        <p:nvPicPr>
          <p:cNvPr id="6" name="Рисунок 5" descr="i55BNL2V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214290"/>
            <a:ext cx="2500309" cy="2714644"/>
          </a:xfrm>
          <a:prstGeom prst="rect">
            <a:avLst/>
          </a:prstGeom>
        </p:spPr>
      </p:pic>
      <p:pic>
        <p:nvPicPr>
          <p:cNvPr id="7" name="Рисунок 6" descr="iHZW8XUO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928934"/>
            <a:ext cx="2214578" cy="1714512"/>
          </a:xfrm>
          <a:prstGeom prst="rect">
            <a:avLst/>
          </a:prstGeom>
        </p:spPr>
      </p:pic>
      <p:pic>
        <p:nvPicPr>
          <p:cNvPr id="8" name="Рисунок 7" descr="iHUUHWQKU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26" y="4643446"/>
            <a:ext cx="2667000" cy="2000250"/>
          </a:xfrm>
          <a:prstGeom prst="rect">
            <a:avLst/>
          </a:prstGeom>
        </p:spPr>
      </p:pic>
      <p:pic>
        <p:nvPicPr>
          <p:cNvPr id="9" name="Рисунок 8" descr="iVBWKHOC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4643446"/>
            <a:ext cx="2571768" cy="2000250"/>
          </a:xfrm>
          <a:prstGeom prst="rect">
            <a:avLst/>
          </a:prstGeom>
        </p:spPr>
      </p:pic>
      <p:pic>
        <p:nvPicPr>
          <p:cNvPr id="10" name="Рисунок 9" descr="iO1CTAG0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4643446"/>
            <a:ext cx="2657475" cy="20002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57488" y="3071810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Воображение – способность сознания создавать образы, представления, идеи, манипулировать ими.</a:t>
            </a:r>
            <a:endParaRPr lang="ru-RU" dirty="0"/>
          </a:p>
        </p:txBody>
      </p:sp>
      <p:pic>
        <p:nvPicPr>
          <p:cNvPr id="17" name="Рисунок 16" descr="134268341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282" y="214290"/>
            <a:ext cx="271464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7239000" cy="464347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Виды воображения:</a:t>
            </a:r>
          </a:p>
          <a:p>
            <a:pPr algn="just"/>
            <a:r>
              <a:rPr lang="ru-RU" dirty="0" smtClean="0"/>
              <a:t>Р.Л.Рубинштейн, А.В.Петровский, </a:t>
            </a:r>
            <a:r>
              <a:rPr lang="ru-RU" dirty="0" err="1" smtClean="0"/>
              <a:t>А.Я.Дудецкий</a:t>
            </a:r>
            <a:r>
              <a:rPr lang="ru-RU" dirty="0" smtClean="0"/>
              <a:t> выделяют активное и пассивное воображение.</a:t>
            </a:r>
          </a:p>
          <a:p>
            <a:pPr algn="just"/>
            <a:r>
              <a:rPr lang="ru-RU" dirty="0" smtClean="0"/>
              <a:t>Пассивное может быть </a:t>
            </a:r>
            <a:r>
              <a:rPr lang="ru-RU" u="sng" dirty="0" smtClean="0"/>
              <a:t>преднамеренным </a:t>
            </a:r>
            <a:r>
              <a:rPr lang="ru-RU" dirty="0" smtClean="0"/>
              <a:t>(грезы) и </a:t>
            </a:r>
            <a:r>
              <a:rPr lang="ru-RU" u="sng" dirty="0" smtClean="0"/>
              <a:t>непреднамеренным </a:t>
            </a:r>
            <a:r>
              <a:rPr lang="ru-RU" dirty="0" smtClean="0"/>
              <a:t>(сновидения, галлюцинации). Активное воображение подразделяют на </a:t>
            </a:r>
            <a:r>
              <a:rPr lang="ru-RU" u="sng" dirty="0" smtClean="0"/>
              <a:t>воссоздающее, </a:t>
            </a:r>
            <a:r>
              <a:rPr lang="ru-RU" dirty="0" smtClean="0"/>
              <a:t>направленное на создание образов в соответствии с описанием и </a:t>
            </a:r>
            <a:r>
              <a:rPr lang="ru-RU" u="sng" dirty="0" smtClean="0"/>
              <a:t>творческое</a:t>
            </a:r>
            <a:r>
              <a:rPr lang="ru-RU" dirty="0" smtClean="0"/>
              <a:t>, имеющее целью создание совершенно новых образов без опоры на образец.</a:t>
            </a:r>
            <a:endParaRPr lang="ru-RU" dirty="0"/>
          </a:p>
        </p:txBody>
      </p:sp>
      <p:pic>
        <p:nvPicPr>
          <p:cNvPr id="4" name="Рисунок 3" descr="iAKA0MEJ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4857760"/>
            <a:ext cx="2643206" cy="1792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380</TotalTime>
  <Words>725</Words>
  <Application>Microsoft Office PowerPoint</Application>
  <PresentationFormat>Экран (4:3)</PresentationFormat>
  <Paragraphs>71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Роль воображения в деятельности дошкольников</vt:lpstr>
      <vt:lpstr>Слайд 2</vt:lpstr>
      <vt:lpstr>Шеллинг Фридрих вильгельм йозеф фон</vt:lpstr>
      <vt:lpstr>Гегель георг вильгелм фридрих</vt:lpstr>
      <vt:lpstr>Писарев дмитрий иванович</vt:lpstr>
      <vt:lpstr>Выготский лев семенович</vt:lpstr>
      <vt:lpstr>Слайд 7</vt:lpstr>
      <vt:lpstr>Слайд 8</vt:lpstr>
      <vt:lpstr>Слайд 9</vt:lpstr>
      <vt:lpstr>  </vt:lpstr>
      <vt:lpstr>Слайд 11</vt:lpstr>
      <vt:lpstr>Основные стадии развития воображения дошкольников.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воображения в деятельности дошкольников.</dc:title>
  <dc:creator>андрей</dc:creator>
  <cp:lastModifiedBy>андрей</cp:lastModifiedBy>
  <cp:revision>44</cp:revision>
  <dcterms:created xsi:type="dcterms:W3CDTF">2015-01-16T16:26:37Z</dcterms:created>
  <dcterms:modified xsi:type="dcterms:W3CDTF">2015-02-10T09:43:43Z</dcterms:modified>
</cp:coreProperties>
</file>