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3" r:id="rId2"/>
    <p:sldId id="284" r:id="rId3"/>
    <p:sldId id="259" r:id="rId4"/>
    <p:sldId id="260" r:id="rId5"/>
    <p:sldId id="261" r:id="rId6"/>
    <p:sldId id="262" r:id="rId7"/>
    <p:sldId id="263" r:id="rId8"/>
    <p:sldId id="264" r:id="rId9"/>
    <p:sldId id="285" r:id="rId10"/>
    <p:sldId id="267" r:id="rId11"/>
    <p:sldId id="265" r:id="rId12"/>
    <p:sldId id="266" r:id="rId13"/>
    <p:sldId id="270" r:id="rId14"/>
    <p:sldId id="268" r:id="rId15"/>
    <p:sldId id="269" r:id="rId16"/>
    <p:sldId id="271" r:id="rId17"/>
    <p:sldId id="272" r:id="rId18"/>
    <p:sldId id="273" r:id="rId19"/>
    <p:sldId id="280" r:id="rId20"/>
    <p:sldId id="281" r:id="rId21"/>
    <p:sldId id="287" r:id="rId22"/>
    <p:sldId id="288" r:id="rId23"/>
    <p:sldId id="290" r:id="rId24"/>
    <p:sldId id="291" r:id="rId25"/>
    <p:sldId id="274" r:id="rId26"/>
    <p:sldId id="258" r:id="rId27"/>
    <p:sldId id="289" r:id="rId28"/>
    <p:sldId id="292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C3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68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4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25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8.wmf"/><Relationship Id="rId1" Type="http://schemas.openxmlformats.org/officeDocument/2006/relationships/image" Target="../media/image29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66A8C8-E2B4-479C-B1DD-5D9D6D292100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CEDB3B-39E6-49DB-B170-579406FA3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438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39DF43-2CB6-4BF9-8C3D-433F3919329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42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5078FE-BF34-43E7-A115-524C119B5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465E31-77FE-494F-A85E-01F581D9BFB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Л.С. Атанасян «Геометрия 10-11»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CA1D64-25AF-4096-BC2C-E5496355974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7CE98E-DB3F-42FA-B083-E4BF56825D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23D600-6FF4-4E2B-8AA5-C48BA0E4647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2445663-5077-4854-B45D-10B2D0FEDAC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F4671-EBA6-4BD3-A0D3-EEC7E462267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3211A0-64CA-48C7-9C6A-9A3C3328313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3F8CD6-448A-46A0-816C-96B8247084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FB8312-31D6-4B8D-8BB4-2594CDF4C2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FD308-7D64-487D-AB3D-9266EC0460BB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70BA0-5E13-476E-A658-72EC750495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D0965-4F6C-408D-9C96-12D0050B9A2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0AF94-BE98-462B-89F6-8E19376386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5693F-6E0C-450E-A0C1-C126A67147E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9481D-8C70-4E3D-957C-C91FF213F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0F49-5D9E-44F1-A084-84EE7079D246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791A1-1406-4A68-ADE4-24EDA7146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7026-DF1E-4FF3-A2C6-0F0398C2590C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CD332-B2EF-4D65-9EB4-ED2EE97DD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8AE6A-15F6-450D-BB58-EB5659C7DBA8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C292-02E3-459F-89F0-CCAE4AC608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332B6-D687-4D23-BD4C-375C740F1EFF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385C-DD28-4C46-9BAB-22F6823AF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6E4FE-32C4-4E6D-AB39-03D11264774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92CF-D599-4069-A98C-522BE768E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D16DD-2DA0-4BE3-A6F4-654E5E35868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BCA40-B556-4A42-A0FB-9B611B509B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2898-E49F-4E06-AB0A-6C92959FEC3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18876-43B2-4099-A1CD-BDBAE3ED7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3FCE3-56B8-45A8-8D5E-30FAC0E7923D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3044B-88EE-4AD9-9835-BE961C4FF2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9F485F-4077-4E4C-96CF-476AF6F94EC2}" type="datetimeFigureOut">
              <a:rPr lang="ru-RU"/>
              <a:pPr>
                <a:defRPr/>
              </a:pPr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641B4C-96A8-4BF8-9DDB-F7106CB56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image" Target="../media/image23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4" Type="http://schemas.openxmlformats.org/officeDocument/2006/relationships/image" Target="../media/image22.png"/><Relationship Id="rId9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slide" Target="slide25.xml"/><Relationship Id="rId3" Type="http://schemas.openxmlformats.org/officeDocument/2006/relationships/slide" Target="slide22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0.wmf"/><Relationship Id="rId5" Type="http://schemas.openxmlformats.org/officeDocument/2006/relationships/slide" Target="slide24.xml"/><Relationship Id="rId10" Type="http://schemas.openxmlformats.org/officeDocument/2006/relationships/oleObject" Target="../embeddings/oleObject24.bin"/><Relationship Id="rId4" Type="http://schemas.openxmlformats.org/officeDocument/2006/relationships/slide" Target="slide23.xml"/><Relationship Id="rId9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2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37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6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17.wmf"/><Relationship Id="rId1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hportal.ru/load/24-1-0-22870" TargetMode="External"/><Relationship Id="rId2" Type="http://schemas.openxmlformats.org/officeDocument/2006/relationships/hyperlink" Target="http://le-savchen.ucoz.ru/load/3-1-0-16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nsportal.ru/shkola/geometriya/library/dvugrannyi-ugo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0.png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44;&#1074;&#1091;&#1075;&#1088;&#1072;&#1085;&#1085;&#1099;&#1081;%20&#1091;&#1075;&#1086;&#1083;%20&#1082;&#1086;&#1085;&#1082;&#1091;&#1088;&#1089;%202012%20&#1041;&#1099;&#1089;&#1090;&#1088;&#1099;&#1093;%20&#1042;.&#1053;\&#1101;&#1090;&#1080;%20&#1075;&#1083;&#1072;&#1079;&#1072;%20&#1085;&#1072;%20&#1087;&#1088;&#1086;&#1090;&#1080;&#1074;.mp3" TargetMode="Externa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13" y="1352550"/>
            <a:ext cx="9661526" cy="203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346" name="Freeform 2"/>
          <p:cNvSpPr>
            <a:spLocks/>
          </p:cNvSpPr>
          <p:nvPr/>
        </p:nvSpPr>
        <p:spPr bwMode="auto">
          <a:xfrm>
            <a:off x="928688" y="3786188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95000">
                <a:schemeClr val="accent6">
                  <a:lumMod val="75000"/>
                  <a:alpha val="38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rgbClr val="B8007F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ВАСК.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Треугольник АВС – тупоугольный.</a:t>
            </a:r>
          </a:p>
        </p:txBody>
      </p:sp>
      <p:sp>
        <p:nvSpPr>
          <p:cNvPr id="569348" name="Freeform 4"/>
          <p:cNvSpPr>
            <a:spLocks/>
          </p:cNvSpPr>
          <p:nvPr/>
        </p:nvSpPr>
        <p:spPr bwMode="auto">
          <a:xfrm>
            <a:off x="1663700" y="2552700"/>
            <a:ext cx="4371975" cy="2298700"/>
          </a:xfrm>
          <a:custGeom>
            <a:avLst/>
            <a:gdLst/>
            <a:ahLst/>
            <a:cxnLst>
              <a:cxn ang="0">
                <a:pos x="1086" y="1448"/>
              </a:cxn>
              <a:cxn ang="0">
                <a:pos x="1086" y="1448"/>
              </a:cxn>
              <a:cxn ang="0">
                <a:pos x="2628" y="126"/>
              </a:cxn>
              <a:cxn ang="0">
                <a:pos x="2736" y="18"/>
              </a:cxn>
              <a:cxn ang="0">
                <a:pos x="2754" y="0"/>
              </a:cxn>
              <a:cxn ang="0">
                <a:pos x="2746" y="0"/>
              </a:cxn>
              <a:cxn ang="0">
                <a:pos x="2748" y="6"/>
              </a:cxn>
              <a:cxn ang="0">
                <a:pos x="0" y="1032"/>
              </a:cxn>
              <a:cxn ang="0">
                <a:pos x="1088" y="1448"/>
              </a:cxn>
            </a:cxnLst>
            <a:rect l="0" t="0" r="r" b="b"/>
            <a:pathLst>
              <a:path w="2754" h="1448">
                <a:moveTo>
                  <a:pt x="1086" y="1448"/>
                </a:moveTo>
                <a:lnTo>
                  <a:pt x="1086" y="1448"/>
                </a:lnTo>
                <a:lnTo>
                  <a:pt x="2628" y="126"/>
                </a:lnTo>
                <a:lnTo>
                  <a:pt x="2736" y="18"/>
                </a:lnTo>
                <a:lnTo>
                  <a:pt x="2754" y="0"/>
                </a:lnTo>
                <a:lnTo>
                  <a:pt x="2746" y="0"/>
                </a:lnTo>
                <a:lnTo>
                  <a:pt x="2748" y="6"/>
                </a:lnTo>
                <a:lnTo>
                  <a:pt x="0" y="1032"/>
                </a:lnTo>
                <a:lnTo>
                  <a:pt x="1088" y="1448"/>
                </a:lnTo>
              </a:path>
            </a:pathLst>
          </a:custGeom>
          <a:gradFill rotWithShape="1">
            <a:gsLst>
              <a:gs pos="88000">
                <a:srgbClr val="DDEBCF">
                  <a:alpha val="0"/>
                </a:srgbClr>
              </a:gs>
              <a:gs pos="50000">
                <a:srgbClr val="9CB86E"/>
              </a:gs>
              <a:gs pos="23000">
                <a:srgbClr val="156B13"/>
              </a:gs>
            </a:gsLst>
            <a:lin ang="5400000" scaled="0"/>
          </a:gradFill>
          <a:ln w="19050" cmpd="sng">
            <a:solidFill>
              <a:schemeClr val="tx1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49" name="Freeform 5"/>
          <p:cNvSpPr>
            <a:spLocks/>
          </p:cNvSpPr>
          <p:nvPr/>
        </p:nvSpPr>
        <p:spPr bwMode="auto">
          <a:xfrm rot="-527932">
            <a:off x="4800600" y="4572000"/>
            <a:ext cx="236538" cy="566738"/>
          </a:xfrm>
          <a:custGeom>
            <a:avLst/>
            <a:gdLst>
              <a:gd name="T0" fmla="*/ 0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2147483647 w 14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357"/>
              <a:gd name="T14" fmla="*/ 149 w 149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357">
                <a:moveTo>
                  <a:pt x="0" y="0"/>
                </a:moveTo>
                <a:cubicBezTo>
                  <a:pt x="15" y="15"/>
                  <a:pt x="70" y="50"/>
                  <a:pt x="94" y="86"/>
                </a:cubicBezTo>
                <a:cubicBezTo>
                  <a:pt x="118" y="122"/>
                  <a:pt x="137" y="173"/>
                  <a:pt x="143" y="218"/>
                </a:cubicBezTo>
                <a:cubicBezTo>
                  <a:pt x="149" y="263"/>
                  <a:pt x="133" y="328"/>
                  <a:pt x="131" y="3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50" name="Text Box 6"/>
          <p:cNvSpPr txBox="1">
            <a:spLocks noChangeArrowheads="1"/>
          </p:cNvSpPr>
          <p:nvPr/>
        </p:nvSpPr>
        <p:spPr bwMode="auto">
          <a:xfrm>
            <a:off x="1371600" y="4114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9351" name="Freeform 7"/>
          <p:cNvSpPr>
            <a:spLocks/>
          </p:cNvSpPr>
          <p:nvPr/>
        </p:nvSpPr>
        <p:spPr bwMode="auto">
          <a:xfrm>
            <a:off x="4381500" y="4991100"/>
            <a:ext cx="1577975" cy="241300"/>
          </a:xfrm>
          <a:custGeom>
            <a:avLst/>
            <a:gdLst>
              <a:gd name="T0" fmla="*/ 2147483647 w 994"/>
              <a:gd name="T1" fmla="*/ 0 h 152"/>
              <a:gd name="T2" fmla="*/ 0 w 994"/>
              <a:gd name="T3" fmla="*/ 2147483647 h 152"/>
              <a:gd name="T4" fmla="*/ 0 60000 65536"/>
              <a:gd name="T5" fmla="*/ 0 60000 65536"/>
              <a:gd name="T6" fmla="*/ 0 w 994"/>
              <a:gd name="T7" fmla="*/ 0 h 152"/>
              <a:gd name="T8" fmla="*/ 994 w 994"/>
              <a:gd name="T9" fmla="*/ 152 h 15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4" h="152">
                <a:moveTo>
                  <a:pt x="994" y="0"/>
                </a:moveTo>
                <a:lnTo>
                  <a:pt x="0" y="152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52" name="Text Box 8"/>
          <p:cNvSpPr txBox="1">
            <a:spLocks noChangeArrowheads="1"/>
          </p:cNvSpPr>
          <p:nvPr/>
        </p:nvSpPr>
        <p:spPr bwMode="auto">
          <a:xfrm>
            <a:off x="6019800" y="2286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5908675" y="2514600"/>
            <a:ext cx="492125" cy="2838450"/>
            <a:chOff x="3722" y="1584"/>
            <a:chExt cx="310" cy="1788"/>
          </a:xfrm>
        </p:grpSpPr>
        <p:sp>
          <p:nvSpPr>
            <p:cNvPr id="569354" name="Text Box 10"/>
            <p:cNvSpPr txBox="1">
              <a:spLocks noChangeArrowheads="1"/>
            </p:cNvSpPr>
            <p:nvPr/>
          </p:nvSpPr>
          <p:spPr bwMode="auto">
            <a:xfrm>
              <a:off x="3744" y="3120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0" name="Freeform 11"/>
            <p:cNvSpPr>
              <a:spLocks/>
            </p:cNvSpPr>
            <p:nvPr/>
          </p:nvSpPr>
          <p:spPr bwMode="auto">
            <a:xfrm>
              <a:off x="3746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61" name="Oval 12"/>
            <p:cNvSpPr>
              <a:spLocks noChangeArrowheads="1"/>
            </p:cNvSpPr>
            <p:nvPr/>
          </p:nvSpPr>
          <p:spPr bwMode="auto">
            <a:xfrm flipV="1">
              <a:off x="3722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9357" name="Rectangle 13"/>
          <p:cNvSpPr>
            <a:spLocks noChangeArrowheads="1"/>
          </p:cNvSpPr>
          <p:nvPr/>
        </p:nvSpPr>
        <p:spPr bwMode="auto">
          <a:xfrm>
            <a:off x="5938838" y="3657600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69358" name="Rectangle 14"/>
          <p:cNvSpPr>
            <a:spLocks noChangeArrowheads="1"/>
          </p:cNvSpPr>
          <p:nvPr/>
        </p:nvSpPr>
        <p:spPr bwMode="auto">
          <a:xfrm rot="18556117">
            <a:off x="4653756" y="3799682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sp>
        <p:nvSpPr>
          <p:cNvPr id="569359" name="Rectangle 15"/>
          <p:cNvSpPr>
            <a:spLocks noChangeArrowheads="1"/>
          </p:cNvSpPr>
          <p:nvPr/>
        </p:nvSpPr>
        <p:spPr bwMode="auto">
          <a:xfrm rot="-575224">
            <a:off x="4995863" y="5057775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454400" y="939800"/>
            <a:ext cx="1012825" cy="787400"/>
            <a:chOff x="1392" y="3488"/>
            <a:chExt cx="667" cy="496"/>
          </a:xfrm>
        </p:grpSpPr>
        <p:graphicFrame>
          <p:nvGraphicFramePr>
            <p:cNvPr id="5124" name="Object 1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58" name="Text Box 18"/>
            <p:cNvSpPr txBox="1">
              <a:spLocks noChangeArrowheads="1"/>
            </p:cNvSpPr>
            <p:nvPr/>
          </p:nvSpPr>
          <p:spPr bwMode="auto">
            <a:xfrm>
              <a:off x="1392" y="3488"/>
              <a:ext cx="66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4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4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857375" y="1143000"/>
            <a:ext cx="1662113" cy="828675"/>
            <a:chOff x="2742" y="1600"/>
            <a:chExt cx="1047" cy="522"/>
          </a:xfrm>
        </p:grpSpPr>
        <p:sp>
          <p:nvSpPr>
            <p:cNvPr id="569364" name="Text Box 20"/>
            <p:cNvSpPr txBox="1">
              <a:spLocks noChangeArrowheads="1"/>
            </p:cNvSpPr>
            <p:nvPr/>
          </p:nvSpPr>
          <p:spPr bwMode="auto">
            <a:xfrm>
              <a:off x="2742" y="1600"/>
              <a:ext cx="104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   </a:t>
              </a:r>
              <a:endPara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156" name="Group 21"/>
            <p:cNvGrpSpPr>
              <a:grpSpLocks/>
            </p:cNvGrpSpPr>
            <p:nvPr/>
          </p:nvGrpSpPr>
          <p:grpSpPr bwMode="auto">
            <a:xfrm>
              <a:off x="2922" y="1632"/>
              <a:ext cx="523" cy="490"/>
              <a:chOff x="2922" y="1632"/>
              <a:chExt cx="523" cy="490"/>
            </a:xfrm>
          </p:grpSpPr>
          <p:graphicFrame>
            <p:nvGraphicFramePr>
              <p:cNvPr id="5123" name="Object 22"/>
              <p:cNvGraphicFramePr>
                <a:graphicFrameLocks noChangeAspect="1"/>
              </p:cNvGraphicFramePr>
              <p:nvPr/>
            </p:nvGraphicFramePr>
            <p:xfrm>
              <a:off x="3139" y="1632"/>
              <a:ext cx="171" cy="1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2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39" y="1632"/>
                            <a:ext cx="171" cy="193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9367" name="Text Box 23"/>
              <p:cNvSpPr txBox="1">
                <a:spLocks noChangeArrowheads="1"/>
              </p:cNvSpPr>
              <p:nvPr/>
            </p:nvSpPr>
            <p:spPr bwMode="auto">
              <a:xfrm>
                <a:off x="2922" y="1870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362450" y="1193800"/>
            <a:ext cx="1681163" cy="777875"/>
            <a:chOff x="4320" y="1632"/>
            <a:chExt cx="1059" cy="490"/>
          </a:xfrm>
        </p:grpSpPr>
        <p:sp>
          <p:nvSpPr>
            <p:cNvPr id="569369" name="Text Box 25"/>
            <p:cNvSpPr txBox="1">
              <a:spLocks noChangeArrowheads="1"/>
            </p:cNvSpPr>
            <p:nvPr/>
          </p:nvSpPr>
          <p:spPr bwMode="auto">
            <a:xfrm>
              <a:off x="4320" y="1632"/>
              <a:ext cx="105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 </a:t>
              </a:r>
              <a:r>
                <a:rPr lang="en-US" sz="28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NS   </a:t>
              </a:r>
              <a:endParaRPr lang="ru-RU" sz="28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5122" name="Object 26"/>
            <p:cNvGraphicFramePr>
              <a:graphicFrameLocks noChangeAspect="1"/>
            </p:cNvGraphicFramePr>
            <p:nvPr/>
          </p:nvGraphicFramePr>
          <p:xfrm>
            <a:off x="4677" y="1690"/>
            <a:ext cx="177" cy="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3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77" y="1690"/>
                          <a:ext cx="177" cy="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9371" name="Text Box 27"/>
            <p:cNvSpPr txBox="1">
              <a:spLocks noChangeArrowheads="1"/>
            </p:cNvSpPr>
            <p:nvPr/>
          </p:nvSpPr>
          <p:spPr bwMode="auto">
            <a:xfrm>
              <a:off x="4587" y="1870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9372" name="Rectangle 28"/>
          <p:cNvSpPr>
            <a:spLocks noChangeArrowheads="1"/>
          </p:cNvSpPr>
          <p:nvPr/>
        </p:nvSpPr>
        <p:spPr bwMode="auto">
          <a:xfrm>
            <a:off x="990600" y="6172200"/>
            <a:ext cx="58531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5140" name="Oval 29"/>
          <p:cNvSpPr>
            <a:spLocks noChangeArrowheads="1"/>
          </p:cNvSpPr>
          <p:nvPr/>
        </p:nvSpPr>
        <p:spPr bwMode="auto">
          <a:xfrm flipV="1">
            <a:off x="5984875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74" name="Text Box 30"/>
          <p:cNvSpPr txBox="1">
            <a:spLocks noChangeArrowheads="1"/>
          </p:cNvSpPr>
          <p:nvPr/>
        </p:nvSpPr>
        <p:spPr bwMode="auto">
          <a:xfrm>
            <a:off x="6899275" y="4267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69377" name="Freeform 33"/>
          <p:cNvSpPr>
            <a:spLocks/>
          </p:cNvSpPr>
          <p:nvPr/>
        </p:nvSpPr>
        <p:spPr bwMode="auto">
          <a:xfrm>
            <a:off x="1676400" y="4191000"/>
            <a:ext cx="3340100" cy="1295400"/>
          </a:xfrm>
          <a:custGeom>
            <a:avLst/>
            <a:gdLst>
              <a:gd name="T0" fmla="*/ 0 w 2104"/>
              <a:gd name="T1" fmla="*/ 0 h 816"/>
              <a:gd name="T2" fmla="*/ 2147483647 w 2104"/>
              <a:gd name="T3" fmla="*/ 2147483647 h 816"/>
              <a:gd name="T4" fmla="*/ 0 60000 65536"/>
              <a:gd name="T5" fmla="*/ 0 60000 65536"/>
              <a:gd name="T6" fmla="*/ 0 w 2104"/>
              <a:gd name="T7" fmla="*/ 0 h 816"/>
              <a:gd name="T8" fmla="*/ 2104 w 2104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104" h="816">
                <a:moveTo>
                  <a:pt x="0" y="0"/>
                </a:moveTo>
                <a:lnTo>
                  <a:pt x="2104" y="81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78" name="Freeform 34"/>
          <p:cNvSpPr>
            <a:spLocks/>
          </p:cNvSpPr>
          <p:nvPr/>
        </p:nvSpPr>
        <p:spPr bwMode="auto">
          <a:xfrm>
            <a:off x="4670425" y="5175250"/>
            <a:ext cx="234950" cy="177800"/>
          </a:xfrm>
          <a:custGeom>
            <a:avLst/>
            <a:gdLst>
              <a:gd name="T0" fmla="*/ 0 w 148"/>
              <a:gd name="T1" fmla="*/ 2147483647 h 112"/>
              <a:gd name="T2" fmla="*/ 2147483647 w 148"/>
              <a:gd name="T3" fmla="*/ 2147483647 h 112"/>
              <a:gd name="T4" fmla="*/ 2147483647 w 148"/>
              <a:gd name="T5" fmla="*/ 0 h 112"/>
              <a:gd name="T6" fmla="*/ 0 60000 65536"/>
              <a:gd name="T7" fmla="*/ 0 60000 65536"/>
              <a:gd name="T8" fmla="*/ 0 60000 65536"/>
              <a:gd name="T9" fmla="*/ 0 w 148"/>
              <a:gd name="T10" fmla="*/ 0 h 112"/>
              <a:gd name="T11" fmla="*/ 148 w 148"/>
              <a:gd name="T12" fmla="*/ 112 h 1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8" h="112">
                <a:moveTo>
                  <a:pt x="0" y="112"/>
                </a:moveTo>
                <a:lnTo>
                  <a:pt x="148" y="88"/>
                </a:lnTo>
                <a:lnTo>
                  <a:pt x="4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9379" name="Text Box 35"/>
          <p:cNvSpPr txBox="1">
            <a:spLocks noChangeArrowheads="1"/>
          </p:cNvSpPr>
          <p:nvPr/>
        </p:nvSpPr>
        <p:spPr bwMode="auto">
          <a:xfrm>
            <a:off x="3048000" y="4800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5145" name="Group 41"/>
          <p:cNvGrpSpPr>
            <a:grpSpLocks/>
          </p:cNvGrpSpPr>
          <p:nvPr/>
        </p:nvGrpSpPr>
        <p:grpSpPr bwMode="auto">
          <a:xfrm>
            <a:off x="2832100" y="4389438"/>
            <a:ext cx="1016000" cy="263525"/>
            <a:chOff x="1784" y="2765"/>
            <a:chExt cx="640" cy="166"/>
          </a:xfrm>
        </p:grpSpPr>
        <p:sp>
          <p:nvSpPr>
            <p:cNvPr id="5151" name="Freeform 39"/>
            <p:cNvSpPr>
              <a:spLocks/>
            </p:cNvSpPr>
            <p:nvPr/>
          </p:nvSpPr>
          <p:spPr bwMode="auto">
            <a:xfrm>
              <a:off x="1784" y="2765"/>
              <a:ext cx="640" cy="147"/>
            </a:xfrm>
            <a:custGeom>
              <a:avLst/>
              <a:gdLst>
                <a:gd name="T0" fmla="*/ 0 w 640"/>
                <a:gd name="T1" fmla="*/ 147 h 147"/>
                <a:gd name="T2" fmla="*/ 192 w 640"/>
                <a:gd name="T3" fmla="*/ 35 h 147"/>
                <a:gd name="T4" fmla="*/ 432 w 640"/>
                <a:gd name="T5" fmla="*/ 3 h 147"/>
                <a:gd name="T6" fmla="*/ 640 w 640"/>
                <a:gd name="T7" fmla="*/ 51 h 1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0"/>
                <a:gd name="T13" fmla="*/ 0 h 147"/>
                <a:gd name="T14" fmla="*/ 640 w 640"/>
                <a:gd name="T15" fmla="*/ 147 h 1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0" h="147">
                  <a:moveTo>
                    <a:pt x="0" y="147"/>
                  </a:moveTo>
                  <a:cubicBezTo>
                    <a:pt x="32" y="128"/>
                    <a:pt x="120" y="59"/>
                    <a:pt x="192" y="35"/>
                  </a:cubicBezTo>
                  <a:cubicBezTo>
                    <a:pt x="264" y="11"/>
                    <a:pt x="357" y="0"/>
                    <a:pt x="432" y="3"/>
                  </a:cubicBezTo>
                  <a:cubicBezTo>
                    <a:pt x="507" y="6"/>
                    <a:pt x="597" y="41"/>
                    <a:pt x="640" y="5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2" name="Freeform 40"/>
            <p:cNvSpPr>
              <a:spLocks/>
            </p:cNvSpPr>
            <p:nvPr/>
          </p:nvSpPr>
          <p:spPr bwMode="auto">
            <a:xfrm>
              <a:off x="1824" y="2811"/>
              <a:ext cx="568" cy="120"/>
            </a:xfrm>
            <a:custGeom>
              <a:avLst/>
              <a:gdLst>
                <a:gd name="T0" fmla="*/ 0 w 568"/>
                <a:gd name="T1" fmla="*/ 120 h 120"/>
                <a:gd name="T2" fmla="*/ 184 w 568"/>
                <a:gd name="T3" fmla="*/ 21 h 120"/>
                <a:gd name="T4" fmla="*/ 392 w 568"/>
                <a:gd name="T5" fmla="*/ 5 h 120"/>
                <a:gd name="T6" fmla="*/ 568 w 568"/>
                <a:gd name="T7" fmla="*/ 53 h 1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68"/>
                <a:gd name="T13" fmla="*/ 0 h 120"/>
                <a:gd name="T14" fmla="*/ 568 w 568"/>
                <a:gd name="T15" fmla="*/ 120 h 1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68" h="120">
                  <a:moveTo>
                    <a:pt x="0" y="120"/>
                  </a:moveTo>
                  <a:cubicBezTo>
                    <a:pt x="31" y="104"/>
                    <a:pt x="119" y="40"/>
                    <a:pt x="184" y="21"/>
                  </a:cubicBezTo>
                  <a:cubicBezTo>
                    <a:pt x="249" y="2"/>
                    <a:pt x="328" y="0"/>
                    <a:pt x="392" y="5"/>
                  </a:cubicBezTo>
                  <a:cubicBezTo>
                    <a:pt x="456" y="10"/>
                    <a:pt x="531" y="43"/>
                    <a:pt x="568" y="53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962400" y="2603500"/>
            <a:ext cx="2022475" cy="2978150"/>
            <a:chOff x="2496" y="1640"/>
            <a:chExt cx="1274" cy="1876"/>
          </a:xfrm>
        </p:grpSpPr>
        <p:sp>
          <p:nvSpPr>
            <p:cNvPr id="5147" name="Freeform 31"/>
            <p:cNvSpPr>
              <a:spLocks/>
            </p:cNvSpPr>
            <p:nvPr/>
          </p:nvSpPr>
          <p:spPr bwMode="auto">
            <a:xfrm>
              <a:off x="2598" y="3100"/>
              <a:ext cx="224" cy="132"/>
            </a:xfrm>
            <a:custGeom>
              <a:avLst/>
              <a:gdLst>
                <a:gd name="T0" fmla="*/ 224 w 224"/>
                <a:gd name="T1" fmla="*/ 58 h 132"/>
                <a:gd name="T2" fmla="*/ 84 w 224"/>
                <a:gd name="T3" fmla="*/ 0 h 132"/>
                <a:gd name="T4" fmla="*/ 0 w 224"/>
                <a:gd name="T5" fmla="*/ 132 h 132"/>
                <a:gd name="T6" fmla="*/ 0 60000 65536"/>
                <a:gd name="T7" fmla="*/ 0 60000 65536"/>
                <a:gd name="T8" fmla="*/ 0 60000 65536"/>
                <a:gd name="T9" fmla="*/ 0 w 224"/>
                <a:gd name="T10" fmla="*/ 0 h 132"/>
                <a:gd name="T11" fmla="*/ 224 w 224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4" h="132">
                  <a:moveTo>
                    <a:pt x="224" y="58"/>
                  </a:moveTo>
                  <a:lnTo>
                    <a:pt x="84" y="0"/>
                  </a:lnTo>
                  <a:lnTo>
                    <a:pt x="0" y="13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8" name="Freeform 37"/>
            <p:cNvSpPr>
              <a:spLocks/>
            </p:cNvSpPr>
            <p:nvPr/>
          </p:nvSpPr>
          <p:spPr bwMode="auto">
            <a:xfrm>
              <a:off x="2744" y="1640"/>
              <a:ext cx="1026" cy="1640"/>
            </a:xfrm>
            <a:custGeom>
              <a:avLst/>
              <a:gdLst>
                <a:gd name="T0" fmla="*/ 1026 w 1026"/>
                <a:gd name="T1" fmla="*/ 0 h 1640"/>
                <a:gd name="T2" fmla="*/ 0 w 1026"/>
                <a:gd name="T3" fmla="*/ 1640 h 1640"/>
                <a:gd name="T4" fmla="*/ 0 60000 65536"/>
                <a:gd name="T5" fmla="*/ 0 60000 65536"/>
                <a:gd name="T6" fmla="*/ 0 w 1026"/>
                <a:gd name="T7" fmla="*/ 0 h 1640"/>
                <a:gd name="T8" fmla="*/ 1026 w 1026"/>
                <a:gd name="T9" fmla="*/ 1640 h 164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26" h="1640">
                  <a:moveTo>
                    <a:pt x="1026" y="0"/>
                  </a:moveTo>
                  <a:lnTo>
                    <a:pt x="0" y="164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9" name="Oval 38"/>
            <p:cNvSpPr>
              <a:spLocks noChangeArrowheads="1"/>
            </p:cNvSpPr>
            <p:nvPr/>
          </p:nvSpPr>
          <p:spPr bwMode="auto">
            <a:xfrm flipV="1">
              <a:off x="2736" y="326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9387" name="Text Box 43"/>
            <p:cNvSpPr txBox="1">
              <a:spLocks noChangeArrowheads="1"/>
            </p:cNvSpPr>
            <p:nvPr/>
          </p:nvSpPr>
          <p:spPr bwMode="auto">
            <a:xfrm>
              <a:off x="2496" y="3264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9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69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9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69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9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69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9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69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9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9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69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569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69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9349" grpId="0" animBg="1"/>
      <p:bldP spid="569351" grpId="0" animBg="1"/>
      <p:bldP spid="569357" grpId="0"/>
      <p:bldP spid="569358" grpId="0"/>
      <p:bldP spid="569359" grpId="0"/>
      <p:bldP spid="569372" grpId="0"/>
      <p:bldP spid="569377" grpId="0" animBg="1"/>
      <p:bldP spid="56937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73" name="Freeform 49"/>
          <p:cNvSpPr>
            <a:spLocks/>
          </p:cNvSpPr>
          <p:nvPr/>
        </p:nvSpPr>
        <p:spPr bwMode="auto">
          <a:xfrm>
            <a:off x="304800" y="4267200"/>
            <a:ext cx="6588125" cy="1828800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52" y="948"/>
              </a:cxn>
              <a:cxn ang="0">
                <a:pos x="1040" y="980"/>
              </a:cxn>
              <a:cxn ang="0">
                <a:pos x="376" y="826"/>
              </a:cxn>
            </a:cxnLst>
            <a:rect l="0" t="0" r="r" b="b"/>
            <a:pathLst>
              <a:path w="4150" h="1152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7" y="968"/>
                  <a:pt x="3728" y="1060"/>
                </a:cubicBezTo>
                <a:cubicBezTo>
                  <a:pt x="3429" y="1152"/>
                  <a:pt x="2800" y="961"/>
                  <a:pt x="2352" y="948"/>
                </a:cubicBezTo>
                <a:cubicBezTo>
                  <a:pt x="1904" y="935"/>
                  <a:pt x="1369" y="1000"/>
                  <a:pt x="1040" y="980"/>
                </a:cubicBezTo>
                <a:cubicBezTo>
                  <a:pt x="711" y="960"/>
                  <a:pt x="514" y="858"/>
                  <a:pt x="376" y="826"/>
                </a:cubicBezTo>
                <a:close/>
              </a:path>
            </a:pathLst>
          </a:custGeom>
          <a:solidFill>
            <a:srgbClr val="C00000">
              <a:alpha val="27000"/>
            </a:srgbClr>
          </a:solidFill>
          <a:ln w="9525">
            <a:noFill/>
            <a:round/>
            <a:headEnd/>
            <a:tailEnd/>
          </a:ln>
          <a:effectLst>
            <a:outerShdw blurRad="12700" dist="56796" dir="7740000" algn="ctr" rotWithShape="0">
              <a:srgbClr val="C00000">
                <a:alpha val="66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ВАСК.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Треугольник АВС – равнобедренный.</a:t>
            </a:r>
          </a:p>
        </p:txBody>
      </p:sp>
      <p:sp>
        <p:nvSpPr>
          <p:cNvPr id="564233" name="Freeform 9"/>
          <p:cNvSpPr>
            <a:spLocks/>
          </p:cNvSpPr>
          <p:nvPr/>
        </p:nvSpPr>
        <p:spPr bwMode="auto">
          <a:xfrm>
            <a:off x="2628900" y="2451100"/>
            <a:ext cx="2209800" cy="3314700"/>
          </a:xfrm>
          <a:custGeom>
            <a:avLst/>
            <a:gdLst/>
            <a:ahLst/>
            <a:cxnLst>
              <a:cxn ang="0">
                <a:pos x="960" y="2080"/>
              </a:cxn>
              <a:cxn ang="0">
                <a:pos x="0" y="32"/>
              </a:cxn>
              <a:cxn ang="0">
                <a:pos x="0" y="16"/>
              </a:cxn>
              <a:cxn ang="0">
                <a:pos x="0" y="0"/>
              </a:cxn>
              <a:cxn ang="0">
                <a:pos x="1392" y="1176"/>
              </a:cxn>
              <a:cxn ang="0">
                <a:pos x="976" y="2088"/>
              </a:cxn>
            </a:cxnLst>
            <a:rect l="0" t="0" r="r" b="b"/>
            <a:pathLst>
              <a:path w="1392" h="2088">
                <a:moveTo>
                  <a:pt x="960" y="2080"/>
                </a:moveTo>
                <a:lnTo>
                  <a:pt x="0" y="32"/>
                </a:lnTo>
                <a:lnTo>
                  <a:pt x="0" y="16"/>
                </a:lnTo>
                <a:lnTo>
                  <a:pt x="0" y="0"/>
                </a:lnTo>
                <a:lnTo>
                  <a:pt x="1392" y="1176"/>
                </a:lnTo>
                <a:lnTo>
                  <a:pt x="976" y="2088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28575" cmpd="sng">
            <a:solidFill>
              <a:schemeClr val="tx1"/>
            </a:solidFill>
            <a:round/>
            <a:headEnd/>
            <a:tailEnd/>
          </a:ln>
          <a:effectLst>
            <a:outerShdw dist="17961" dir="135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236" name="Freeform 12"/>
          <p:cNvSpPr>
            <a:spLocks/>
          </p:cNvSpPr>
          <p:nvPr/>
        </p:nvSpPr>
        <p:spPr bwMode="auto">
          <a:xfrm>
            <a:off x="3898900" y="4495800"/>
            <a:ext cx="273050" cy="501650"/>
          </a:xfrm>
          <a:custGeom>
            <a:avLst/>
            <a:gdLst>
              <a:gd name="T0" fmla="*/ 2147483647 w 172"/>
              <a:gd name="T1" fmla="*/ 2147483647 h 316"/>
              <a:gd name="T2" fmla="*/ 2147483647 w 172"/>
              <a:gd name="T3" fmla="*/ 2147483647 h 316"/>
              <a:gd name="T4" fmla="*/ 2147483647 w 172"/>
              <a:gd name="T5" fmla="*/ 2147483647 h 316"/>
              <a:gd name="T6" fmla="*/ 2147483647 w 172"/>
              <a:gd name="T7" fmla="*/ 0 h 316"/>
              <a:gd name="T8" fmla="*/ 0 60000 65536"/>
              <a:gd name="T9" fmla="*/ 0 60000 65536"/>
              <a:gd name="T10" fmla="*/ 0 60000 65536"/>
              <a:gd name="T11" fmla="*/ 0 60000 65536"/>
              <a:gd name="T12" fmla="*/ 0 w 172"/>
              <a:gd name="T13" fmla="*/ 0 h 316"/>
              <a:gd name="T14" fmla="*/ 172 w 172"/>
              <a:gd name="T15" fmla="*/ 316 h 3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2" h="316">
                <a:moveTo>
                  <a:pt x="12" y="316"/>
                </a:moveTo>
                <a:cubicBezTo>
                  <a:pt x="12" y="295"/>
                  <a:pt x="0" y="231"/>
                  <a:pt x="10" y="189"/>
                </a:cubicBezTo>
                <a:cubicBezTo>
                  <a:pt x="20" y="147"/>
                  <a:pt x="46" y="94"/>
                  <a:pt x="73" y="63"/>
                </a:cubicBezTo>
                <a:cubicBezTo>
                  <a:pt x="100" y="32"/>
                  <a:pt x="152" y="13"/>
                  <a:pt x="172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244" name="Text Box 20"/>
          <p:cNvSpPr txBox="1">
            <a:spLocks noChangeArrowheads="1"/>
          </p:cNvSpPr>
          <p:nvPr/>
        </p:nvSpPr>
        <p:spPr bwMode="auto">
          <a:xfrm>
            <a:off x="4876800" y="4038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4247" name="Text Box 23"/>
          <p:cNvSpPr txBox="1">
            <a:spLocks noChangeArrowheads="1"/>
          </p:cNvSpPr>
          <p:nvPr/>
        </p:nvSpPr>
        <p:spPr bwMode="auto">
          <a:xfrm>
            <a:off x="4191000" y="5486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2527300" y="4978400"/>
            <a:ext cx="1981200" cy="26988"/>
            <a:chOff x="1592" y="3136"/>
            <a:chExt cx="1248" cy="17"/>
          </a:xfrm>
        </p:grpSpPr>
        <p:sp>
          <p:nvSpPr>
            <p:cNvPr id="3112" name="Freeform 14"/>
            <p:cNvSpPr>
              <a:spLocks/>
            </p:cNvSpPr>
            <p:nvPr/>
          </p:nvSpPr>
          <p:spPr bwMode="auto">
            <a:xfrm>
              <a:off x="2376" y="3152"/>
              <a:ext cx="464" cy="1"/>
            </a:xfrm>
            <a:custGeom>
              <a:avLst/>
              <a:gdLst>
                <a:gd name="T0" fmla="*/ 464 w 464"/>
                <a:gd name="T1" fmla="*/ 0 h 1"/>
                <a:gd name="T2" fmla="*/ 0 w 464"/>
                <a:gd name="T3" fmla="*/ 0 h 1"/>
                <a:gd name="T4" fmla="*/ 0 60000 65536"/>
                <a:gd name="T5" fmla="*/ 0 60000 65536"/>
                <a:gd name="T6" fmla="*/ 0 w 464"/>
                <a:gd name="T7" fmla="*/ 0 h 1"/>
                <a:gd name="T8" fmla="*/ 464 w 46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64" h="1">
                  <a:moveTo>
                    <a:pt x="464" y="0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3" name="Freeform 25"/>
            <p:cNvSpPr>
              <a:spLocks/>
            </p:cNvSpPr>
            <p:nvPr/>
          </p:nvSpPr>
          <p:spPr bwMode="auto">
            <a:xfrm>
              <a:off x="1592" y="3136"/>
              <a:ext cx="800" cy="16"/>
            </a:xfrm>
            <a:custGeom>
              <a:avLst/>
              <a:gdLst>
                <a:gd name="T0" fmla="*/ 800 w 800"/>
                <a:gd name="T1" fmla="*/ 16 h 16"/>
                <a:gd name="T2" fmla="*/ 0 w 800"/>
                <a:gd name="T3" fmla="*/ 0 h 16"/>
                <a:gd name="T4" fmla="*/ 0 60000 65536"/>
                <a:gd name="T5" fmla="*/ 0 60000 65536"/>
                <a:gd name="T6" fmla="*/ 0 w 800"/>
                <a:gd name="T7" fmla="*/ 0 h 16"/>
                <a:gd name="T8" fmla="*/ 800 w 80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0" h="16">
                  <a:moveTo>
                    <a:pt x="800" y="16"/>
                  </a:moveTo>
                  <a:lnTo>
                    <a:pt x="0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4252" name="Text Box 28"/>
          <p:cNvSpPr txBox="1">
            <a:spLocks noChangeArrowheads="1"/>
          </p:cNvSpPr>
          <p:nvPr/>
        </p:nvSpPr>
        <p:spPr bwMode="auto">
          <a:xfrm>
            <a:off x="2438400" y="1981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64253" name="Freeform 29"/>
          <p:cNvSpPr>
            <a:spLocks/>
          </p:cNvSpPr>
          <p:nvPr/>
        </p:nvSpPr>
        <p:spPr bwMode="auto">
          <a:xfrm>
            <a:off x="4152900" y="5016500"/>
            <a:ext cx="254000" cy="228600"/>
          </a:xfrm>
          <a:custGeom>
            <a:avLst/>
            <a:gdLst>
              <a:gd name="T0" fmla="*/ 2147483647 w 160"/>
              <a:gd name="T1" fmla="*/ 0 h 144"/>
              <a:gd name="T2" fmla="*/ 0 w 160"/>
              <a:gd name="T3" fmla="*/ 2147483647 h 144"/>
              <a:gd name="T4" fmla="*/ 2147483647 w 160"/>
              <a:gd name="T5" fmla="*/ 2147483647 h 144"/>
              <a:gd name="T6" fmla="*/ 0 60000 65536"/>
              <a:gd name="T7" fmla="*/ 0 60000 65536"/>
              <a:gd name="T8" fmla="*/ 0 60000 65536"/>
              <a:gd name="T9" fmla="*/ 0 w 160"/>
              <a:gd name="T10" fmla="*/ 0 h 144"/>
              <a:gd name="T11" fmla="*/ 160 w 16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0" h="144">
                <a:moveTo>
                  <a:pt x="80" y="0"/>
                </a:moveTo>
                <a:lnTo>
                  <a:pt x="0" y="144"/>
                </a:lnTo>
                <a:lnTo>
                  <a:pt x="160" y="14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2133600" y="2514600"/>
            <a:ext cx="488950" cy="2838450"/>
            <a:chOff x="1344" y="1584"/>
            <a:chExt cx="308" cy="1788"/>
          </a:xfrm>
        </p:grpSpPr>
        <p:sp>
          <p:nvSpPr>
            <p:cNvPr id="564243" name="Text Box 19"/>
            <p:cNvSpPr txBox="1">
              <a:spLocks noChangeArrowheads="1"/>
            </p:cNvSpPr>
            <p:nvPr/>
          </p:nvSpPr>
          <p:spPr bwMode="auto">
            <a:xfrm>
              <a:off x="1344" y="3120"/>
              <a:ext cx="288" cy="25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0" name="Freeform 22"/>
            <p:cNvSpPr>
              <a:spLocks/>
            </p:cNvSpPr>
            <p:nvPr/>
          </p:nvSpPr>
          <p:spPr bwMode="auto">
            <a:xfrm>
              <a:off x="1608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11" name="Oval 31"/>
            <p:cNvSpPr>
              <a:spLocks noChangeArrowheads="1"/>
            </p:cNvSpPr>
            <p:nvPr/>
          </p:nvSpPr>
          <p:spPr bwMode="auto">
            <a:xfrm flipV="1">
              <a:off x="158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4257" name="Rectangle 33"/>
          <p:cNvSpPr>
            <a:spLocks noChangeArrowheads="1"/>
          </p:cNvSpPr>
          <p:nvPr/>
        </p:nvSpPr>
        <p:spPr bwMode="auto">
          <a:xfrm>
            <a:off x="1981200" y="3352800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64258" name="Rectangle 34"/>
          <p:cNvSpPr>
            <a:spLocks noChangeArrowheads="1"/>
          </p:cNvSpPr>
          <p:nvPr/>
        </p:nvSpPr>
        <p:spPr bwMode="auto">
          <a:xfrm rot="2952882">
            <a:off x="3510756" y="3572669"/>
            <a:ext cx="59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sp>
        <p:nvSpPr>
          <p:cNvPr id="564259" name="Rectangle 35"/>
          <p:cNvSpPr>
            <a:spLocks noChangeArrowheads="1"/>
          </p:cNvSpPr>
          <p:nvPr/>
        </p:nvSpPr>
        <p:spPr bwMode="auto">
          <a:xfrm>
            <a:off x="3048000" y="4876800"/>
            <a:ext cx="600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  <a:endParaRPr lang="ru-RU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72063" y="1214438"/>
            <a:ext cx="795337" cy="704850"/>
            <a:chOff x="1392" y="3488"/>
            <a:chExt cx="576" cy="496"/>
          </a:xfrm>
        </p:grpSpPr>
        <p:graphicFrame>
          <p:nvGraphicFramePr>
            <p:cNvPr id="3076" name="Object 3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3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08" name="Text Box 38"/>
            <p:cNvSpPr txBox="1">
              <a:spLocks noChangeArrowheads="1"/>
            </p:cNvSpPr>
            <p:nvPr/>
          </p:nvSpPr>
          <p:spPr bwMode="auto">
            <a:xfrm>
              <a:off x="1392" y="3488"/>
              <a:ext cx="5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3965575" y="1498600"/>
            <a:ext cx="1325563" cy="758825"/>
            <a:chOff x="2742" y="1600"/>
            <a:chExt cx="835" cy="478"/>
          </a:xfrm>
        </p:grpSpPr>
        <p:sp>
          <p:nvSpPr>
            <p:cNvPr id="564264" name="Text Box 40"/>
            <p:cNvSpPr txBox="1">
              <a:spLocks noChangeArrowheads="1"/>
            </p:cNvSpPr>
            <p:nvPr/>
          </p:nvSpPr>
          <p:spPr bwMode="auto">
            <a:xfrm>
              <a:off x="2742" y="1600"/>
              <a:ext cx="83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ВМ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106" name="Group 41"/>
            <p:cNvGrpSpPr>
              <a:grpSpLocks/>
            </p:cNvGrpSpPr>
            <p:nvPr/>
          </p:nvGrpSpPr>
          <p:grpSpPr bwMode="auto">
            <a:xfrm>
              <a:off x="2854" y="1601"/>
              <a:ext cx="523" cy="477"/>
              <a:chOff x="2854" y="1601"/>
              <a:chExt cx="523" cy="477"/>
            </a:xfrm>
          </p:grpSpPr>
          <p:graphicFrame>
            <p:nvGraphicFramePr>
              <p:cNvPr id="3075" name="Object 42"/>
              <p:cNvGraphicFramePr>
                <a:graphicFrameLocks noChangeAspect="1"/>
              </p:cNvGraphicFramePr>
              <p:nvPr/>
            </p:nvGraphicFramePr>
            <p:xfrm>
              <a:off x="2989" y="1601"/>
              <a:ext cx="159" cy="1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4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9" y="1601"/>
                            <a:ext cx="159" cy="1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4267" name="Text Box 43"/>
              <p:cNvSpPr txBox="1">
                <a:spLocks noChangeArrowheads="1"/>
              </p:cNvSpPr>
              <p:nvPr/>
            </p:nvSpPr>
            <p:spPr bwMode="auto">
              <a:xfrm>
                <a:off x="2854" y="1826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5857875" y="1500188"/>
            <a:ext cx="1339850" cy="757237"/>
            <a:chOff x="4320" y="1632"/>
            <a:chExt cx="844" cy="477"/>
          </a:xfrm>
        </p:grpSpPr>
        <p:sp>
          <p:nvSpPr>
            <p:cNvPr id="564269" name="Text Box 45"/>
            <p:cNvSpPr txBox="1">
              <a:spLocks noChangeArrowheads="1"/>
            </p:cNvSpPr>
            <p:nvPr/>
          </p:nvSpPr>
          <p:spPr bwMode="auto">
            <a:xfrm>
              <a:off x="4320" y="1632"/>
              <a:ext cx="84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 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074" name="Object 46"/>
            <p:cNvGraphicFramePr>
              <a:graphicFrameLocks noChangeAspect="1"/>
            </p:cNvGraphicFramePr>
            <p:nvPr/>
          </p:nvGraphicFramePr>
          <p:xfrm>
            <a:off x="4545" y="1632"/>
            <a:ext cx="22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5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45" y="1632"/>
                          <a:ext cx="22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4271" name="Text Box 47"/>
            <p:cNvSpPr txBox="1">
              <a:spLocks noChangeArrowheads="1"/>
            </p:cNvSpPr>
            <p:nvPr/>
          </p:nvSpPr>
          <p:spPr bwMode="auto">
            <a:xfrm>
              <a:off x="4455" y="1857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4272" name="Rectangle 48"/>
          <p:cNvSpPr>
            <a:spLocks noChangeArrowheads="1"/>
          </p:cNvSpPr>
          <p:nvPr/>
        </p:nvSpPr>
        <p:spPr bwMode="auto">
          <a:xfrm>
            <a:off x="1285875" y="6215063"/>
            <a:ext cx="5937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3094" name="Freeform 50"/>
          <p:cNvSpPr>
            <a:spLocks/>
          </p:cNvSpPr>
          <p:nvPr/>
        </p:nvSpPr>
        <p:spPr bwMode="auto">
          <a:xfrm>
            <a:off x="3962400" y="3505200"/>
            <a:ext cx="101600" cy="279400"/>
          </a:xfrm>
          <a:custGeom>
            <a:avLst/>
            <a:gdLst>
              <a:gd name="T0" fmla="*/ 2147483647 w 64"/>
              <a:gd name="T1" fmla="*/ 0 h 176"/>
              <a:gd name="T2" fmla="*/ 0 w 64"/>
              <a:gd name="T3" fmla="*/ 2147483647 h 176"/>
              <a:gd name="T4" fmla="*/ 0 60000 65536"/>
              <a:gd name="T5" fmla="*/ 0 60000 65536"/>
              <a:gd name="T6" fmla="*/ 0 w 64"/>
              <a:gd name="T7" fmla="*/ 0 h 176"/>
              <a:gd name="T8" fmla="*/ 64 w 64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4" h="176">
                <a:moveTo>
                  <a:pt x="64" y="0"/>
                </a:moveTo>
                <a:lnTo>
                  <a:pt x="0" y="17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Freeform 51"/>
          <p:cNvSpPr>
            <a:spLocks/>
          </p:cNvSpPr>
          <p:nvPr/>
        </p:nvSpPr>
        <p:spPr bwMode="auto">
          <a:xfrm>
            <a:off x="3365500" y="4368800"/>
            <a:ext cx="292100" cy="114300"/>
          </a:xfrm>
          <a:custGeom>
            <a:avLst/>
            <a:gdLst>
              <a:gd name="T0" fmla="*/ 0 w 184"/>
              <a:gd name="T1" fmla="*/ 2147483647 h 72"/>
              <a:gd name="T2" fmla="*/ 2147483647 w 184"/>
              <a:gd name="T3" fmla="*/ 0 h 72"/>
              <a:gd name="T4" fmla="*/ 0 60000 65536"/>
              <a:gd name="T5" fmla="*/ 0 60000 65536"/>
              <a:gd name="T6" fmla="*/ 0 w 184"/>
              <a:gd name="T7" fmla="*/ 0 h 72"/>
              <a:gd name="T8" fmla="*/ 184 w 184"/>
              <a:gd name="T9" fmla="*/ 72 h 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" h="72">
                <a:moveTo>
                  <a:pt x="0" y="72"/>
                </a:moveTo>
                <a:lnTo>
                  <a:pt x="18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Oval 30"/>
          <p:cNvSpPr>
            <a:spLocks noChangeArrowheads="1"/>
          </p:cNvSpPr>
          <p:nvPr/>
        </p:nvSpPr>
        <p:spPr bwMode="auto">
          <a:xfrm flipV="1">
            <a:off x="2590800" y="2438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4278" name="Text Box 54"/>
          <p:cNvSpPr txBox="1">
            <a:spLocks noChangeArrowheads="1"/>
          </p:cNvSpPr>
          <p:nvPr/>
        </p:nvSpPr>
        <p:spPr bwMode="auto">
          <a:xfrm>
            <a:off x="685800" y="4800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2679700" y="2527300"/>
            <a:ext cx="2425700" cy="2673350"/>
            <a:chOff x="1688" y="1592"/>
            <a:chExt cx="1528" cy="1684"/>
          </a:xfrm>
        </p:grpSpPr>
        <p:sp>
          <p:nvSpPr>
            <p:cNvPr id="564242" name="Text Box 18"/>
            <p:cNvSpPr txBox="1">
              <a:spLocks noChangeArrowheads="1"/>
            </p:cNvSpPr>
            <p:nvPr/>
          </p:nvSpPr>
          <p:spPr bwMode="auto">
            <a:xfrm>
              <a:off x="2928" y="3024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0" name="Freeform 27"/>
            <p:cNvSpPr>
              <a:spLocks/>
            </p:cNvSpPr>
            <p:nvPr/>
          </p:nvSpPr>
          <p:spPr bwMode="auto">
            <a:xfrm>
              <a:off x="1688" y="1592"/>
              <a:ext cx="1184" cy="1560"/>
            </a:xfrm>
            <a:custGeom>
              <a:avLst/>
              <a:gdLst>
                <a:gd name="T0" fmla="*/ 0 w 1184"/>
                <a:gd name="T1" fmla="*/ 0 h 1560"/>
                <a:gd name="T2" fmla="*/ 1184 w 1184"/>
                <a:gd name="T3" fmla="*/ 1560 h 1560"/>
                <a:gd name="T4" fmla="*/ 0 60000 65536"/>
                <a:gd name="T5" fmla="*/ 0 60000 65536"/>
                <a:gd name="T6" fmla="*/ 0 w 1184"/>
                <a:gd name="T7" fmla="*/ 0 h 1560"/>
                <a:gd name="T8" fmla="*/ 1184 w 1184"/>
                <a:gd name="T9" fmla="*/ 1560 h 1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4" h="1560">
                  <a:moveTo>
                    <a:pt x="0" y="0"/>
                  </a:moveTo>
                  <a:lnTo>
                    <a:pt x="1184" y="15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1" name="Freeform 32"/>
            <p:cNvSpPr>
              <a:spLocks/>
            </p:cNvSpPr>
            <p:nvPr/>
          </p:nvSpPr>
          <p:spPr bwMode="auto">
            <a:xfrm>
              <a:off x="2728" y="2816"/>
              <a:ext cx="192" cy="176"/>
            </a:xfrm>
            <a:custGeom>
              <a:avLst/>
              <a:gdLst>
                <a:gd name="T0" fmla="*/ 0 w 192"/>
                <a:gd name="T1" fmla="*/ 128 h 176"/>
                <a:gd name="T2" fmla="*/ 64 w 192"/>
                <a:gd name="T3" fmla="*/ 0 h 176"/>
                <a:gd name="T4" fmla="*/ 192 w 192"/>
                <a:gd name="T5" fmla="*/ 176 h 176"/>
                <a:gd name="T6" fmla="*/ 0 60000 65536"/>
                <a:gd name="T7" fmla="*/ 0 60000 65536"/>
                <a:gd name="T8" fmla="*/ 0 60000 65536"/>
                <a:gd name="T9" fmla="*/ 0 w 192"/>
                <a:gd name="T10" fmla="*/ 0 h 176"/>
                <a:gd name="T11" fmla="*/ 192 w 19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76">
                  <a:moveTo>
                    <a:pt x="0" y="128"/>
                  </a:moveTo>
                  <a:lnTo>
                    <a:pt x="64" y="0"/>
                  </a:lnTo>
                  <a:lnTo>
                    <a:pt x="192" y="176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2" name="Oval 24"/>
            <p:cNvSpPr>
              <a:spLocks noChangeArrowheads="1"/>
            </p:cNvSpPr>
            <p:nvPr/>
          </p:nvSpPr>
          <p:spPr bwMode="auto">
            <a:xfrm flipV="1">
              <a:off x="2832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4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4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64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4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64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4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64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64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64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64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64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64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236" grpId="0" animBg="1"/>
      <p:bldP spid="564253" grpId="0" animBg="1"/>
      <p:bldP spid="564257" grpId="0"/>
      <p:bldP spid="564258" grpId="0"/>
      <p:bldP spid="564259" grpId="0"/>
      <p:bldP spid="5642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Freeform 2"/>
          <p:cNvSpPr>
            <a:spLocks/>
          </p:cNvSpPr>
          <p:nvPr/>
        </p:nvSpPr>
        <p:spPr bwMode="auto">
          <a:xfrm>
            <a:off x="1071563" y="3357563"/>
            <a:ext cx="6386512" cy="2427287"/>
          </a:xfrm>
          <a:custGeom>
            <a:avLst/>
            <a:gdLst/>
            <a:ahLst/>
            <a:cxnLst>
              <a:cxn ang="0">
                <a:pos x="421" y="1243"/>
              </a:cxn>
              <a:cxn ang="0">
                <a:pos x="9" y="784"/>
              </a:cxn>
              <a:cxn ang="0">
                <a:pos x="471" y="324"/>
              </a:cxn>
              <a:cxn ang="0">
                <a:pos x="2414" y="28"/>
              </a:cxn>
              <a:cxn ang="0">
                <a:pos x="3598" y="156"/>
              </a:cxn>
              <a:cxn ang="0">
                <a:pos x="3902" y="492"/>
              </a:cxn>
              <a:cxn ang="0">
                <a:pos x="3783" y="1093"/>
              </a:cxn>
              <a:cxn ang="0">
                <a:pos x="2462" y="1297"/>
              </a:cxn>
              <a:cxn ang="0">
                <a:pos x="1889" y="1416"/>
              </a:cxn>
              <a:cxn ang="0">
                <a:pos x="1117" y="1500"/>
              </a:cxn>
              <a:cxn ang="0">
                <a:pos x="421" y="1243"/>
              </a:cxn>
            </a:cxnLst>
            <a:rect l="0" t="0" r="r" b="b"/>
            <a:pathLst>
              <a:path w="4023" h="1529">
                <a:moveTo>
                  <a:pt x="421" y="1243"/>
                </a:moveTo>
                <a:cubicBezTo>
                  <a:pt x="263" y="1158"/>
                  <a:pt x="0" y="936"/>
                  <a:pt x="9" y="784"/>
                </a:cubicBezTo>
                <a:cubicBezTo>
                  <a:pt x="17" y="630"/>
                  <a:pt x="70" y="450"/>
                  <a:pt x="471" y="324"/>
                </a:cubicBezTo>
                <a:cubicBezTo>
                  <a:pt x="872" y="198"/>
                  <a:pt x="1893" y="56"/>
                  <a:pt x="2414" y="28"/>
                </a:cubicBezTo>
                <a:cubicBezTo>
                  <a:pt x="2935" y="0"/>
                  <a:pt x="3350" y="79"/>
                  <a:pt x="3598" y="156"/>
                </a:cubicBezTo>
                <a:cubicBezTo>
                  <a:pt x="3846" y="233"/>
                  <a:pt x="3871" y="336"/>
                  <a:pt x="3902" y="492"/>
                </a:cubicBezTo>
                <a:cubicBezTo>
                  <a:pt x="3933" y="648"/>
                  <a:pt x="4023" y="959"/>
                  <a:pt x="3783" y="1093"/>
                </a:cubicBezTo>
                <a:cubicBezTo>
                  <a:pt x="3543" y="1227"/>
                  <a:pt x="2778" y="1244"/>
                  <a:pt x="2462" y="1297"/>
                </a:cubicBezTo>
                <a:cubicBezTo>
                  <a:pt x="2147" y="1352"/>
                  <a:pt x="2114" y="1382"/>
                  <a:pt x="1889" y="1416"/>
                </a:cubicBezTo>
                <a:cubicBezTo>
                  <a:pt x="1665" y="1450"/>
                  <a:pt x="1362" y="1529"/>
                  <a:pt x="1117" y="1500"/>
                </a:cubicBezTo>
                <a:cubicBezTo>
                  <a:pt x="872" y="1471"/>
                  <a:pt x="566" y="1296"/>
                  <a:pt x="421" y="1243"/>
                </a:cubicBezTo>
                <a:close/>
              </a:path>
            </a:pathLst>
          </a:custGeom>
          <a:solidFill>
            <a:srgbClr val="C00000">
              <a:alpha val="19000"/>
            </a:srgbClr>
          </a:solidFill>
          <a:ln w="9525">
            <a:noFill/>
            <a:round/>
            <a:headEnd/>
            <a:tailEnd/>
          </a:ln>
          <a:effectLst>
            <a:outerShdw dist="56796" dir="6993903" algn="ctr" rotWithShape="0">
              <a:schemeClr val="accent2">
                <a:lumMod val="75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ВАСК.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Треугольник АВС – прямоугольный.</a:t>
            </a:r>
          </a:p>
        </p:txBody>
      </p:sp>
      <p:grpSp>
        <p:nvGrpSpPr>
          <p:cNvPr id="567300" name="Freeform 4"/>
          <p:cNvGrpSpPr>
            <a:grpSpLocks/>
          </p:cNvGrpSpPr>
          <p:nvPr/>
        </p:nvGrpSpPr>
        <p:grpSpPr bwMode="auto">
          <a:xfrm>
            <a:off x="2481263" y="2541588"/>
            <a:ext cx="3565525" cy="2841625"/>
            <a:chOff x="1563" y="1601"/>
            <a:chExt cx="2246" cy="1790"/>
          </a:xfrm>
        </p:grpSpPr>
        <p:pic>
          <p:nvPicPr>
            <p:cNvPr id="4103" name="Freeform 4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63" y="1601"/>
              <a:ext cx="2246" cy="1790"/>
            </a:xfrm>
            <a:prstGeom prst="rect">
              <a:avLst/>
            </a:prstGeom>
            <a:noFill/>
          </p:spPr>
        </p:pic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1570" y="1608"/>
              <a:ext cx="2232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01" name="Freeform 5"/>
          <p:cNvSpPr>
            <a:spLocks/>
          </p:cNvSpPr>
          <p:nvPr/>
        </p:nvSpPr>
        <p:spPr bwMode="auto">
          <a:xfrm>
            <a:off x="3770313" y="4678363"/>
            <a:ext cx="236537" cy="566737"/>
          </a:xfrm>
          <a:custGeom>
            <a:avLst/>
            <a:gdLst>
              <a:gd name="T0" fmla="*/ 0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2147483647 w 14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357"/>
              <a:gd name="T14" fmla="*/ 149 w 149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357">
                <a:moveTo>
                  <a:pt x="0" y="0"/>
                </a:moveTo>
                <a:cubicBezTo>
                  <a:pt x="15" y="15"/>
                  <a:pt x="70" y="50"/>
                  <a:pt x="94" y="86"/>
                </a:cubicBezTo>
                <a:cubicBezTo>
                  <a:pt x="118" y="122"/>
                  <a:pt x="137" y="173"/>
                  <a:pt x="143" y="218"/>
                </a:cubicBezTo>
                <a:cubicBezTo>
                  <a:pt x="149" y="263"/>
                  <a:pt x="133" y="328"/>
                  <a:pt x="131" y="3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1981200" y="37338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7306" name="Freeform 10"/>
          <p:cNvSpPr>
            <a:spLocks/>
          </p:cNvSpPr>
          <p:nvPr/>
        </p:nvSpPr>
        <p:spPr bwMode="auto">
          <a:xfrm>
            <a:off x="3038475" y="4991100"/>
            <a:ext cx="2921000" cy="381000"/>
          </a:xfrm>
          <a:custGeom>
            <a:avLst/>
            <a:gdLst>
              <a:gd name="T0" fmla="*/ 2147483647 w 1840"/>
              <a:gd name="T1" fmla="*/ 0 h 240"/>
              <a:gd name="T2" fmla="*/ 0 w 1840"/>
              <a:gd name="T3" fmla="*/ 2147483647 h 240"/>
              <a:gd name="T4" fmla="*/ 0 60000 65536"/>
              <a:gd name="T5" fmla="*/ 0 60000 65536"/>
              <a:gd name="T6" fmla="*/ 0 w 1840"/>
              <a:gd name="T7" fmla="*/ 0 h 240"/>
              <a:gd name="T8" fmla="*/ 1840 w 18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0" h="240">
                <a:moveTo>
                  <a:pt x="1840" y="0"/>
                </a:moveTo>
                <a:lnTo>
                  <a:pt x="0" y="24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307" name="Text Box 11"/>
          <p:cNvSpPr txBox="1">
            <a:spLocks noChangeArrowheads="1"/>
          </p:cNvSpPr>
          <p:nvPr/>
        </p:nvSpPr>
        <p:spPr bwMode="auto">
          <a:xfrm>
            <a:off x="6019800" y="2286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27675" y="2514600"/>
            <a:ext cx="488950" cy="2838450"/>
            <a:chOff x="1344" y="1584"/>
            <a:chExt cx="308" cy="1788"/>
          </a:xfrm>
        </p:grpSpPr>
        <p:sp>
          <p:nvSpPr>
            <p:cNvPr id="567310" name="Text Box 14"/>
            <p:cNvSpPr txBox="1">
              <a:spLocks noChangeArrowheads="1"/>
            </p:cNvSpPr>
            <p:nvPr/>
          </p:nvSpPr>
          <p:spPr bwMode="auto">
            <a:xfrm>
              <a:off x="1344" y="3120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3" name="Freeform 15"/>
            <p:cNvSpPr>
              <a:spLocks/>
            </p:cNvSpPr>
            <p:nvPr/>
          </p:nvSpPr>
          <p:spPr bwMode="auto">
            <a:xfrm>
              <a:off x="1608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4" name="Oval 16"/>
            <p:cNvSpPr>
              <a:spLocks noChangeArrowheads="1"/>
            </p:cNvSpPr>
            <p:nvPr/>
          </p:nvSpPr>
          <p:spPr bwMode="auto">
            <a:xfrm flipV="1">
              <a:off x="158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13" name="Rectangle 17"/>
          <p:cNvSpPr>
            <a:spLocks noChangeArrowheads="1"/>
          </p:cNvSpPr>
          <p:nvPr/>
        </p:nvSpPr>
        <p:spPr bwMode="auto">
          <a:xfrm>
            <a:off x="5938838" y="3657600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67314" name="Rectangle 18"/>
          <p:cNvSpPr>
            <a:spLocks noChangeArrowheads="1"/>
          </p:cNvSpPr>
          <p:nvPr/>
        </p:nvSpPr>
        <p:spPr bwMode="auto">
          <a:xfrm rot="-2710497">
            <a:off x="4004469" y="3801269"/>
            <a:ext cx="608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sp>
        <p:nvSpPr>
          <p:cNvPr id="567315" name="Rectangle 19"/>
          <p:cNvSpPr>
            <a:spLocks noChangeArrowheads="1"/>
          </p:cNvSpPr>
          <p:nvPr/>
        </p:nvSpPr>
        <p:spPr bwMode="auto">
          <a:xfrm rot="-575224">
            <a:off x="4346575" y="5133975"/>
            <a:ext cx="60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3286125" y="1214438"/>
            <a:ext cx="890588" cy="787400"/>
            <a:chOff x="1392" y="3488"/>
            <a:chExt cx="586" cy="496"/>
          </a:xfrm>
        </p:grpSpPr>
        <p:graphicFrame>
          <p:nvGraphicFramePr>
            <p:cNvPr id="4100" name="Object 21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7" name="Формула" r:id="rId5" imgW="190440" imgH="152280" progId="Equation.3">
                    <p:embed/>
                  </p:oleObj>
                </mc:Choice>
                <mc:Fallback>
                  <p:oleObj name="Формула" r:id="rId5" imgW="190440" imgH="152280" progId="Equation.3">
                    <p:embed/>
                    <p:pic>
                      <p:nvPicPr>
                        <p:cNvPr id="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31" name="Text Box 22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000250" y="1143000"/>
            <a:ext cx="1301750" cy="828675"/>
            <a:chOff x="2742" y="1600"/>
            <a:chExt cx="820" cy="522"/>
          </a:xfrm>
        </p:grpSpPr>
        <p:sp>
          <p:nvSpPr>
            <p:cNvPr id="567320" name="Text Box 24"/>
            <p:cNvSpPr txBox="1">
              <a:spLocks noChangeArrowheads="1"/>
            </p:cNvSpPr>
            <p:nvPr/>
          </p:nvSpPr>
          <p:spPr bwMode="auto">
            <a:xfrm>
              <a:off x="2742" y="1600"/>
              <a:ext cx="82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ВС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129" name="Group 25"/>
            <p:cNvGrpSpPr>
              <a:grpSpLocks/>
            </p:cNvGrpSpPr>
            <p:nvPr/>
          </p:nvGrpSpPr>
          <p:grpSpPr bwMode="auto">
            <a:xfrm>
              <a:off x="2832" y="1600"/>
              <a:ext cx="539" cy="522"/>
              <a:chOff x="2832" y="1600"/>
              <a:chExt cx="539" cy="522"/>
            </a:xfrm>
          </p:grpSpPr>
          <p:graphicFrame>
            <p:nvGraphicFramePr>
              <p:cNvPr id="4099" name="Object 26"/>
              <p:cNvGraphicFramePr>
                <a:graphicFrameLocks noChangeAspect="1"/>
              </p:cNvGraphicFramePr>
              <p:nvPr/>
            </p:nvGraphicFramePr>
            <p:xfrm>
              <a:off x="3012" y="1600"/>
              <a:ext cx="180" cy="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8" name="Формула" r:id="rId7" imgW="152280" imgH="164880" progId="Equation.3">
                      <p:embed/>
                    </p:oleObj>
                  </mc:Choice>
                  <mc:Fallback>
                    <p:oleObj name="Формула" r:id="rId7" imgW="152280" imgH="164880" progId="Equation.3">
                      <p:embed/>
                      <p:pic>
                        <p:nvPicPr>
                          <p:cNvPr id="0" name="Object 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2" y="1600"/>
                            <a:ext cx="180" cy="2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67323" name="Text Box 27"/>
              <p:cNvSpPr txBox="1">
                <a:spLocks noChangeArrowheads="1"/>
              </p:cNvSpPr>
              <p:nvPr/>
            </p:nvSpPr>
            <p:spPr bwMode="auto">
              <a:xfrm>
                <a:off x="2832" y="1870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071938" y="1214438"/>
            <a:ext cx="1327150" cy="757237"/>
            <a:chOff x="4320" y="1632"/>
            <a:chExt cx="836" cy="477"/>
          </a:xfrm>
        </p:grpSpPr>
        <p:sp>
          <p:nvSpPr>
            <p:cNvPr id="567325" name="Text Box 29"/>
            <p:cNvSpPr txBox="1">
              <a:spLocks noChangeArrowheads="1"/>
            </p:cNvSpPr>
            <p:nvPr/>
          </p:nvSpPr>
          <p:spPr bwMode="auto">
            <a:xfrm>
              <a:off x="4320" y="1632"/>
              <a:ext cx="83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АС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4098" name="Object 30"/>
            <p:cNvGraphicFramePr>
              <a:graphicFrameLocks noChangeAspect="1"/>
            </p:cNvGraphicFramePr>
            <p:nvPr/>
          </p:nvGraphicFramePr>
          <p:xfrm>
            <a:off x="4590" y="1632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9" name="Формула" r:id="rId9" imgW="152280" imgH="164880" progId="Equation.3">
                    <p:embed/>
                  </p:oleObj>
                </mc:Choice>
                <mc:Fallback>
                  <p:oleObj name="Формула" r:id="rId9" imgW="152280" imgH="164880" progId="Equation.3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180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7327" name="Text Box 31"/>
            <p:cNvSpPr txBox="1">
              <a:spLocks noChangeArrowheads="1"/>
            </p:cNvSpPr>
            <p:nvPr/>
          </p:nvSpPr>
          <p:spPr bwMode="auto">
            <a:xfrm>
              <a:off x="4455" y="1857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28" name="Rectangle 32"/>
          <p:cNvSpPr>
            <a:spLocks noChangeArrowheads="1"/>
          </p:cNvSpPr>
          <p:nvPr/>
        </p:nvSpPr>
        <p:spPr bwMode="auto">
          <a:xfrm>
            <a:off x="990600" y="6172200"/>
            <a:ext cx="5868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4118" name="Oval 35"/>
          <p:cNvSpPr>
            <a:spLocks noChangeArrowheads="1"/>
          </p:cNvSpPr>
          <p:nvPr/>
        </p:nvSpPr>
        <p:spPr bwMode="auto">
          <a:xfrm flipV="1">
            <a:off x="5984875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7332" name="Text Box 36"/>
          <p:cNvSpPr txBox="1">
            <a:spLocks noChangeArrowheads="1"/>
          </p:cNvSpPr>
          <p:nvPr/>
        </p:nvSpPr>
        <p:spPr bwMode="auto">
          <a:xfrm>
            <a:off x="6143625" y="4429125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4120" name="Freeform 42"/>
          <p:cNvSpPr>
            <a:spLocks/>
          </p:cNvSpPr>
          <p:nvPr/>
        </p:nvSpPr>
        <p:spPr bwMode="auto">
          <a:xfrm>
            <a:off x="2952750" y="4892675"/>
            <a:ext cx="288925" cy="288925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0 h 182"/>
              <a:gd name="T4" fmla="*/ 0 w 182"/>
              <a:gd name="T5" fmla="*/ 2147483647 h 182"/>
              <a:gd name="T6" fmla="*/ 0 60000 65536"/>
              <a:gd name="T7" fmla="*/ 0 60000 65536"/>
              <a:gd name="T8" fmla="*/ 0 60000 65536"/>
              <a:gd name="T9" fmla="*/ 0 w 182"/>
              <a:gd name="T10" fmla="*/ 0 h 182"/>
              <a:gd name="T11" fmla="*/ 182 w 18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2">
                <a:moveTo>
                  <a:pt x="182" y="182"/>
                </a:moveTo>
                <a:lnTo>
                  <a:pt x="124" y="0"/>
                </a:lnTo>
                <a:lnTo>
                  <a:pt x="0" y="10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2489200" y="3886200"/>
            <a:ext cx="863600" cy="2209800"/>
            <a:chOff x="1568" y="2448"/>
            <a:chExt cx="544" cy="1392"/>
          </a:xfrm>
        </p:grpSpPr>
        <p:sp>
          <p:nvSpPr>
            <p:cNvPr id="4124" name="Freeform 44"/>
            <p:cNvSpPr>
              <a:spLocks/>
            </p:cNvSpPr>
            <p:nvPr/>
          </p:nvSpPr>
          <p:spPr bwMode="auto">
            <a:xfrm>
              <a:off x="1568" y="2448"/>
              <a:ext cx="528" cy="1392"/>
            </a:xfrm>
            <a:custGeom>
              <a:avLst/>
              <a:gdLst>
                <a:gd name="T0" fmla="*/ 0 w 528"/>
                <a:gd name="T1" fmla="*/ 0 h 1392"/>
                <a:gd name="T2" fmla="*/ 528 w 528"/>
                <a:gd name="T3" fmla="*/ 1392 h 1392"/>
                <a:gd name="T4" fmla="*/ 0 60000 65536"/>
                <a:gd name="T5" fmla="*/ 0 60000 65536"/>
                <a:gd name="T6" fmla="*/ 0 w 528"/>
                <a:gd name="T7" fmla="*/ 0 h 1392"/>
                <a:gd name="T8" fmla="*/ 528 w 528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392">
                  <a:moveTo>
                    <a:pt x="0" y="0"/>
                  </a:moveTo>
                  <a:lnTo>
                    <a:pt x="528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25" name="Freeform 45"/>
            <p:cNvSpPr>
              <a:spLocks/>
            </p:cNvSpPr>
            <p:nvPr/>
          </p:nvSpPr>
          <p:spPr bwMode="auto">
            <a:xfrm>
              <a:off x="1968" y="33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144 h 144"/>
                <a:gd name="T4" fmla="*/ 96 w 144"/>
                <a:gd name="T5" fmla="*/ 0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67303" name="Text Box 7"/>
          <p:cNvSpPr txBox="1">
            <a:spLocks noChangeArrowheads="1"/>
          </p:cNvSpPr>
          <p:nvPr/>
        </p:nvSpPr>
        <p:spPr bwMode="auto">
          <a:xfrm>
            <a:off x="2708275" y="5181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pic>
        <p:nvPicPr>
          <p:cNvPr id="8" name="Group 47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81325" y="2590800"/>
            <a:ext cx="3022600" cy="2835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7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7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67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67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7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6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67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67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67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7301" grpId="0" animBg="1"/>
      <p:bldP spid="567306" grpId="0" animBg="1"/>
      <p:bldP spid="567313" grpId="0"/>
      <p:bldP spid="567314" grpId="0"/>
      <p:bldP spid="567315" grpId="0"/>
      <p:bldP spid="5673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Freeform 2"/>
          <p:cNvSpPr>
            <a:spLocks/>
          </p:cNvSpPr>
          <p:nvPr/>
        </p:nvSpPr>
        <p:spPr bwMode="auto">
          <a:xfrm>
            <a:off x="1143000" y="3657600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100000">
                <a:schemeClr val="accent6">
                  <a:lumMod val="75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198" name="Freeform 36"/>
          <p:cNvSpPr>
            <a:spLocks/>
          </p:cNvSpPr>
          <p:nvPr/>
        </p:nvSpPr>
        <p:spPr bwMode="auto">
          <a:xfrm>
            <a:off x="1485900" y="2120900"/>
            <a:ext cx="4521200" cy="2946400"/>
          </a:xfrm>
          <a:custGeom>
            <a:avLst/>
            <a:gdLst>
              <a:gd name="T0" fmla="*/ 2147483647 w 2848"/>
              <a:gd name="T1" fmla="*/ 2147483647 h 1856"/>
              <a:gd name="T2" fmla="*/ 2147483647 w 2848"/>
              <a:gd name="T3" fmla="*/ 2147483647 h 1856"/>
              <a:gd name="T4" fmla="*/ 2147483647 w 2848"/>
              <a:gd name="T5" fmla="*/ 2147483647 h 1856"/>
              <a:gd name="T6" fmla="*/ 2147483647 w 2848"/>
              <a:gd name="T7" fmla="*/ 0 h 1856"/>
              <a:gd name="T8" fmla="*/ 0 w 2848"/>
              <a:gd name="T9" fmla="*/ 2147483647 h 1856"/>
              <a:gd name="T10" fmla="*/ 2147483647 w 2848"/>
              <a:gd name="T11" fmla="*/ 2147483647 h 18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48"/>
              <a:gd name="T19" fmla="*/ 0 h 1856"/>
              <a:gd name="T20" fmla="*/ 2848 w 2848"/>
              <a:gd name="T21" fmla="*/ 1856 h 18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48" h="1856">
                <a:moveTo>
                  <a:pt x="1120" y="1856"/>
                </a:moveTo>
                <a:cubicBezTo>
                  <a:pt x="1120" y="1840"/>
                  <a:pt x="2552" y="701"/>
                  <a:pt x="2832" y="464"/>
                </a:cubicBezTo>
                <a:lnTo>
                  <a:pt x="2848" y="464"/>
                </a:lnTo>
                <a:lnTo>
                  <a:pt x="1712" y="0"/>
                </a:lnTo>
                <a:lnTo>
                  <a:pt x="0" y="1440"/>
                </a:lnTo>
                <a:lnTo>
                  <a:pt x="1120" y="1856"/>
                </a:lnTo>
                <a:close/>
              </a:path>
            </a:pathLst>
          </a:cu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40" name="Freeform 4"/>
          <p:cNvSpPr>
            <a:spLocks/>
          </p:cNvSpPr>
          <p:nvPr/>
        </p:nvSpPr>
        <p:spPr bwMode="auto">
          <a:xfrm>
            <a:off x="4127500" y="4160838"/>
            <a:ext cx="1346200" cy="1236662"/>
          </a:xfrm>
          <a:custGeom>
            <a:avLst/>
            <a:gdLst>
              <a:gd name="T0" fmla="*/ 2147483647 w 848"/>
              <a:gd name="T1" fmla="*/ 2147483647 h 779"/>
              <a:gd name="T2" fmla="*/ 0 w 848"/>
              <a:gd name="T3" fmla="*/ 2147483647 h 779"/>
              <a:gd name="T4" fmla="*/ 2147483647 w 848"/>
              <a:gd name="T5" fmla="*/ 2147483647 h 779"/>
              <a:gd name="T6" fmla="*/ 2147483647 w 848"/>
              <a:gd name="T7" fmla="*/ 2147483647 h 779"/>
              <a:gd name="T8" fmla="*/ 2147483647 w 848"/>
              <a:gd name="T9" fmla="*/ 2147483647 h 779"/>
              <a:gd name="T10" fmla="*/ 2147483647 w 848"/>
              <a:gd name="T11" fmla="*/ 0 h 779"/>
              <a:gd name="T12" fmla="*/ 2147483647 w 848"/>
              <a:gd name="T13" fmla="*/ 2147483647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8"/>
              <a:gd name="T22" fmla="*/ 0 h 779"/>
              <a:gd name="T23" fmla="*/ 848 w 848"/>
              <a:gd name="T24" fmla="*/ 779 h 7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8" h="779">
                <a:moveTo>
                  <a:pt x="576" y="11"/>
                </a:moveTo>
                <a:lnTo>
                  <a:pt x="0" y="779"/>
                </a:lnTo>
                <a:lnTo>
                  <a:pt x="848" y="411"/>
                </a:lnTo>
                <a:lnTo>
                  <a:pt x="806" y="237"/>
                </a:lnTo>
                <a:lnTo>
                  <a:pt x="720" y="65"/>
                </a:lnTo>
                <a:lnTo>
                  <a:pt x="634" y="0"/>
                </a:lnTo>
                <a:lnTo>
                  <a:pt x="572" y="13"/>
                </a:lnTo>
              </a:path>
            </a:pathLst>
          </a:custGeom>
          <a:gradFill rotWithShape="1">
            <a:gsLst>
              <a:gs pos="0">
                <a:srgbClr val="FF3300"/>
              </a:gs>
              <a:gs pos="100000">
                <a:srgbClr val="FFA18B"/>
              </a:gs>
            </a:gsLst>
            <a:path path="rect">
              <a:fillToRect t="100000" r="10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41" name="Freeform 5"/>
          <p:cNvSpPr>
            <a:spLocks/>
          </p:cNvSpPr>
          <p:nvPr/>
        </p:nvSpPr>
        <p:spPr bwMode="auto">
          <a:xfrm>
            <a:off x="4641850" y="4746625"/>
            <a:ext cx="247650" cy="320675"/>
          </a:xfrm>
          <a:custGeom>
            <a:avLst/>
            <a:gdLst>
              <a:gd name="T0" fmla="*/ 0 w 156"/>
              <a:gd name="T1" fmla="*/ 0 h 202"/>
              <a:gd name="T2" fmla="*/ 2147483647 w 156"/>
              <a:gd name="T3" fmla="*/ 2147483647 h 202"/>
              <a:gd name="T4" fmla="*/ 2147483647 w 156"/>
              <a:gd name="T5" fmla="*/ 2147483647 h 202"/>
              <a:gd name="T6" fmla="*/ 2147483647 w 156"/>
              <a:gd name="T7" fmla="*/ 2147483647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202"/>
              <a:gd name="T14" fmla="*/ 156 w 156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202">
                <a:moveTo>
                  <a:pt x="0" y="0"/>
                </a:moveTo>
                <a:cubicBezTo>
                  <a:pt x="9" y="7"/>
                  <a:pt x="38" y="22"/>
                  <a:pt x="56" y="40"/>
                </a:cubicBezTo>
                <a:cubicBezTo>
                  <a:pt x="74" y="58"/>
                  <a:pt x="91" y="79"/>
                  <a:pt x="108" y="106"/>
                </a:cubicBezTo>
                <a:cubicBezTo>
                  <a:pt x="125" y="133"/>
                  <a:pt x="146" y="182"/>
                  <a:pt x="156" y="202"/>
                </a:cubicBezTo>
              </a:path>
            </a:pathLst>
          </a:custGeom>
          <a:noFill/>
          <a:ln w="38100">
            <a:solidFill>
              <a:srgbClr val="00B0F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201" name="Rectangle 6"/>
          <p:cNvSpPr>
            <a:spLocks noChangeArrowheads="1"/>
          </p:cNvSpPr>
          <p:nvPr/>
        </p:nvSpPr>
        <p:spPr bwMode="auto">
          <a:xfrm>
            <a:off x="1285875" y="0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параллелограмм, угол С тупой.</a:t>
            </a:r>
          </a:p>
        </p:txBody>
      </p:sp>
      <p:sp>
        <p:nvSpPr>
          <p:cNvPr id="577543" name="Text Box 7"/>
          <p:cNvSpPr txBox="1">
            <a:spLocks noChangeArrowheads="1"/>
          </p:cNvSpPr>
          <p:nvPr/>
        </p:nvSpPr>
        <p:spPr bwMode="auto">
          <a:xfrm>
            <a:off x="4191000" y="1752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77544" name="Freeform 8"/>
          <p:cNvSpPr>
            <a:spLocks/>
          </p:cNvSpPr>
          <p:nvPr/>
        </p:nvSpPr>
        <p:spPr bwMode="auto">
          <a:xfrm>
            <a:off x="4178300" y="4610100"/>
            <a:ext cx="1778000" cy="762000"/>
          </a:xfrm>
          <a:custGeom>
            <a:avLst/>
            <a:gdLst>
              <a:gd name="T0" fmla="*/ 2147483647 w 1120"/>
              <a:gd name="T1" fmla="*/ 0 h 480"/>
              <a:gd name="T2" fmla="*/ 0 w 1120"/>
              <a:gd name="T3" fmla="*/ 2147483647 h 480"/>
              <a:gd name="T4" fmla="*/ 0 60000 65536"/>
              <a:gd name="T5" fmla="*/ 0 60000 65536"/>
              <a:gd name="T6" fmla="*/ 0 w 1120"/>
              <a:gd name="T7" fmla="*/ 0 h 480"/>
              <a:gd name="T8" fmla="*/ 1120 w 112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" h="480">
                <a:moveTo>
                  <a:pt x="1120" y="0"/>
                </a:moveTo>
                <a:lnTo>
                  <a:pt x="0" y="4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45" name="Text Box 9"/>
          <p:cNvSpPr txBox="1">
            <a:spLocks noChangeArrowheads="1"/>
          </p:cNvSpPr>
          <p:nvPr/>
        </p:nvSpPr>
        <p:spPr bwMode="auto">
          <a:xfrm>
            <a:off x="5943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77546" name="Rectangle 10"/>
          <p:cNvSpPr>
            <a:spLocks noChangeArrowheads="1"/>
          </p:cNvSpPr>
          <p:nvPr/>
        </p:nvSpPr>
        <p:spPr bwMode="auto">
          <a:xfrm>
            <a:off x="5943600" y="3581400"/>
            <a:ext cx="690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П-р</a:t>
            </a:r>
          </a:p>
        </p:txBody>
      </p:sp>
      <p:sp>
        <p:nvSpPr>
          <p:cNvPr id="577547" name="Rectangle 11"/>
          <p:cNvSpPr>
            <a:spLocks noChangeArrowheads="1"/>
          </p:cNvSpPr>
          <p:nvPr/>
        </p:nvSpPr>
        <p:spPr bwMode="auto">
          <a:xfrm rot="-1580673">
            <a:off x="5029200" y="48006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П-я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786188" y="785813"/>
            <a:ext cx="760412" cy="703262"/>
            <a:chOff x="1392" y="3488"/>
            <a:chExt cx="586" cy="496"/>
          </a:xfrm>
        </p:grpSpPr>
        <p:graphicFrame>
          <p:nvGraphicFramePr>
            <p:cNvPr id="8196" name="Object 13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3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32" name="Text Box 14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500313" y="928688"/>
            <a:ext cx="1390650" cy="757237"/>
            <a:chOff x="2742" y="1600"/>
            <a:chExt cx="876" cy="477"/>
          </a:xfrm>
        </p:grpSpPr>
        <p:sp>
          <p:nvSpPr>
            <p:cNvPr id="577552" name="Text Box 16"/>
            <p:cNvSpPr txBox="1">
              <a:spLocks noChangeArrowheads="1"/>
            </p:cNvSpPr>
            <p:nvPr/>
          </p:nvSpPr>
          <p:spPr bwMode="auto">
            <a:xfrm>
              <a:off x="2742" y="1600"/>
              <a:ext cx="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30" name="Group 17"/>
            <p:cNvGrpSpPr>
              <a:grpSpLocks/>
            </p:cNvGrpSpPr>
            <p:nvPr/>
          </p:nvGrpSpPr>
          <p:grpSpPr bwMode="auto">
            <a:xfrm>
              <a:off x="2877" y="1600"/>
              <a:ext cx="539" cy="477"/>
              <a:chOff x="2877" y="1600"/>
              <a:chExt cx="539" cy="477"/>
            </a:xfrm>
          </p:grpSpPr>
          <p:graphicFrame>
            <p:nvGraphicFramePr>
              <p:cNvPr id="8195" name="Object 18"/>
              <p:cNvGraphicFramePr>
                <a:graphicFrameLocks noChangeAspect="1"/>
              </p:cNvGraphicFramePr>
              <p:nvPr/>
            </p:nvGraphicFramePr>
            <p:xfrm>
              <a:off x="3012" y="1600"/>
              <a:ext cx="180" cy="20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04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12" y="1600"/>
                            <a:ext cx="180" cy="204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7555" name="Text Box 19"/>
              <p:cNvSpPr txBox="1">
                <a:spLocks noChangeArrowheads="1"/>
              </p:cNvSpPr>
              <p:nvPr/>
            </p:nvSpPr>
            <p:spPr bwMode="auto">
              <a:xfrm>
                <a:off x="2877" y="1825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4500563" y="857250"/>
            <a:ext cx="1404937" cy="685800"/>
            <a:chOff x="4320" y="1632"/>
            <a:chExt cx="885" cy="432"/>
          </a:xfrm>
        </p:grpSpPr>
        <p:sp>
          <p:nvSpPr>
            <p:cNvPr id="577557" name="Text Box 21"/>
            <p:cNvSpPr txBox="1">
              <a:spLocks noChangeArrowheads="1"/>
            </p:cNvSpPr>
            <p:nvPr/>
          </p:nvSpPr>
          <p:spPr bwMode="auto">
            <a:xfrm>
              <a:off x="4320" y="1632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8194" name="Object 22"/>
            <p:cNvGraphicFramePr>
              <a:graphicFrameLocks noChangeAspect="1"/>
            </p:cNvGraphicFramePr>
            <p:nvPr/>
          </p:nvGraphicFramePr>
          <p:xfrm>
            <a:off x="4590" y="1632"/>
            <a:ext cx="165" cy="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5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165" cy="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7559" name="Text Box 23"/>
            <p:cNvSpPr txBox="1">
              <a:spLocks noChangeArrowheads="1"/>
            </p:cNvSpPr>
            <p:nvPr/>
          </p:nvSpPr>
          <p:spPr bwMode="auto">
            <a:xfrm>
              <a:off x="4455" y="1812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7560" name="Rectangle 24"/>
          <p:cNvSpPr>
            <a:spLocks noChangeArrowheads="1"/>
          </p:cNvSpPr>
          <p:nvPr/>
        </p:nvSpPr>
        <p:spPr bwMode="auto">
          <a:xfrm>
            <a:off x="1857375" y="6143625"/>
            <a:ext cx="59674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</a:t>
            </a:r>
          </a:p>
        </p:txBody>
      </p:sp>
      <p:sp>
        <p:nvSpPr>
          <p:cNvPr id="577561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577563" name="Freeform 27"/>
          <p:cNvSpPr>
            <a:spLocks/>
          </p:cNvSpPr>
          <p:nvPr/>
        </p:nvSpPr>
        <p:spPr bwMode="auto">
          <a:xfrm>
            <a:off x="1460500" y="4406900"/>
            <a:ext cx="3124200" cy="1117600"/>
          </a:xfrm>
          <a:custGeom>
            <a:avLst/>
            <a:gdLst>
              <a:gd name="T0" fmla="*/ 0 w 1968"/>
              <a:gd name="T1" fmla="*/ 0 h 704"/>
              <a:gd name="T2" fmla="*/ 2147483647 w 1968"/>
              <a:gd name="T3" fmla="*/ 2147483647 h 704"/>
              <a:gd name="T4" fmla="*/ 0 60000 65536"/>
              <a:gd name="T5" fmla="*/ 0 60000 65536"/>
              <a:gd name="T6" fmla="*/ 0 w 1968"/>
              <a:gd name="T7" fmla="*/ 0 h 704"/>
              <a:gd name="T8" fmla="*/ 1968 w 1968"/>
              <a:gd name="T9" fmla="*/ 704 h 70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68" h="704">
                <a:moveTo>
                  <a:pt x="0" y="0"/>
                </a:moveTo>
                <a:lnTo>
                  <a:pt x="1968" y="70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64" name="Freeform 28"/>
          <p:cNvSpPr>
            <a:spLocks/>
          </p:cNvSpPr>
          <p:nvPr/>
        </p:nvSpPr>
        <p:spPr bwMode="auto">
          <a:xfrm>
            <a:off x="4429125" y="5260975"/>
            <a:ext cx="234950" cy="203200"/>
          </a:xfrm>
          <a:custGeom>
            <a:avLst/>
            <a:gdLst>
              <a:gd name="T0" fmla="*/ 0 w 148"/>
              <a:gd name="T1" fmla="*/ 2147483647 h 128"/>
              <a:gd name="T2" fmla="*/ 2147483647 w 148"/>
              <a:gd name="T3" fmla="*/ 2147483647 h 128"/>
              <a:gd name="T4" fmla="*/ 2147483647 w 148"/>
              <a:gd name="T5" fmla="*/ 2147483647 h 128"/>
              <a:gd name="T6" fmla="*/ 0 w 14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28"/>
              <a:gd name="T14" fmla="*/ 148 w 14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28">
                <a:moveTo>
                  <a:pt x="0" y="128"/>
                </a:moveTo>
                <a:lnTo>
                  <a:pt x="146" y="70"/>
                </a:lnTo>
                <a:lnTo>
                  <a:pt x="148" y="7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7565" name="Text Box 29"/>
          <p:cNvSpPr txBox="1">
            <a:spLocks noChangeArrowheads="1"/>
          </p:cNvSpPr>
          <p:nvPr/>
        </p:nvSpPr>
        <p:spPr bwMode="auto">
          <a:xfrm>
            <a:off x="2895600" y="4953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</a:t>
            </a:r>
          </a:p>
        </p:txBody>
      </p:sp>
      <p:sp>
        <p:nvSpPr>
          <p:cNvPr id="577566" name="Text Box 30"/>
          <p:cNvSpPr txBox="1">
            <a:spLocks noChangeArrowheads="1"/>
          </p:cNvSpPr>
          <p:nvPr/>
        </p:nvSpPr>
        <p:spPr bwMode="auto">
          <a:xfrm>
            <a:off x="1143000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77573" name="Rectangle 37"/>
          <p:cNvSpPr>
            <a:spLocks noChangeArrowheads="1"/>
          </p:cNvSpPr>
          <p:nvPr/>
        </p:nvSpPr>
        <p:spPr bwMode="auto">
          <a:xfrm rot="-3191263">
            <a:off x="4458493" y="3923507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Н-я</a:t>
            </a: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733800" y="2857500"/>
            <a:ext cx="2247900" cy="2857500"/>
            <a:chOff x="2352" y="1800"/>
            <a:chExt cx="1416" cy="1800"/>
          </a:xfrm>
        </p:grpSpPr>
        <p:sp>
          <p:nvSpPr>
            <p:cNvPr id="8223" name="Freeform 39"/>
            <p:cNvSpPr>
              <a:spLocks/>
            </p:cNvSpPr>
            <p:nvPr/>
          </p:nvSpPr>
          <p:spPr bwMode="auto">
            <a:xfrm>
              <a:off x="2440" y="3192"/>
              <a:ext cx="272" cy="128"/>
            </a:xfrm>
            <a:custGeom>
              <a:avLst/>
              <a:gdLst>
                <a:gd name="T0" fmla="*/ 272 w 272"/>
                <a:gd name="T1" fmla="*/ 64 h 128"/>
                <a:gd name="T2" fmla="*/ 96 w 272"/>
                <a:gd name="T3" fmla="*/ 0 h 128"/>
                <a:gd name="T4" fmla="*/ 0 w 272"/>
                <a:gd name="T5" fmla="*/ 128 h 128"/>
                <a:gd name="T6" fmla="*/ 0 60000 65536"/>
                <a:gd name="T7" fmla="*/ 0 60000 65536"/>
                <a:gd name="T8" fmla="*/ 0 60000 65536"/>
                <a:gd name="T9" fmla="*/ 0 w 272"/>
                <a:gd name="T10" fmla="*/ 0 h 128"/>
                <a:gd name="T11" fmla="*/ 272 w 2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28">
                  <a:moveTo>
                    <a:pt x="272" y="64"/>
                  </a:moveTo>
                  <a:lnTo>
                    <a:pt x="96" y="0"/>
                  </a:lnTo>
                  <a:lnTo>
                    <a:pt x="0" y="1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4" name="Freeform 40"/>
            <p:cNvSpPr>
              <a:spLocks/>
            </p:cNvSpPr>
            <p:nvPr/>
          </p:nvSpPr>
          <p:spPr bwMode="auto">
            <a:xfrm>
              <a:off x="2632" y="1800"/>
              <a:ext cx="1136" cy="1584"/>
            </a:xfrm>
            <a:custGeom>
              <a:avLst/>
              <a:gdLst>
                <a:gd name="T0" fmla="*/ 1136 w 1136"/>
                <a:gd name="T1" fmla="*/ 0 h 1584"/>
                <a:gd name="T2" fmla="*/ 0 w 1136"/>
                <a:gd name="T3" fmla="*/ 1584 h 1584"/>
                <a:gd name="T4" fmla="*/ 0 60000 65536"/>
                <a:gd name="T5" fmla="*/ 0 60000 65536"/>
                <a:gd name="T6" fmla="*/ 0 w 1136"/>
                <a:gd name="T7" fmla="*/ 0 h 1584"/>
                <a:gd name="T8" fmla="*/ 1136 w 1136"/>
                <a:gd name="T9" fmla="*/ 1584 h 1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584">
                  <a:moveTo>
                    <a:pt x="1136" y="0"/>
                  </a:moveTo>
                  <a:lnTo>
                    <a:pt x="0" y="1584"/>
                  </a:lnTo>
                </a:path>
              </a:pathLst>
            </a:custGeom>
            <a:noFill/>
            <a:ln w="28575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577" name="Text Box 41"/>
            <p:cNvSpPr txBox="1">
              <a:spLocks noChangeArrowheads="1"/>
            </p:cNvSpPr>
            <p:nvPr/>
          </p:nvSpPr>
          <p:spPr bwMode="auto">
            <a:xfrm>
              <a:off x="2352" y="33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M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226" name="Oval 42"/>
            <p:cNvSpPr>
              <a:spLocks noChangeArrowheads="1"/>
            </p:cNvSpPr>
            <p:nvPr/>
          </p:nvSpPr>
          <p:spPr bwMode="auto">
            <a:xfrm flipV="1">
              <a:off x="2592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943600" y="2819400"/>
            <a:ext cx="457200" cy="2286000"/>
            <a:chOff x="3744" y="1776"/>
            <a:chExt cx="288" cy="1440"/>
          </a:xfrm>
        </p:grpSpPr>
        <p:sp>
          <p:nvSpPr>
            <p:cNvPr id="8219" name="Freeform 32"/>
            <p:cNvSpPr>
              <a:spLocks/>
            </p:cNvSpPr>
            <p:nvPr/>
          </p:nvSpPr>
          <p:spPr bwMode="auto">
            <a:xfrm>
              <a:off x="3768" y="1824"/>
              <a:ext cx="1" cy="1064"/>
            </a:xfrm>
            <a:custGeom>
              <a:avLst/>
              <a:gdLst>
                <a:gd name="T0" fmla="*/ 0 w 1"/>
                <a:gd name="T1" fmla="*/ 0 h 1064"/>
                <a:gd name="T2" fmla="*/ 0 w 1"/>
                <a:gd name="T3" fmla="*/ 1064 h 1064"/>
                <a:gd name="T4" fmla="*/ 0 60000 65536"/>
                <a:gd name="T5" fmla="*/ 0 60000 65536"/>
                <a:gd name="T6" fmla="*/ 0 w 1"/>
                <a:gd name="T7" fmla="*/ 0 h 1064"/>
                <a:gd name="T8" fmla="*/ 1 w 1"/>
                <a:gd name="T9" fmla="*/ 1064 h 1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64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220" name="Oval 33"/>
            <p:cNvSpPr>
              <a:spLocks noChangeArrowheads="1"/>
            </p:cNvSpPr>
            <p:nvPr/>
          </p:nvSpPr>
          <p:spPr bwMode="auto">
            <a:xfrm flipV="1">
              <a:off x="374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77570" name="Text Box 34"/>
            <p:cNvSpPr txBox="1">
              <a:spLocks noChangeArrowheads="1"/>
            </p:cNvSpPr>
            <p:nvPr/>
          </p:nvSpPr>
          <p:spPr bwMode="auto">
            <a:xfrm>
              <a:off x="3744" y="292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8222" name="Oval 35"/>
            <p:cNvSpPr>
              <a:spLocks noChangeArrowheads="1"/>
            </p:cNvSpPr>
            <p:nvPr/>
          </p:nvSpPr>
          <p:spPr bwMode="auto">
            <a:xfrm flipV="1">
              <a:off x="3744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7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7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7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77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7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7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7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7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77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75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77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77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7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577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40" grpId="0" animBg="1"/>
      <p:bldP spid="577541" grpId="0" animBg="1"/>
      <p:bldP spid="577544" grpId="0" animBg="1"/>
      <p:bldP spid="577546" grpId="0"/>
      <p:bldP spid="577547" grpId="0"/>
      <p:bldP spid="577560" grpId="0"/>
      <p:bldP spid="577563" grpId="0" animBg="1"/>
      <p:bldP spid="577564" grpId="0" animBg="1"/>
      <p:bldP spid="5775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Freeform 2"/>
          <p:cNvSpPr>
            <a:spLocks/>
          </p:cNvSpPr>
          <p:nvPr/>
        </p:nvSpPr>
        <p:spPr bwMode="auto">
          <a:xfrm>
            <a:off x="1143000" y="3657600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B050"/>
            </a:solidFill>
            <a:round/>
            <a:headEnd/>
            <a:tailEnd/>
          </a:ln>
          <a:effectLst>
            <a:outerShdw dist="56796" dir="6993903" algn="ctr" rotWithShape="0">
              <a:schemeClr val="accent3">
                <a:lumMod val="50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9222" name="Freeform 39"/>
          <p:cNvSpPr>
            <a:spLocks/>
          </p:cNvSpPr>
          <p:nvPr/>
        </p:nvSpPr>
        <p:spPr bwMode="auto">
          <a:xfrm>
            <a:off x="2552700" y="1282700"/>
            <a:ext cx="3467100" cy="4114800"/>
          </a:xfrm>
          <a:custGeom>
            <a:avLst/>
            <a:gdLst>
              <a:gd name="T0" fmla="*/ 826611079 w 2184"/>
              <a:gd name="T1" fmla="*/ 2147483647 h 2592"/>
              <a:gd name="T2" fmla="*/ 2147483647 w 2184"/>
              <a:gd name="T3" fmla="*/ 2016125034 h 2592"/>
              <a:gd name="T4" fmla="*/ 2147483647 w 2184"/>
              <a:gd name="T5" fmla="*/ 1975802549 h 2592"/>
              <a:gd name="T6" fmla="*/ 2147483647 w 2184"/>
              <a:gd name="T7" fmla="*/ 0 h 2592"/>
              <a:gd name="T8" fmla="*/ 0 w 2184"/>
              <a:gd name="T9" fmla="*/ 2147483647 h 2592"/>
              <a:gd name="T10" fmla="*/ 826611079 w 2184"/>
              <a:gd name="T11" fmla="*/ 2147483647 h 25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84"/>
              <a:gd name="T19" fmla="*/ 0 h 2592"/>
              <a:gd name="T20" fmla="*/ 2184 w 2184"/>
              <a:gd name="T21" fmla="*/ 2592 h 25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84" h="2592">
                <a:moveTo>
                  <a:pt x="328" y="2592"/>
                </a:moveTo>
                <a:cubicBezTo>
                  <a:pt x="328" y="2576"/>
                  <a:pt x="1875" y="1093"/>
                  <a:pt x="2184" y="800"/>
                </a:cubicBezTo>
                <a:lnTo>
                  <a:pt x="2168" y="784"/>
                </a:lnTo>
                <a:lnTo>
                  <a:pt x="1856" y="0"/>
                </a:lnTo>
                <a:lnTo>
                  <a:pt x="0" y="1760"/>
                </a:lnTo>
                <a:lnTo>
                  <a:pt x="328" y="259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прямоугольник.</a:t>
            </a:r>
          </a:p>
        </p:txBody>
      </p:sp>
      <p:sp>
        <p:nvSpPr>
          <p:cNvPr id="572421" name="Freeform 5"/>
          <p:cNvSpPr>
            <a:spLocks/>
          </p:cNvSpPr>
          <p:nvPr/>
        </p:nvSpPr>
        <p:spPr bwMode="auto">
          <a:xfrm>
            <a:off x="3770313" y="4678363"/>
            <a:ext cx="236537" cy="566737"/>
          </a:xfrm>
          <a:custGeom>
            <a:avLst/>
            <a:gdLst>
              <a:gd name="T0" fmla="*/ 0 w 149"/>
              <a:gd name="T1" fmla="*/ 0 h 357"/>
              <a:gd name="T2" fmla="*/ 2147483647 w 149"/>
              <a:gd name="T3" fmla="*/ 2147483647 h 357"/>
              <a:gd name="T4" fmla="*/ 2147483647 w 149"/>
              <a:gd name="T5" fmla="*/ 2147483647 h 357"/>
              <a:gd name="T6" fmla="*/ 2147483647 w 149"/>
              <a:gd name="T7" fmla="*/ 2147483647 h 357"/>
              <a:gd name="T8" fmla="*/ 0 60000 65536"/>
              <a:gd name="T9" fmla="*/ 0 60000 65536"/>
              <a:gd name="T10" fmla="*/ 0 60000 65536"/>
              <a:gd name="T11" fmla="*/ 0 60000 65536"/>
              <a:gd name="T12" fmla="*/ 0 w 149"/>
              <a:gd name="T13" fmla="*/ 0 h 357"/>
              <a:gd name="T14" fmla="*/ 149 w 149"/>
              <a:gd name="T15" fmla="*/ 357 h 35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9" h="357">
                <a:moveTo>
                  <a:pt x="0" y="0"/>
                </a:moveTo>
                <a:cubicBezTo>
                  <a:pt x="15" y="15"/>
                  <a:pt x="70" y="50"/>
                  <a:pt x="94" y="86"/>
                </a:cubicBezTo>
                <a:cubicBezTo>
                  <a:pt x="118" y="122"/>
                  <a:pt x="137" y="173"/>
                  <a:pt x="143" y="218"/>
                </a:cubicBezTo>
                <a:cubicBezTo>
                  <a:pt x="149" y="263"/>
                  <a:pt x="133" y="328"/>
                  <a:pt x="131" y="35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2422" name="Text Box 6"/>
          <p:cNvSpPr txBox="1">
            <a:spLocks noChangeArrowheads="1"/>
          </p:cNvSpPr>
          <p:nvPr/>
        </p:nvSpPr>
        <p:spPr bwMode="auto">
          <a:xfrm>
            <a:off x="5410200" y="914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72423" name="Freeform 7"/>
          <p:cNvSpPr>
            <a:spLocks/>
          </p:cNvSpPr>
          <p:nvPr/>
        </p:nvSpPr>
        <p:spPr bwMode="auto">
          <a:xfrm>
            <a:off x="3038475" y="4991100"/>
            <a:ext cx="2921000" cy="381000"/>
          </a:xfrm>
          <a:custGeom>
            <a:avLst/>
            <a:gdLst>
              <a:gd name="T0" fmla="*/ 2147483647 w 1840"/>
              <a:gd name="T1" fmla="*/ 0 h 240"/>
              <a:gd name="T2" fmla="*/ 0 w 1840"/>
              <a:gd name="T3" fmla="*/ 2147483647 h 240"/>
              <a:gd name="T4" fmla="*/ 0 60000 65536"/>
              <a:gd name="T5" fmla="*/ 0 60000 65536"/>
              <a:gd name="T6" fmla="*/ 0 w 1840"/>
              <a:gd name="T7" fmla="*/ 0 h 240"/>
              <a:gd name="T8" fmla="*/ 1840 w 1840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40" h="240">
                <a:moveTo>
                  <a:pt x="1840" y="0"/>
                </a:moveTo>
                <a:lnTo>
                  <a:pt x="0" y="24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2424" name="Text Box 8"/>
          <p:cNvSpPr txBox="1">
            <a:spLocks noChangeArrowheads="1"/>
          </p:cNvSpPr>
          <p:nvPr/>
        </p:nvSpPr>
        <p:spPr bwMode="auto">
          <a:xfrm>
            <a:off x="60198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527675" y="2514600"/>
            <a:ext cx="488950" cy="2895600"/>
            <a:chOff x="1344" y="1584"/>
            <a:chExt cx="308" cy="1824"/>
          </a:xfrm>
        </p:grpSpPr>
        <p:sp>
          <p:nvSpPr>
            <p:cNvPr id="572426" name="Text Box 10"/>
            <p:cNvSpPr txBox="1">
              <a:spLocks noChangeArrowheads="1"/>
            </p:cNvSpPr>
            <p:nvPr/>
          </p:nvSpPr>
          <p:spPr bwMode="auto">
            <a:xfrm>
              <a:off x="1344" y="312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N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6182" name="Freeform 11"/>
            <p:cNvSpPr>
              <a:spLocks/>
            </p:cNvSpPr>
            <p:nvPr/>
          </p:nvSpPr>
          <p:spPr bwMode="auto">
            <a:xfrm>
              <a:off x="1608" y="1584"/>
              <a:ext cx="44" cy="1568"/>
            </a:xfrm>
            <a:custGeom>
              <a:avLst/>
              <a:gdLst>
                <a:gd name="T0" fmla="*/ 44 w 44"/>
                <a:gd name="T1" fmla="*/ 0 h 1568"/>
                <a:gd name="T2" fmla="*/ 0 w 44"/>
                <a:gd name="T3" fmla="*/ 1552 h 1568"/>
                <a:gd name="T4" fmla="*/ 0 w 44"/>
                <a:gd name="T5" fmla="*/ 1568 h 1568"/>
                <a:gd name="T6" fmla="*/ 0 60000 65536"/>
                <a:gd name="T7" fmla="*/ 0 60000 65536"/>
                <a:gd name="T8" fmla="*/ 0 60000 65536"/>
                <a:gd name="T9" fmla="*/ 0 w 44"/>
                <a:gd name="T10" fmla="*/ 0 h 1568"/>
                <a:gd name="T11" fmla="*/ 44 w 44"/>
                <a:gd name="T12" fmla="*/ 1568 h 15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4" h="1568">
                  <a:moveTo>
                    <a:pt x="44" y="0"/>
                  </a:moveTo>
                  <a:cubicBezTo>
                    <a:pt x="32" y="312"/>
                    <a:pt x="7" y="1285"/>
                    <a:pt x="0" y="1552"/>
                  </a:cubicBezTo>
                  <a:lnTo>
                    <a:pt x="0" y="15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83" name="Oval 12"/>
            <p:cNvSpPr>
              <a:spLocks noChangeArrowheads="1"/>
            </p:cNvSpPr>
            <p:nvPr/>
          </p:nvSpPr>
          <p:spPr bwMode="auto">
            <a:xfrm flipV="1">
              <a:off x="1584" y="312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72429" name="Rectangle 13"/>
          <p:cNvSpPr>
            <a:spLocks noChangeArrowheads="1"/>
          </p:cNvSpPr>
          <p:nvPr/>
        </p:nvSpPr>
        <p:spPr bwMode="auto">
          <a:xfrm>
            <a:off x="5938838" y="3657600"/>
            <a:ext cx="690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П-р</a:t>
            </a:r>
          </a:p>
        </p:txBody>
      </p:sp>
      <p:sp>
        <p:nvSpPr>
          <p:cNvPr id="572430" name="Rectangle 14"/>
          <p:cNvSpPr>
            <a:spLocks noChangeArrowheads="1"/>
          </p:cNvSpPr>
          <p:nvPr/>
        </p:nvSpPr>
        <p:spPr bwMode="auto">
          <a:xfrm rot="-2710497">
            <a:off x="3966369" y="3772694"/>
            <a:ext cx="684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Н-я</a:t>
            </a:r>
          </a:p>
        </p:txBody>
      </p:sp>
      <p:sp>
        <p:nvSpPr>
          <p:cNvPr id="572431" name="Rectangle 15"/>
          <p:cNvSpPr>
            <a:spLocks noChangeArrowheads="1"/>
          </p:cNvSpPr>
          <p:nvPr/>
        </p:nvSpPr>
        <p:spPr bwMode="auto">
          <a:xfrm rot="-575224">
            <a:off x="4308475" y="5105400"/>
            <a:ext cx="684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П-я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285875" y="1000125"/>
            <a:ext cx="857250" cy="714375"/>
            <a:chOff x="1392" y="3488"/>
            <a:chExt cx="576" cy="496"/>
          </a:xfrm>
        </p:grpSpPr>
        <p:graphicFrame>
          <p:nvGraphicFramePr>
            <p:cNvPr id="6148" name="Object 1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80" name="Text Box 18"/>
            <p:cNvSpPr txBox="1">
              <a:spLocks noChangeArrowheads="1"/>
            </p:cNvSpPr>
            <p:nvPr/>
          </p:nvSpPr>
          <p:spPr bwMode="auto">
            <a:xfrm>
              <a:off x="1392" y="3488"/>
              <a:ext cx="5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52400" y="1214438"/>
            <a:ext cx="1319213" cy="828675"/>
            <a:chOff x="2742" y="1565"/>
            <a:chExt cx="831" cy="522"/>
          </a:xfrm>
        </p:grpSpPr>
        <p:sp>
          <p:nvSpPr>
            <p:cNvPr id="572436" name="Text Box 20"/>
            <p:cNvSpPr txBox="1">
              <a:spLocks noChangeArrowheads="1"/>
            </p:cNvSpPr>
            <p:nvPr/>
          </p:nvSpPr>
          <p:spPr bwMode="auto">
            <a:xfrm>
              <a:off x="2742" y="1600"/>
              <a:ext cx="83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B</a:t>
              </a:r>
              <a:r>
                <a:rPr lang="ru-RU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178" name="Group 21"/>
            <p:cNvGrpSpPr>
              <a:grpSpLocks/>
            </p:cNvGrpSpPr>
            <p:nvPr/>
          </p:nvGrpSpPr>
          <p:grpSpPr bwMode="auto">
            <a:xfrm>
              <a:off x="2871" y="1565"/>
              <a:ext cx="523" cy="522"/>
              <a:chOff x="2871" y="1565"/>
              <a:chExt cx="523" cy="522"/>
            </a:xfrm>
          </p:grpSpPr>
          <p:graphicFrame>
            <p:nvGraphicFramePr>
              <p:cNvPr id="6147" name="Object 22"/>
              <p:cNvGraphicFramePr>
                <a:graphicFrameLocks noChangeAspect="1"/>
              </p:cNvGraphicFramePr>
              <p:nvPr/>
            </p:nvGraphicFramePr>
            <p:xfrm>
              <a:off x="3006" y="1565"/>
              <a:ext cx="221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6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06" y="1565"/>
                            <a:ext cx="221" cy="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2439" name="Text Box 23"/>
              <p:cNvSpPr txBox="1">
                <a:spLocks noChangeArrowheads="1"/>
              </p:cNvSpPr>
              <p:nvPr/>
            </p:nvSpPr>
            <p:spPr bwMode="auto">
              <a:xfrm>
                <a:off x="2871" y="1835"/>
                <a:ext cx="52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1928813" y="1214438"/>
            <a:ext cx="1333500" cy="757237"/>
            <a:chOff x="4320" y="1632"/>
            <a:chExt cx="840" cy="477"/>
          </a:xfrm>
        </p:grpSpPr>
        <p:sp>
          <p:nvSpPr>
            <p:cNvPr id="572441" name="Text Box 25"/>
            <p:cNvSpPr txBox="1">
              <a:spLocks noChangeArrowheads="1"/>
            </p:cNvSpPr>
            <p:nvPr/>
          </p:nvSpPr>
          <p:spPr bwMode="auto">
            <a:xfrm>
              <a:off x="4320" y="1632"/>
              <a:ext cx="84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6146" name="Object 26"/>
            <p:cNvGraphicFramePr>
              <a:graphicFrameLocks noChangeAspect="1"/>
            </p:cNvGraphicFramePr>
            <p:nvPr/>
          </p:nvGraphicFramePr>
          <p:xfrm>
            <a:off x="4590" y="1632"/>
            <a:ext cx="221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221" cy="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2443" name="Text Box 27"/>
            <p:cNvSpPr txBox="1">
              <a:spLocks noChangeArrowheads="1"/>
            </p:cNvSpPr>
            <p:nvPr/>
          </p:nvSpPr>
          <p:spPr bwMode="auto">
            <a:xfrm>
              <a:off x="4500" y="1857"/>
              <a:ext cx="52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2444" name="Rectangle 28"/>
          <p:cNvSpPr>
            <a:spLocks noChangeArrowheads="1"/>
          </p:cNvSpPr>
          <p:nvPr/>
        </p:nvSpPr>
        <p:spPr bwMode="auto">
          <a:xfrm>
            <a:off x="1571625" y="6215063"/>
            <a:ext cx="5868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ВАСК</a:t>
            </a:r>
          </a:p>
        </p:txBody>
      </p:sp>
      <p:sp>
        <p:nvSpPr>
          <p:cNvPr id="6164" name="Oval 29"/>
          <p:cNvSpPr>
            <a:spLocks noChangeArrowheads="1"/>
          </p:cNvSpPr>
          <p:nvPr/>
        </p:nvSpPr>
        <p:spPr bwMode="auto">
          <a:xfrm flipV="1">
            <a:off x="5984875" y="2514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72446" name="Text Box 30"/>
          <p:cNvSpPr txBox="1">
            <a:spLocks noChangeArrowheads="1"/>
          </p:cNvSpPr>
          <p:nvPr/>
        </p:nvSpPr>
        <p:spPr bwMode="auto">
          <a:xfrm>
            <a:off x="6899275" y="4267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6166" name="Freeform 31"/>
          <p:cNvSpPr>
            <a:spLocks/>
          </p:cNvSpPr>
          <p:nvPr/>
        </p:nvSpPr>
        <p:spPr bwMode="auto">
          <a:xfrm>
            <a:off x="2952750" y="4892675"/>
            <a:ext cx="288925" cy="288925"/>
          </a:xfrm>
          <a:custGeom>
            <a:avLst/>
            <a:gdLst>
              <a:gd name="T0" fmla="*/ 2147483647 w 182"/>
              <a:gd name="T1" fmla="*/ 2147483647 h 182"/>
              <a:gd name="T2" fmla="*/ 2147483647 w 182"/>
              <a:gd name="T3" fmla="*/ 0 h 182"/>
              <a:gd name="T4" fmla="*/ 0 w 182"/>
              <a:gd name="T5" fmla="*/ 2147483647 h 182"/>
              <a:gd name="T6" fmla="*/ 0 60000 65536"/>
              <a:gd name="T7" fmla="*/ 0 60000 65536"/>
              <a:gd name="T8" fmla="*/ 0 60000 65536"/>
              <a:gd name="T9" fmla="*/ 0 w 182"/>
              <a:gd name="T10" fmla="*/ 0 h 182"/>
              <a:gd name="T11" fmla="*/ 182 w 182"/>
              <a:gd name="T12" fmla="*/ 182 h 1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2" h="182">
                <a:moveTo>
                  <a:pt x="182" y="182"/>
                </a:moveTo>
                <a:lnTo>
                  <a:pt x="124" y="0"/>
                </a:lnTo>
                <a:lnTo>
                  <a:pt x="0" y="10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489200" y="3886200"/>
            <a:ext cx="863600" cy="2209800"/>
            <a:chOff x="1568" y="2448"/>
            <a:chExt cx="544" cy="1392"/>
          </a:xfrm>
        </p:grpSpPr>
        <p:sp>
          <p:nvSpPr>
            <p:cNvPr id="6173" name="Freeform 33"/>
            <p:cNvSpPr>
              <a:spLocks/>
            </p:cNvSpPr>
            <p:nvPr/>
          </p:nvSpPr>
          <p:spPr bwMode="auto">
            <a:xfrm>
              <a:off x="1568" y="2448"/>
              <a:ext cx="528" cy="1392"/>
            </a:xfrm>
            <a:custGeom>
              <a:avLst/>
              <a:gdLst>
                <a:gd name="T0" fmla="*/ 0 w 528"/>
                <a:gd name="T1" fmla="*/ 0 h 1392"/>
                <a:gd name="T2" fmla="*/ 528 w 528"/>
                <a:gd name="T3" fmla="*/ 1392 h 1392"/>
                <a:gd name="T4" fmla="*/ 0 60000 65536"/>
                <a:gd name="T5" fmla="*/ 0 60000 65536"/>
                <a:gd name="T6" fmla="*/ 0 w 528"/>
                <a:gd name="T7" fmla="*/ 0 h 1392"/>
                <a:gd name="T8" fmla="*/ 528 w 528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392">
                  <a:moveTo>
                    <a:pt x="0" y="0"/>
                  </a:moveTo>
                  <a:lnTo>
                    <a:pt x="528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4" name="Freeform 34"/>
            <p:cNvSpPr>
              <a:spLocks/>
            </p:cNvSpPr>
            <p:nvPr/>
          </p:nvSpPr>
          <p:spPr bwMode="auto">
            <a:xfrm>
              <a:off x="1968" y="33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144 h 144"/>
                <a:gd name="T4" fmla="*/ 96 w 144"/>
                <a:gd name="T5" fmla="*/ 0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72451" name="Text Box 35"/>
          <p:cNvSpPr txBox="1">
            <a:spLocks noChangeArrowheads="1"/>
          </p:cNvSpPr>
          <p:nvPr/>
        </p:nvSpPr>
        <p:spPr bwMode="auto">
          <a:xfrm>
            <a:off x="2708275" y="5181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С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3013075" y="2603500"/>
            <a:ext cx="2971800" cy="2806700"/>
            <a:chOff x="1898" y="1640"/>
            <a:chExt cx="1872" cy="1768"/>
          </a:xfrm>
        </p:grpSpPr>
        <p:sp>
          <p:nvSpPr>
            <p:cNvPr id="6171" name="Freeform 37"/>
            <p:cNvSpPr>
              <a:spLocks/>
            </p:cNvSpPr>
            <p:nvPr/>
          </p:nvSpPr>
          <p:spPr bwMode="auto">
            <a:xfrm>
              <a:off x="1946" y="1640"/>
              <a:ext cx="1824" cy="1728"/>
            </a:xfrm>
            <a:custGeom>
              <a:avLst/>
              <a:gdLst>
                <a:gd name="T0" fmla="*/ 1824 w 1824"/>
                <a:gd name="T1" fmla="*/ 0 h 1728"/>
                <a:gd name="T2" fmla="*/ 0 w 1824"/>
                <a:gd name="T3" fmla="*/ 1728 h 1728"/>
                <a:gd name="T4" fmla="*/ 0 60000 65536"/>
                <a:gd name="T5" fmla="*/ 0 60000 65536"/>
                <a:gd name="T6" fmla="*/ 0 w 1824"/>
                <a:gd name="T7" fmla="*/ 0 h 1728"/>
                <a:gd name="T8" fmla="*/ 1824 w 1824"/>
                <a:gd name="T9" fmla="*/ 1728 h 17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824" h="1728">
                  <a:moveTo>
                    <a:pt x="1824" y="0"/>
                  </a:moveTo>
                  <a:lnTo>
                    <a:pt x="0" y="172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2" name="Oval 38"/>
            <p:cNvSpPr>
              <a:spLocks noChangeArrowheads="1"/>
            </p:cNvSpPr>
            <p:nvPr/>
          </p:nvSpPr>
          <p:spPr bwMode="auto">
            <a:xfrm flipV="1">
              <a:off x="1898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72456" name="Text Box 40"/>
          <p:cNvSpPr txBox="1">
            <a:spLocks noChangeArrowheads="1"/>
          </p:cNvSpPr>
          <p:nvPr/>
        </p:nvSpPr>
        <p:spPr bwMode="auto">
          <a:xfrm>
            <a:off x="23622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2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2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2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7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2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7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72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572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72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1" grpId="0" animBg="1"/>
      <p:bldP spid="572423" grpId="0" animBg="1"/>
      <p:bldP spid="572429" grpId="0"/>
      <p:bldP spid="572430" grpId="0"/>
      <p:bldP spid="572431" grpId="0"/>
      <p:bldP spid="5724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Freeform 2"/>
          <p:cNvSpPr>
            <a:spLocks/>
          </p:cNvSpPr>
          <p:nvPr/>
        </p:nvSpPr>
        <p:spPr bwMode="auto">
          <a:xfrm>
            <a:off x="1143000" y="3657600"/>
            <a:ext cx="6588125" cy="2016125"/>
          </a:xfrm>
          <a:custGeom>
            <a:avLst/>
            <a:gdLst/>
            <a:ahLst/>
            <a:cxnLst>
              <a:cxn ang="0">
                <a:pos x="376" y="826"/>
              </a:cxn>
              <a:cxn ang="0">
                <a:pos x="29" y="429"/>
              </a:cxn>
              <a:cxn ang="0">
                <a:pos x="549" y="123"/>
              </a:cxn>
              <a:cxn ang="0">
                <a:pos x="2413" y="1"/>
              </a:cxn>
              <a:cxn ang="0">
                <a:pos x="3712" y="116"/>
              </a:cxn>
              <a:cxn ang="0">
                <a:pos x="4147" y="398"/>
              </a:cxn>
              <a:cxn ang="0">
                <a:pos x="3728" y="1060"/>
              </a:cxn>
              <a:cxn ang="0">
                <a:pos x="2392" y="1080"/>
              </a:cxn>
              <a:cxn ang="0">
                <a:pos x="1808" y="1112"/>
              </a:cxn>
              <a:cxn ang="0">
                <a:pos x="1032" y="1096"/>
              </a:cxn>
              <a:cxn ang="0">
                <a:pos x="376" y="826"/>
              </a:cxn>
            </a:cxnLst>
            <a:rect l="0" t="0" r="r" b="b"/>
            <a:pathLst>
              <a:path w="4150" h="1174">
                <a:moveTo>
                  <a:pt x="376" y="826"/>
                </a:moveTo>
                <a:cubicBezTo>
                  <a:pt x="231" y="744"/>
                  <a:pt x="0" y="546"/>
                  <a:pt x="29" y="429"/>
                </a:cubicBezTo>
                <a:cubicBezTo>
                  <a:pt x="58" y="312"/>
                  <a:pt x="152" y="195"/>
                  <a:pt x="549" y="123"/>
                </a:cubicBezTo>
                <a:cubicBezTo>
                  <a:pt x="946" y="52"/>
                  <a:pt x="1886" y="2"/>
                  <a:pt x="2413" y="1"/>
                </a:cubicBezTo>
                <a:cubicBezTo>
                  <a:pt x="2940" y="0"/>
                  <a:pt x="3423" y="50"/>
                  <a:pt x="3712" y="116"/>
                </a:cubicBezTo>
                <a:cubicBezTo>
                  <a:pt x="4001" y="182"/>
                  <a:pt x="4144" y="241"/>
                  <a:pt x="4147" y="398"/>
                </a:cubicBezTo>
                <a:cubicBezTo>
                  <a:pt x="4150" y="555"/>
                  <a:pt x="4020" y="946"/>
                  <a:pt x="3728" y="1060"/>
                </a:cubicBezTo>
                <a:cubicBezTo>
                  <a:pt x="3436" y="1174"/>
                  <a:pt x="2712" y="1071"/>
                  <a:pt x="2392" y="1080"/>
                </a:cubicBezTo>
                <a:cubicBezTo>
                  <a:pt x="2072" y="1089"/>
                  <a:pt x="2035" y="1109"/>
                  <a:pt x="1808" y="1112"/>
                </a:cubicBezTo>
                <a:cubicBezTo>
                  <a:pt x="1581" y="1115"/>
                  <a:pt x="1271" y="1144"/>
                  <a:pt x="1032" y="1096"/>
                </a:cubicBezTo>
                <a:cubicBezTo>
                  <a:pt x="793" y="1048"/>
                  <a:pt x="513" y="882"/>
                  <a:pt x="376" y="826"/>
                </a:cubicBezTo>
                <a:close/>
              </a:path>
            </a:pathLst>
          </a:custGeom>
          <a:gradFill rotWithShape="0">
            <a:gsLst>
              <a:gs pos="100000">
                <a:schemeClr val="accent2">
                  <a:lumMod val="60000"/>
                  <a:lumOff val="40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chemeClr val="accent2">
                <a:lumMod val="75000"/>
                <a:alpha val="87000"/>
              </a:scheme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2816225" y="4038600"/>
            <a:ext cx="1450975" cy="752475"/>
            <a:chOff x="1774" y="2544"/>
            <a:chExt cx="914" cy="474"/>
          </a:xfrm>
        </p:grpSpPr>
        <p:sp>
          <p:nvSpPr>
            <p:cNvPr id="7209" name="Freeform 42"/>
            <p:cNvSpPr>
              <a:spLocks/>
            </p:cNvSpPr>
            <p:nvPr/>
          </p:nvSpPr>
          <p:spPr bwMode="auto">
            <a:xfrm>
              <a:off x="1774" y="2544"/>
              <a:ext cx="914" cy="474"/>
            </a:xfrm>
            <a:custGeom>
              <a:avLst/>
              <a:gdLst>
                <a:gd name="T0" fmla="*/ 778 w 914"/>
                <a:gd name="T1" fmla="*/ 8 h 474"/>
                <a:gd name="T2" fmla="*/ 0 w 914"/>
                <a:gd name="T3" fmla="*/ 474 h 474"/>
                <a:gd name="T4" fmla="*/ 868 w 914"/>
                <a:gd name="T5" fmla="*/ 462 h 474"/>
                <a:gd name="T6" fmla="*/ 914 w 914"/>
                <a:gd name="T7" fmla="*/ 336 h 474"/>
                <a:gd name="T8" fmla="*/ 914 w 914"/>
                <a:gd name="T9" fmla="*/ 144 h 474"/>
                <a:gd name="T10" fmla="*/ 866 w 914"/>
                <a:gd name="T11" fmla="*/ 48 h 474"/>
                <a:gd name="T12" fmla="*/ 770 w 914"/>
                <a:gd name="T13" fmla="*/ 0 h 4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14"/>
                <a:gd name="T22" fmla="*/ 0 h 474"/>
                <a:gd name="T23" fmla="*/ 914 w 914"/>
                <a:gd name="T24" fmla="*/ 474 h 4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14" h="474">
                  <a:moveTo>
                    <a:pt x="778" y="8"/>
                  </a:moveTo>
                  <a:lnTo>
                    <a:pt x="0" y="474"/>
                  </a:lnTo>
                  <a:lnTo>
                    <a:pt x="868" y="462"/>
                  </a:lnTo>
                  <a:lnTo>
                    <a:pt x="914" y="336"/>
                  </a:lnTo>
                  <a:lnTo>
                    <a:pt x="914" y="144"/>
                  </a:lnTo>
                  <a:lnTo>
                    <a:pt x="866" y="48"/>
                  </a:lnTo>
                  <a:lnTo>
                    <a:pt x="770" y="0"/>
                  </a:lnTo>
                </a:path>
              </a:pathLst>
            </a:custGeom>
            <a:gradFill rotWithShape="1">
              <a:gsLst>
                <a:gs pos="0">
                  <a:srgbClr val="FF3300"/>
                </a:gs>
                <a:gs pos="100000">
                  <a:srgbClr val="FFA18B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10" name="Freeform 5"/>
            <p:cNvSpPr>
              <a:spLocks/>
            </p:cNvSpPr>
            <p:nvPr/>
          </p:nvSpPr>
          <p:spPr bwMode="auto">
            <a:xfrm>
              <a:off x="2328" y="2696"/>
              <a:ext cx="77" cy="301"/>
            </a:xfrm>
            <a:custGeom>
              <a:avLst/>
              <a:gdLst>
                <a:gd name="T0" fmla="*/ 0 w 77"/>
                <a:gd name="T1" fmla="*/ 0 h 301"/>
                <a:gd name="T2" fmla="*/ 22 w 77"/>
                <a:gd name="T3" fmla="*/ 30 h 301"/>
                <a:gd name="T4" fmla="*/ 71 w 77"/>
                <a:gd name="T5" fmla="*/ 162 h 301"/>
                <a:gd name="T6" fmla="*/ 59 w 77"/>
                <a:gd name="T7" fmla="*/ 301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"/>
                <a:gd name="T13" fmla="*/ 0 h 301"/>
                <a:gd name="T14" fmla="*/ 77 w 77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" h="301">
                  <a:moveTo>
                    <a:pt x="0" y="0"/>
                  </a:moveTo>
                  <a:cubicBezTo>
                    <a:pt x="1" y="5"/>
                    <a:pt x="10" y="3"/>
                    <a:pt x="22" y="30"/>
                  </a:cubicBezTo>
                  <a:cubicBezTo>
                    <a:pt x="34" y="57"/>
                    <a:pt x="65" y="117"/>
                    <a:pt x="71" y="162"/>
                  </a:cubicBezTo>
                  <a:cubicBezTo>
                    <a:pt x="77" y="207"/>
                    <a:pt x="61" y="272"/>
                    <a:pt x="59" y="30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параллелограмм, угол С острый.</a:t>
            </a: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4495800" y="1600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75495" name="Freeform 7"/>
          <p:cNvSpPr>
            <a:spLocks/>
          </p:cNvSpPr>
          <p:nvPr/>
        </p:nvSpPr>
        <p:spPr bwMode="auto">
          <a:xfrm>
            <a:off x="2819400" y="4762500"/>
            <a:ext cx="2171700" cy="38100"/>
          </a:xfrm>
          <a:custGeom>
            <a:avLst/>
            <a:gdLst>
              <a:gd name="T0" fmla="*/ 2147483647 w 1368"/>
              <a:gd name="T1" fmla="*/ 0 h 24"/>
              <a:gd name="T2" fmla="*/ 0 w 1368"/>
              <a:gd name="T3" fmla="*/ 2147483647 h 24"/>
              <a:gd name="T4" fmla="*/ 0 60000 65536"/>
              <a:gd name="T5" fmla="*/ 0 60000 65536"/>
              <a:gd name="T6" fmla="*/ 0 w 1368"/>
              <a:gd name="T7" fmla="*/ 0 h 24"/>
              <a:gd name="T8" fmla="*/ 1368 w 1368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68" h="24">
                <a:moveTo>
                  <a:pt x="1368" y="0"/>
                </a:moveTo>
                <a:lnTo>
                  <a:pt x="0" y="2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496" name="Text Box 8"/>
          <p:cNvSpPr txBox="1">
            <a:spLocks noChangeArrowheads="1"/>
          </p:cNvSpPr>
          <p:nvPr/>
        </p:nvSpPr>
        <p:spPr bwMode="auto">
          <a:xfrm>
            <a:off x="5029200" y="3200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75501" name="Rectangle 13"/>
          <p:cNvSpPr>
            <a:spLocks noChangeArrowheads="1"/>
          </p:cNvSpPr>
          <p:nvPr/>
        </p:nvSpPr>
        <p:spPr bwMode="auto">
          <a:xfrm>
            <a:off x="4953000" y="3886200"/>
            <a:ext cx="61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75503" name="Rectangle 15"/>
          <p:cNvSpPr>
            <a:spLocks noChangeArrowheads="1"/>
          </p:cNvSpPr>
          <p:nvPr/>
        </p:nvSpPr>
        <p:spPr bwMode="auto">
          <a:xfrm>
            <a:off x="3810000" y="4724400"/>
            <a:ext cx="60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1928813" y="1214438"/>
            <a:ext cx="750887" cy="647700"/>
            <a:chOff x="1392" y="3488"/>
            <a:chExt cx="586" cy="496"/>
          </a:xfrm>
        </p:grpSpPr>
        <p:graphicFrame>
          <p:nvGraphicFramePr>
            <p:cNvPr id="7172" name="Object 17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9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208" name="Text Box 18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71500" y="1214438"/>
            <a:ext cx="1390650" cy="701675"/>
            <a:chOff x="2742" y="1600"/>
            <a:chExt cx="876" cy="442"/>
          </a:xfrm>
        </p:grpSpPr>
        <p:sp>
          <p:nvSpPr>
            <p:cNvPr id="575508" name="Text Box 20"/>
            <p:cNvSpPr txBox="1">
              <a:spLocks noChangeArrowheads="1"/>
            </p:cNvSpPr>
            <p:nvPr/>
          </p:nvSpPr>
          <p:spPr bwMode="auto">
            <a:xfrm>
              <a:off x="2742" y="1600"/>
              <a:ext cx="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206" name="Group 21"/>
            <p:cNvGrpSpPr>
              <a:grpSpLocks/>
            </p:cNvGrpSpPr>
            <p:nvPr/>
          </p:nvGrpSpPr>
          <p:grpSpPr bwMode="auto">
            <a:xfrm>
              <a:off x="2871" y="1610"/>
              <a:ext cx="539" cy="432"/>
              <a:chOff x="2871" y="1610"/>
              <a:chExt cx="539" cy="432"/>
            </a:xfrm>
          </p:grpSpPr>
          <p:graphicFrame>
            <p:nvGraphicFramePr>
              <p:cNvPr id="7171" name="Object 22"/>
              <p:cNvGraphicFramePr>
                <a:graphicFrameLocks noChangeAspect="1"/>
              </p:cNvGraphicFramePr>
              <p:nvPr/>
            </p:nvGraphicFramePr>
            <p:xfrm>
              <a:off x="3051" y="1610"/>
              <a:ext cx="150" cy="17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180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1" y="1610"/>
                            <a:ext cx="150" cy="17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5511" name="Text Box 23"/>
              <p:cNvSpPr txBox="1">
                <a:spLocks noChangeArrowheads="1"/>
              </p:cNvSpPr>
              <p:nvPr/>
            </p:nvSpPr>
            <p:spPr bwMode="auto">
              <a:xfrm>
                <a:off x="2871" y="1790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2643188" y="1214438"/>
            <a:ext cx="1404937" cy="757237"/>
            <a:chOff x="4320" y="1632"/>
            <a:chExt cx="885" cy="477"/>
          </a:xfrm>
        </p:grpSpPr>
        <p:sp>
          <p:nvSpPr>
            <p:cNvPr id="575513" name="Text Box 25"/>
            <p:cNvSpPr txBox="1">
              <a:spLocks noChangeArrowheads="1"/>
            </p:cNvSpPr>
            <p:nvPr/>
          </p:nvSpPr>
          <p:spPr bwMode="auto">
            <a:xfrm>
              <a:off x="4320" y="1632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NM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7170" name="Object 26"/>
            <p:cNvGraphicFramePr>
              <a:graphicFrameLocks noChangeAspect="1"/>
            </p:cNvGraphicFramePr>
            <p:nvPr/>
          </p:nvGraphicFramePr>
          <p:xfrm>
            <a:off x="4590" y="1632"/>
            <a:ext cx="180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1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0" y="1632"/>
                          <a:ext cx="180" cy="2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5515" name="Text Box 27"/>
            <p:cNvSpPr txBox="1">
              <a:spLocks noChangeArrowheads="1"/>
            </p:cNvSpPr>
            <p:nvPr/>
          </p:nvSpPr>
          <p:spPr bwMode="auto">
            <a:xfrm>
              <a:off x="4455" y="1857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16" name="Rectangle 28"/>
          <p:cNvSpPr>
            <a:spLocks noChangeArrowheads="1"/>
          </p:cNvSpPr>
          <p:nvPr/>
        </p:nvSpPr>
        <p:spPr bwMode="auto">
          <a:xfrm>
            <a:off x="1928813" y="6072188"/>
            <a:ext cx="596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</a:t>
            </a:r>
          </a:p>
        </p:txBody>
      </p:sp>
      <p:sp>
        <p:nvSpPr>
          <p:cNvPr id="575518" name="Text Box 30"/>
          <p:cNvSpPr txBox="1">
            <a:spLocks noChangeArrowheads="1"/>
          </p:cNvSpPr>
          <p:nvPr/>
        </p:nvSpPr>
        <p:spPr bwMode="auto">
          <a:xfrm>
            <a:off x="6705600" y="4343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286000" y="3352800"/>
            <a:ext cx="863600" cy="2209800"/>
            <a:chOff x="1568" y="2448"/>
            <a:chExt cx="544" cy="1392"/>
          </a:xfrm>
        </p:grpSpPr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1568" y="2448"/>
              <a:ext cx="528" cy="1392"/>
            </a:xfrm>
            <a:custGeom>
              <a:avLst/>
              <a:gdLst>
                <a:gd name="T0" fmla="*/ 0 w 528"/>
                <a:gd name="T1" fmla="*/ 0 h 1392"/>
                <a:gd name="T2" fmla="*/ 528 w 528"/>
                <a:gd name="T3" fmla="*/ 1392 h 1392"/>
                <a:gd name="T4" fmla="*/ 0 60000 65536"/>
                <a:gd name="T5" fmla="*/ 0 60000 65536"/>
                <a:gd name="T6" fmla="*/ 0 w 528"/>
                <a:gd name="T7" fmla="*/ 0 h 1392"/>
                <a:gd name="T8" fmla="*/ 528 w 528"/>
                <a:gd name="T9" fmla="*/ 1392 h 13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28" h="1392">
                  <a:moveTo>
                    <a:pt x="0" y="0"/>
                  </a:moveTo>
                  <a:lnTo>
                    <a:pt x="528" y="139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1968" y="3360"/>
              <a:ext cx="144" cy="144"/>
            </a:xfrm>
            <a:custGeom>
              <a:avLst/>
              <a:gdLst>
                <a:gd name="T0" fmla="*/ 0 w 144"/>
                <a:gd name="T1" fmla="*/ 144 h 144"/>
                <a:gd name="T2" fmla="*/ 144 w 144"/>
                <a:gd name="T3" fmla="*/ 144 h 144"/>
                <a:gd name="T4" fmla="*/ 96 w 144"/>
                <a:gd name="T5" fmla="*/ 0 h 144"/>
                <a:gd name="T6" fmla="*/ 0 60000 65536"/>
                <a:gd name="T7" fmla="*/ 0 60000 65536"/>
                <a:gd name="T8" fmla="*/ 0 60000 65536"/>
                <a:gd name="T9" fmla="*/ 0 w 144"/>
                <a:gd name="T10" fmla="*/ 0 h 144"/>
                <a:gd name="T11" fmla="*/ 144 w 14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44">
                  <a:moveTo>
                    <a:pt x="0" y="144"/>
                  </a:moveTo>
                  <a:lnTo>
                    <a:pt x="144" y="144"/>
                  </a:lnTo>
                  <a:lnTo>
                    <a:pt x="9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23" name="Text Box 35"/>
          <p:cNvSpPr txBox="1">
            <a:spLocks noChangeArrowheads="1"/>
          </p:cNvSpPr>
          <p:nvPr/>
        </p:nvSpPr>
        <p:spPr bwMode="auto">
          <a:xfrm>
            <a:off x="2708275" y="5181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5527" name="Text Box 39"/>
          <p:cNvSpPr txBox="1">
            <a:spLocks noChangeArrowheads="1"/>
          </p:cNvSpPr>
          <p:nvPr/>
        </p:nvSpPr>
        <p:spPr bwMode="auto">
          <a:xfrm>
            <a:off x="2133600" y="3810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953000" y="3517900"/>
            <a:ext cx="457200" cy="1530350"/>
            <a:chOff x="3120" y="2216"/>
            <a:chExt cx="288" cy="964"/>
          </a:xfrm>
        </p:grpSpPr>
        <p:sp>
          <p:nvSpPr>
            <p:cNvPr id="7198" name="Freeform 41"/>
            <p:cNvSpPr>
              <a:spLocks/>
            </p:cNvSpPr>
            <p:nvPr/>
          </p:nvSpPr>
          <p:spPr bwMode="auto">
            <a:xfrm>
              <a:off x="3144" y="2216"/>
              <a:ext cx="1" cy="784"/>
            </a:xfrm>
            <a:custGeom>
              <a:avLst/>
              <a:gdLst>
                <a:gd name="T0" fmla="*/ 0 w 1"/>
                <a:gd name="T1" fmla="*/ 0 h 784"/>
                <a:gd name="T2" fmla="*/ 0 w 1"/>
                <a:gd name="T3" fmla="*/ 784 h 784"/>
                <a:gd name="T4" fmla="*/ 0 60000 65536"/>
                <a:gd name="T5" fmla="*/ 0 60000 65536"/>
                <a:gd name="T6" fmla="*/ 0 w 1"/>
                <a:gd name="T7" fmla="*/ 0 h 784"/>
                <a:gd name="T8" fmla="*/ 1 w 1"/>
                <a:gd name="T9" fmla="*/ 784 h 7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84">
                  <a:moveTo>
                    <a:pt x="0" y="0"/>
                  </a:moveTo>
                  <a:lnTo>
                    <a:pt x="0" y="78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9" name="Oval 12"/>
            <p:cNvSpPr>
              <a:spLocks noChangeArrowheads="1"/>
            </p:cNvSpPr>
            <p:nvPr/>
          </p:nvSpPr>
          <p:spPr bwMode="auto">
            <a:xfrm flipV="1">
              <a:off x="3120" y="29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532" name="Text Box 44"/>
            <p:cNvSpPr txBox="1">
              <a:spLocks noChangeArrowheads="1"/>
            </p:cNvSpPr>
            <p:nvPr/>
          </p:nvSpPr>
          <p:spPr bwMode="auto">
            <a:xfrm>
              <a:off x="3120" y="292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17" name="Oval 29"/>
          <p:cNvSpPr>
            <a:spLocks noChangeArrowheads="1"/>
          </p:cNvSpPr>
          <p:nvPr/>
        </p:nvSpPr>
        <p:spPr bwMode="auto">
          <a:xfrm flipV="1">
            <a:off x="4953000" y="3505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1" name="Freeform 3"/>
          <p:cNvSpPr>
            <a:spLocks/>
          </p:cNvSpPr>
          <p:nvPr/>
        </p:nvSpPr>
        <p:spPr bwMode="auto">
          <a:xfrm>
            <a:off x="2501900" y="1968500"/>
            <a:ext cx="2489200" cy="3429000"/>
          </a:xfrm>
          <a:custGeom>
            <a:avLst/>
            <a:gdLst>
              <a:gd name="T0" fmla="*/ 2147483647 w 1568"/>
              <a:gd name="T1" fmla="*/ 2147483647 h 2160"/>
              <a:gd name="T2" fmla="*/ 2147483647 w 1568"/>
              <a:gd name="T3" fmla="*/ 2147483647 h 2160"/>
              <a:gd name="T4" fmla="*/ 2147483647 w 1568"/>
              <a:gd name="T5" fmla="*/ 2147483647 h 2160"/>
              <a:gd name="T6" fmla="*/ 2147483647 w 1568"/>
              <a:gd name="T7" fmla="*/ 0 h 2160"/>
              <a:gd name="T8" fmla="*/ 0 w 1568"/>
              <a:gd name="T9" fmla="*/ 2147483647 h 2160"/>
              <a:gd name="T10" fmla="*/ 2147483647 w 1568"/>
              <a:gd name="T11" fmla="*/ 2147483647 h 2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68"/>
              <a:gd name="T19" fmla="*/ 0 h 2160"/>
              <a:gd name="T20" fmla="*/ 1568 w 1568"/>
              <a:gd name="T21" fmla="*/ 2160 h 2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68" h="2160">
                <a:moveTo>
                  <a:pt x="360" y="2160"/>
                </a:moveTo>
                <a:cubicBezTo>
                  <a:pt x="360" y="2144"/>
                  <a:pt x="1364" y="1173"/>
                  <a:pt x="1568" y="976"/>
                </a:cubicBezTo>
                <a:lnTo>
                  <a:pt x="1264" y="0"/>
                </a:lnTo>
                <a:lnTo>
                  <a:pt x="0" y="1216"/>
                </a:lnTo>
                <a:lnTo>
                  <a:pt x="360" y="2160"/>
                </a:lnTo>
                <a:close/>
              </a:path>
            </a:pathLst>
          </a:custGeom>
          <a:solidFill>
            <a:srgbClr val="92D050">
              <a:alpha val="5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5502" name="Rectangle 14"/>
          <p:cNvSpPr>
            <a:spLocks noChangeArrowheads="1"/>
          </p:cNvSpPr>
          <p:nvPr/>
        </p:nvSpPr>
        <p:spPr bwMode="auto">
          <a:xfrm rot="-1823221">
            <a:off x="3619500" y="3762375"/>
            <a:ext cx="608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2362200" y="3543300"/>
            <a:ext cx="2603500" cy="1428750"/>
            <a:chOff x="1488" y="2232"/>
            <a:chExt cx="1640" cy="900"/>
          </a:xfrm>
        </p:grpSpPr>
        <p:sp>
          <p:nvSpPr>
            <p:cNvPr id="7195" name="Freeform 31"/>
            <p:cNvSpPr>
              <a:spLocks/>
            </p:cNvSpPr>
            <p:nvPr/>
          </p:nvSpPr>
          <p:spPr bwMode="auto">
            <a:xfrm>
              <a:off x="1704" y="2736"/>
              <a:ext cx="225" cy="177"/>
            </a:xfrm>
            <a:custGeom>
              <a:avLst/>
              <a:gdLst>
                <a:gd name="T0" fmla="*/ 225 w 225"/>
                <a:gd name="T1" fmla="*/ 177 h 177"/>
                <a:gd name="T2" fmla="*/ 158 w 225"/>
                <a:gd name="T3" fmla="*/ 0 h 177"/>
                <a:gd name="T4" fmla="*/ 0 w 225"/>
                <a:gd name="T5" fmla="*/ 88 h 177"/>
                <a:gd name="T6" fmla="*/ 0 60000 65536"/>
                <a:gd name="T7" fmla="*/ 0 60000 65536"/>
                <a:gd name="T8" fmla="*/ 0 60000 65536"/>
                <a:gd name="T9" fmla="*/ 0 w 225"/>
                <a:gd name="T10" fmla="*/ 0 h 177"/>
                <a:gd name="T11" fmla="*/ 225 w 225"/>
                <a:gd name="T12" fmla="*/ 177 h 17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5" h="177">
                  <a:moveTo>
                    <a:pt x="225" y="177"/>
                  </a:moveTo>
                  <a:lnTo>
                    <a:pt x="158" y="0"/>
                  </a:lnTo>
                  <a:lnTo>
                    <a:pt x="0" y="8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196" name="Freeform 37"/>
            <p:cNvSpPr>
              <a:spLocks/>
            </p:cNvSpPr>
            <p:nvPr/>
          </p:nvSpPr>
          <p:spPr bwMode="auto">
            <a:xfrm>
              <a:off x="1784" y="2232"/>
              <a:ext cx="1344" cy="768"/>
            </a:xfrm>
            <a:custGeom>
              <a:avLst/>
              <a:gdLst>
                <a:gd name="T0" fmla="*/ 1344 w 1344"/>
                <a:gd name="T1" fmla="*/ 0 h 768"/>
                <a:gd name="T2" fmla="*/ 0 w 1344"/>
                <a:gd name="T3" fmla="*/ 768 h 768"/>
                <a:gd name="T4" fmla="*/ 0 60000 65536"/>
                <a:gd name="T5" fmla="*/ 0 60000 65536"/>
                <a:gd name="T6" fmla="*/ 0 w 1344"/>
                <a:gd name="T7" fmla="*/ 0 h 768"/>
                <a:gd name="T8" fmla="*/ 1344 w 1344"/>
                <a:gd name="T9" fmla="*/ 768 h 7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44" h="768">
                  <a:moveTo>
                    <a:pt x="1344" y="0"/>
                  </a:moveTo>
                  <a:lnTo>
                    <a:pt x="0" y="768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5533" name="Text Box 45"/>
            <p:cNvSpPr txBox="1">
              <a:spLocks noChangeArrowheads="1"/>
            </p:cNvSpPr>
            <p:nvPr/>
          </p:nvSpPr>
          <p:spPr bwMode="auto">
            <a:xfrm>
              <a:off x="1488" y="2880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5526" name="Oval 38"/>
          <p:cNvSpPr>
            <a:spLocks noChangeArrowheads="1"/>
          </p:cNvSpPr>
          <p:nvPr/>
        </p:nvSpPr>
        <p:spPr bwMode="auto">
          <a:xfrm flipV="1">
            <a:off x="2743200" y="47244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55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55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7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5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75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5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57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75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57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5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575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495" grpId="0" animBg="1"/>
      <p:bldP spid="575501" grpId="0"/>
      <p:bldP spid="575503" grpId="0"/>
      <p:bldP spid="575516" grpId="0"/>
      <p:bldP spid="575517" grpId="0" animBg="1"/>
      <p:bldP spid="575502" grpId="0"/>
      <p:bldP spid="5755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Freeform 2"/>
          <p:cNvSpPr>
            <a:spLocks/>
          </p:cNvSpPr>
          <p:nvPr/>
        </p:nvSpPr>
        <p:spPr bwMode="auto">
          <a:xfrm>
            <a:off x="1143000" y="3657600"/>
            <a:ext cx="6588125" cy="2239963"/>
          </a:xfrm>
          <a:custGeom>
            <a:avLst/>
            <a:gdLst/>
            <a:ahLst/>
            <a:cxnLst>
              <a:cxn ang="0">
                <a:pos x="376" y="894"/>
              </a:cxn>
              <a:cxn ang="0">
                <a:pos x="29" y="464"/>
              </a:cxn>
              <a:cxn ang="0">
                <a:pos x="549" y="133"/>
              </a:cxn>
              <a:cxn ang="0">
                <a:pos x="2413" y="1"/>
              </a:cxn>
              <a:cxn ang="0">
                <a:pos x="3712" y="125"/>
              </a:cxn>
              <a:cxn ang="0">
                <a:pos x="4147" y="431"/>
              </a:cxn>
              <a:cxn ang="0">
                <a:pos x="3728" y="1147"/>
              </a:cxn>
              <a:cxn ang="0">
                <a:pos x="2480" y="1376"/>
              </a:cxn>
              <a:cxn ang="0">
                <a:pos x="1680" y="1360"/>
              </a:cxn>
              <a:cxn ang="0">
                <a:pos x="1032" y="1186"/>
              </a:cxn>
              <a:cxn ang="0">
                <a:pos x="376" y="894"/>
              </a:cxn>
            </a:cxnLst>
            <a:rect l="0" t="0" r="r" b="b"/>
            <a:pathLst>
              <a:path w="4150" h="1411">
                <a:moveTo>
                  <a:pt x="376" y="894"/>
                </a:moveTo>
                <a:cubicBezTo>
                  <a:pt x="231" y="805"/>
                  <a:pt x="0" y="591"/>
                  <a:pt x="29" y="464"/>
                </a:cubicBezTo>
                <a:cubicBezTo>
                  <a:pt x="58" y="338"/>
                  <a:pt x="152" y="211"/>
                  <a:pt x="549" y="133"/>
                </a:cubicBezTo>
                <a:cubicBezTo>
                  <a:pt x="946" y="56"/>
                  <a:pt x="1886" y="2"/>
                  <a:pt x="2413" y="1"/>
                </a:cubicBezTo>
                <a:cubicBezTo>
                  <a:pt x="2940" y="0"/>
                  <a:pt x="3423" y="54"/>
                  <a:pt x="3712" y="125"/>
                </a:cubicBezTo>
                <a:cubicBezTo>
                  <a:pt x="4001" y="197"/>
                  <a:pt x="4144" y="261"/>
                  <a:pt x="4147" y="431"/>
                </a:cubicBezTo>
                <a:cubicBezTo>
                  <a:pt x="4150" y="600"/>
                  <a:pt x="4006" y="989"/>
                  <a:pt x="3728" y="1147"/>
                </a:cubicBezTo>
                <a:cubicBezTo>
                  <a:pt x="3450" y="1305"/>
                  <a:pt x="2821" y="1341"/>
                  <a:pt x="2480" y="1376"/>
                </a:cubicBezTo>
                <a:cubicBezTo>
                  <a:pt x="2139" y="1411"/>
                  <a:pt x="1921" y="1392"/>
                  <a:pt x="1680" y="1360"/>
                </a:cubicBezTo>
                <a:cubicBezTo>
                  <a:pt x="1439" y="1328"/>
                  <a:pt x="1249" y="1264"/>
                  <a:pt x="1032" y="1186"/>
                </a:cubicBezTo>
                <a:cubicBezTo>
                  <a:pt x="815" y="1108"/>
                  <a:pt x="513" y="954"/>
                  <a:pt x="376" y="894"/>
                </a:cubicBezTo>
                <a:close/>
              </a:path>
            </a:pathLst>
          </a:custGeom>
          <a:gradFill rotWithShape="0">
            <a:gsLst>
              <a:gs pos="100000">
                <a:schemeClr val="accent3">
                  <a:lumMod val="60000"/>
                  <a:lumOff val="40000"/>
                </a:schemeClr>
              </a:gs>
              <a:gs pos="100000">
                <a:srgbClr val="FF66CC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dist="56796" dir="6993903" algn="ctr" rotWithShape="0">
              <a:srgbClr val="00B050">
                <a:alpha val="37000"/>
              </a:srgb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588" name="Freeform 4"/>
          <p:cNvSpPr>
            <a:spLocks/>
          </p:cNvSpPr>
          <p:nvPr/>
        </p:nvSpPr>
        <p:spPr bwMode="auto">
          <a:xfrm>
            <a:off x="4127500" y="4160838"/>
            <a:ext cx="1346200" cy="1236662"/>
          </a:xfrm>
          <a:custGeom>
            <a:avLst/>
            <a:gdLst>
              <a:gd name="T0" fmla="*/ 2147483647 w 848"/>
              <a:gd name="T1" fmla="*/ 2147483647 h 779"/>
              <a:gd name="T2" fmla="*/ 0 w 848"/>
              <a:gd name="T3" fmla="*/ 2147483647 h 779"/>
              <a:gd name="T4" fmla="*/ 2147483647 w 848"/>
              <a:gd name="T5" fmla="*/ 2147483647 h 779"/>
              <a:gd name="T6" fmla="*/ 2147483647 w 848"/>
              <a:gd name="T7" fmla="*/ 2147483647 h 779"/>
              <a:gd name="T8" fmla="*/ 2147483647 w 848"/>
              <a:gd name="T9" fmla="*/ 2147483647 h 779"/>
              <a:gd name="T10" fmla="*/ 2147483647 w 848"/>
              <a:gd name="T11" fmla="*/ 0 h 779"/>
              <a:gd name="T12" fmla="*/ 2147483647 w 848"/>
              <a:gd name="T13" fmla="*/ 2147483647 h 77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48"/>
              <a:gd name="T22" fmla="*/ 0 h 779"/>
              <a:gd name="T23" fmla="*/ 848 w 848"/>
              <a:gd name="T24" fmla="*/ 779 h 77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48" h="779">
                <a:moveTo>
                  <a:pt x="576" y="11"/>
                </a:moveTo>
                <a:lnTo>
                  <a:pt x="0" y="779"/>
                </a:lnTo>
                <a:lnTo>
                  <a:pt x="848" y="411"/>
                </a:lnTo>
                <a:lnTo>
                  <a:pt x="806" y="237"/>
                </a:lnTo>
                <a:lnTo>
                  <a:pt x="720" y="65"/>
                </a:lnTo>
                <a:lnTo>
                  <a:pt x="634" y="0"/>
                </a:lnTo>
                <a:lnTo>
                  <a:pt x="572" y="13"/>
                </a:lnTo>
              </a:path>
            </a:pathLst>
          </a:custGeom>
          <a:solidFill>
            <a:srgbClr val="FF33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Freeform 41"/>
          <p:cNvSpPr>
            <a:spLocks/>
          </p:cNvSpPr>
          <p:nvPr/>
        </p:nvSpPr>
        <p:spPr bwMode="auto">
          <a:xfrm>
            <a:off x="1447800" y="2133600"/>
            <a:ext cx="4546600" cy="3581400"/>
          </a:xfrm>
          <a:custGeom>
            <a:avLst/>
            <a:gdLst>
              <a:gd name="T0" fmla="*/ 2147483647 w 2864"/>
              <a:gd name="T1" fmla="*/ 2147483647 h 2256"/>
              <a:gd name="T2" fmla="*/ 2147483647 w 2864"/>
              <a:gd name="T3" fmla="*/ 1129029908 h 2256"/>
              <a:gd name="T4" fmla="*/ 2147483647 w 2864"/>
              <a:gd name="T5" fmla="*/ 0 h 2256"/>
              <a:gd name="T6" fmla="*/ 0 w 2864"/>
              <a:gd name="T7" fmla="*/ 2147483647 h 2256"/>
              <a:gd name="T8" fmla="*/ 2147483647 w 2864"/>
              <a:gd name="T9" fmla="*/ 2147483647 h 2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64"/>
              <a:gd name="T16" fmla="*/ 0 h 2256"/>
              <a:gd name="T17" fmla="*/ 2864 w 2864"/>
              <a:gd name="T18" fmla="*/ 2256 h 2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64" h="2256">
                <a:moveTo>
                  <a:pt x="2352" y="2256"/>
                </a:moveTo>
                <a:lnTo>
                  <a:pt x="2864" y="448"/>
                </a:lnTo>
                <a:lnTo>
                  <a:pt x="1632" y="0"/>
                </a:lnTo>
                <a:lnTo>
                  <a:pt x="0" y="1440"/>
                </a:lnTo>
                <a:lnTo>
                  <a:pt x="2352" y="2256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6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592" name="Freeform 8"/>
          <p:cNvSpPr>
            <a:spLocks/>
          </p:cNvSpPr>
          <p:nvPr/>
        </p:nvSpPr>
        <p:spPr bwMode="auto">
          <a:xfrm>
            <a:off x="4178300" y="4610100"/>
            <a:ext cx="1778000" cy="762000"/>
          </a:xfrm>
          <a:custGeom>
            <a:avLst/>
            <a:gdLst>
              <a:gd name="T0" fmla="*/ 2147483647 w 1120"/>
              <a:gd name="T1" fmla="*/ 0 h 480"/>
              <a:gd name="T2" fmla="*/ 0 w 1120"/>
              <a:gd name="T3" fmla="*/ 2147483647 h 480"/>
              <a:gd name="T4" fmla="*/ 0 60000 65536"/>
              <a:gd name="T5" fmla="*/ 0 60000 65536"/>
              <a:gd name="T6" fmla="*/ 0 w 1120"/>
              <a:gd name="T7" fmla="*/ 0 h 480"/>
              <a:gd name="T8" fmla="*/ 1120 w 1120"/>
              <a:gd name="T9" fmla="*/ 480 h 4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0" h="480">
                <a:moveTo>
                  <a:pt x="1120" y="0"/>
                </a:moveTo>
                <a:lnTo>
                  <a:pt x="0" y="4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611" name="Freeform 27"/>
          <p:cNvSpPr>
            <a:spLocks/>
          </p:cNvSpPr>
          <p:nvPr/>
        </p:nvSpPr>
        <p:spPr bwMode="auto">
          <a:xfrm>
            <a:off x="4429125" y="5260975"/>
            <a:ext cx="234950" cy="203200"/>
          </a:xfrm>
          <a:custGeom>
            <a:avLst/>
            <a:gdLst>
              <a:gd name="T0" fmla="*/ 0 w 148"/>
              <a:gd name="T1" fmla="*/ 2147483647 h 128"/>
              <a:gd name="T2" fmla="*/ 2147483647 w 148"/>
              <a:gd name="T3" fmla="*/ 2147483647 h 128"/>
              <a:gd name="T4" fmla="*/ 2147483647 w 148"/>
              <a:gd name="T5" fmla="*/ 2147483647 h 128"/>
              <a:gd name="T6" fmla="*/ 0 w 148"/>
              <a:gd name="T7" fmla="*/ 0 h 128"/>
              <a:gd name="T8" fmla="*/ 0 60000 65536"/>
              <a:gd name="T9" fmla="*/ 0 60000 65536"/>
              <a:gd name="T10" fmla="*/ 0 60000 65536"/>
              <a:gd name="T11" fmla="*/ 0 60000 65536"/>
              <a:gd name="T12" fmla="*/ 0 w 148"/>
              <a:gd name="T13" fmla="*/ 0 h 128"/>
              <a:gd name="T14" fmla="*/ 148 w 148"/>
              <a:gd name="T15" fmla="*/ 128 h 1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8" h="128">
                <a:moveTo>
                  <a:pt x="0" y="128"/>
                </a:moveTo>
                <a:lnTo>
                  <a:pt x="146" y="70"/>
                </a:lnTo>
                <a:lnTo>
                  <a:pt x="148" y="72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589" name="Freeform 5"/>
          <p:cNvSpPr>
            <a:spLocks/>
          </p:cNvSpPr>
          <p:nvPr/>
        </p:nvSpPr>
        <p:spPr bwMode="auto">
          <a:xfrm>
            <a:off x="4641850" y="4746625"/>
            <a:ext cx="247650" cy="320675"/>
          </a:xfrm>
          <a:custGeom>
            <a:avLst/>
            <a:gdLst>
              <a:gd name="T0" fmla="*/ 0 w 156"/>
              <a:gd name="T1" fmla="*/ 0 h 202"/>
              <a:gd name="T2" fmla="*/ 2147483647 w 156"/>
              <a:gd name="T3" fmla="*/ 2147483647 h 202"/>
              <a:gd name="T4" fmla="*/ 2147483647 w 156"/>
              <a:gd name="T5" fmla="*/ 2147483647 h 202"/>
              <a:gd name="T6" fmla="*/ 2147483647 w 156"/>
              <a:gd name="T7" fmla="*/ 2147483647 h 202"/>
              <a:gd name="T8" fmla="*/ 0 60000 65536"/>
              <a:gd name="T9" fmla="*/ 0 60000 65536"/>
              <a:gd name="T10" fmla="*/ 0 60000 65536"/>
              <a:gd name="T11" fmla="*/ 0 60000 65536"/>
              <a:gd name="T12" fmla="*/ 0 w 156"/>
              <a:gd name="T13" fmla="*/ 0 h 202"/>
              <a:gd name="T14" fmla="*/ 156 w 156"/>
              <a:gd name="T15" fmla="*/ 202 h 20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6" h="202">
                <a:moveTo>
                  <a:pt x="0" y="0"/>
                </a:moveTo>
                <a:cubicBezTo>
                  <a:pt x="9" y="7"/>
                  <a:pt x="38" y="22"/>
                  <a:pt x="56" y="40"/>
                </a:cubicBezTo>
                <a:cubicBezTo>
                  <a:pt x="74" y="58"/>
                  <a:pt x="91" y="79"/>
                  <a:pt x="108" y="106"/>
                </a:cubicBezTo>
                <a:cubicBezTo>
                  <a:pt x="125" y="133"/>
                  <a:pt x="146" y="182"/>
                  <a:pt x="156" y="20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Rectangle 6"/>
          <p:cNvSpPr>
            <a:spLocks noChangeArrowheads="1"/>
          </p:cNvSpPr>
          <p:nvPr/>
        </p:nvSpPr>
        <p:spPr bwMode="auto">
          <a:xfrm>
            <a:off x="152400" y="152400"/>
            <a:ext cx="899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СК.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 –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трапеция, угол С острый.</a:t>
            </a:r>
          </a:p>
        </p:txBody>
      </p:sp>
      <p:sp>
        <p:nvSpPr>
          <p:cNvPr id="579591" name="Text Box 7"/>
          <p:cNvSpPr txBox="1">
            <a:spLocks noChangeArrowheads="1"/>
          </p:cNvSpPr>
          <p:nvPr/>
        </p:nvSpPr>
        <p:spPr bwMode="auto">
          <a:xfrm>
            <a:off x="4191000" y="1752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5943600" y="25146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79594" name="Rectangle 10"/>
          <p:cNvSpPr>
            <a:spLocks noChangeArrowheads="1"/>
          </p:cNvSpPr>
          <p:nvPr/>
        </p:nvSpPr>
        <p:spPr bwMode="auto">
          <a:xfrm>
            <a:off x="5943600" y="3581400"/>
            <a:ext cx="596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</a:p>
        </p:txBody>
      </p:sp>
      <p:sp>
        <p:nvSpPr>
          <p:cNvPr id="579595" name="Rectangle 11"/>
          <p:cNvSpPr>
            <a:spLocks noChangeArrowheads="1"/>
          </p:cNvSpPr>
          <p:nvPr/>
        </p:nvSpPr>
        <p:spPr bwMode="auto">
          <a:xfrm rot="-1580673">
            <a:off x="5072063" y="4829175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072188" y="928688"/>
            <a:ext cx="788987" cy="655637"/>
            <a:chOff x="1392" y="3488"/>
            <a:chExt cx="646" cy="627"/>
          </a:xfrm>
        </p:grpSpPr>
        <p:graphicFrame>
          <p:nvGraphicFramePr>
            <p:cNvPr id="9220" name="Object 13"/>
            <p:cNvGraphicFramePr>
              <a:graphicFrameLocks noChangeAspect="1"/>
            </p:cNvGraphicFramePr>
            <p:nvPr/>
          </p:nvGraphicFramePr>
          <p:xfrm>
            <a:off x="1510" y="3779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7" name="Формула" r:id="rId4" imgW="190440" imgH="152280" progId="Equation.3">
                    <p:embed/>
                  </p:oleObj>
                </mc:Choice>
                <mc:Fallback>
                  <p:oleObj name="Формула" r:id="rId4" imgW="190440" imgH="15228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0" y="3779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55" name="Text Box 14"/>
            <p:cNvSpPr txBox="1">
              <a:spLocks noChangeArrowheads="1"/>
            </p:cNvSpPr>
            <p:nvPr/>
          </p:nvSpPr>
          <p:spPr bwMode="auto">
            <a:xfrm>
              <a:off x="1392" y="3488"/>
              <a:ext cx="58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714875" y="928688"/>
            <a:ext cx="1390650" cy="757237"/>
            <a:chOff x="2742" y="1574"/>
            <a:chExt cx="876" cy="477"/>
          </a:xfrm>
        </p:grpSpPr>
        <p:sp>
          <p:nvSpPr>
            <p:cNvPr id="579600" name="Text Box 16"/>
            <p:cNvSpPr txBox="1">
              <a:spLocks noChangeArrowheads="1"/>
            </p:cNvSpPr>
            <p:nvPr/>
          </p:nvSpPr>
          <p:spPr bwMode="auto">
            <a:xfrm>
              <a:off x="2742" y="1600"/>
              <a:ext cx="87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   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53" name="Group 17"/>
            <p:cNvGrpSpPr>
              <a:grpSpLocks/>
            </p:cNvGrpSpPr>
            <p:nvPr/>
          </p:nvGrpSpPr>
          <p:grpSpPr bwMode="auto">
            <a:xfrm>
              <a:off x="2804" y="1574"/>
              <a:ext cx="539" cy="477"/>
              <a:chOff x="2804" y="1574"/>
              <a:chExt cx="539" cy="477"/>
            </a:xfrm>
          </p:grpSpPr>
          <p:graphicFrame>
            <p:nvGraphicFramePr>
              <p:cNvPr id="9219" name="Object 18"/>
              <p:cNvGraphicFramePr>
                <a:graphicFrameLocks noChangeAspect="1"/>
              </p:cNvGraphicFramePr>
              <p:nvPr/>
            </p:nvGraphicFramePr>
            <p:xfrm>
              <a:off x="2984" y="1574"/>
              <a:ext cx="221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228" name="Формула" r:id="rId6" imgW="152280" imgH="164880" progId="Equation.3">
                      <p:embed/>
                    </p:oleObj>
                  </mc:Choice>
                  <mc:Fallback>
                    <p:oleObj name="Формула" r:id="rId6" imgW="152280" imgH="164880" progId="Equation.3">
                      <p:embed/>
                      <p:pic>
                        <p:nvPicPr>
                          <p:cNvPr id="0" name="Object 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84" y="1574"/>
                            <a:ext cx="221" cy="25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79603" name="Text Box 19"/>
              <p:cNvSpPr txBox="1">
                <a:spLocks noChangeArrowheads="1"/>
              </p:cNvSpPr>
              <p:nvPr/>
            </p:nvSpPr>
            <p:spPr bwMode="auto">
              <a:xfrm>
                <a:off x="2804" y="1799"/>
                <a:ext cx="539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b="1" i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929438" y="928688"/>
            <a:ext cx="1404937" cy="757237"/>
            <a:chOff x="4244" y="1619"/>
            <a:chExt cx="885" cy="477"/>
          </a:xfrm>
        </p:grpSpPr>
        <p:sp>
          <p:nvSpPr>
            <p:cNvPr id="579605" name="Text Box 21"/>
            <p:cNvSpPr txBox="1">
              <a:spLocks noChangeArrowheads="1"/>
            </p:cNvSpPr>
            <p:nvPr/>
          </p:nvSpPr>
          <p:spPr bwMode="auto">
            <a:xfrm>
              <a:off x="4244" y="1619"/>
              <a:ext cx="88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r>
                <a:rPr lang="ru-RU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 </a:t>
              </a:r>
              <a:r>
                <a:rPr lang="en-US" sz="2000" b="1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NM   </a:t>
              </a:r>
              <a:endParaRPr lang="ru-RU" sz="20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9218" name="Object 22"/>
            <p:cNvGraphicFramePr>
              <a:graphicFrameLocks noChangeAspect="1"/>
            </p:cNvGraphicFramePr>
            <p:nvPr/>
          </p:nvGraphicFramePr>
          <p:xfrm>
            <a:off x="4514" y="1619"/>
            <a:ext cx="19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9" name="Формула" r:id="rId8" imgW="152280" imgH="164880" progId="Equation.3">
                    <p:embed/>
                  </p:oleObj>
                </mc:Choice>
                <mc:Fallback>
                  <p:oleObj name="Формула" r:id="rId8" imgW="152280" imgH="164880" progId="Equation.3">
                    <p:embed/>
                    <p:pic>
                      <p:nvPicPr>
                        <p:cNvPr id="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4" y="1619"/>
                          <a:ext cx="199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79607" name="Text Box 23"/>
            <p:cNvSpPr txBox="1">
              <a:spLocks noChangeArrowheads="1"/>
            </p:cNvSpPr>
            <p:nvPr/>
          </p:nvSpPr>
          <p:spPr bwMode="auto">
            <a:xfrm>
              <a:off x="4379" y="1844"/>
              <a:ext cx="53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9608" name="Rectangle 24"/>
          <p:cNvSpPr>
            <a:spLocks noChangeArrowheads="1"/>
          </p:cNvSpPr>
          <p:nvPr/>
        </p:nvSpPr>
        <p:spPr bwMode="auto">
          <a:xfrm>
            <a:off x="1785938" y="6215063"/>
            <a:ext cx="5967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линейный угол двугранного угла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СК</a:t>
            </a:r>
          </a:p>
        </p:txBody>
      </p:sp>
      <p:sp>
        <p:nvSpPr>
          <p:cNvPr id="579609" name="Text Box 25"/>
          <p:cNvSpPr txBox="1">
            <a:spLocks noChangeArrowheads="1"/>
          </p:cNvSpPr>
          <p:nvPr/>
        </p:nvSpPr>
        <p:spPr bwMode="auto">
          <a:xfrm>
            <a:off x="7010400" y="41910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579612" name="Text Box 28"/>
          <p:cNvSpPr txBox="1">
            <a:spLocks noChangeArrowheads="1"/>
          </p:cNvSpPr>
          <p:nvPr/>
        </p:nvSpPr>
        <p:spPr bwMode="auto">
          <a:xfrm>
            <a:off x="5181600" y="54864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9613" name="Text Box 29"/>
          <p:cNvSpPr txBox="1">
            <a:spLocks noChangeArrowheads="1"/>
          </p:cNvSpPr>
          <p:nvPr/>
        </p:nvSpPr>
        <p:spPr bwMode="auto">
          <a:xfrm>
            <a:off x="1143000" y="4267200"/>
            <a:ext cx="457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</a:t>
            </a:r>
            <a:endParaRPr lang="ru-RU" sz="2000" b="1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9614" name="Rectangle 30"/>
          <p:cNvSpPr>
            <a:spLocks noChangeArrowheads="1"/>
          </p:cNvSpPr>
          <p:nvPr/>
        </p:nvSpPr>
        <p:spPr bwMode="auto">
          <a:xfrm rot="-3191263">
            <a:off x="4501356" y="3952082"/>
            <a:ext cx="598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3733800" y="2857500"/>
            <a:ext cx="2247900" cy="2800350"/>
            <a:chOff x="2352" y="1800"/>
            <a:chExt cx="1416" cy="1764"/>
          </a:xfrm>
        </p:grpSpPr>
        <p:sp>
          <p:nvSpPr>
            <p:cNvPr id="9246" name="Freeform 32"/>
            <p:cNvSpPr>
              <a:spLocks/>
            </p:cNvSpPr>
            <p:nvPr/>
          </p:nvSpPr>
          <p:spPr bwMode="auto">
            <a:xfrm>
              <a:off x="2440" y="3192"/>
              <a:ext cx="272" cy="128"/>
            </a:xfrm>
            <a:custGeom>
              <a:avLst/>
              <a:gdLst>
                <a:gd name="T0" fmla="*/ 272 w 272"/>
                <a:gd name="T1" fmla="*/ 64 h 128"/>
                <a:gd name="T2" fmla="*/ 96 w 272"/>
                <a:gd name="T3" fmla="*/ 0 h 128"/>
                <a:gd name="T4" fmla="*/ 0 w 272"/>
                <a:gd name="T5" fmla="*/ 128 h 128"/>
                <a:gd name="T6" fmla="*/ 0 60000 65536"/>
                <a:gd name="T7" fmla="*/ 0 60000 65536"/>
                <a:gd name="T8" fmla="*/ 0 60000 65536"/>
                <a:gd name="T9" fmla="*/ 0 w 272"/>
                <a:gd name="T10" fmla="*/ 0 h 128"/>
                <a:gd name="T11" fmla="*/ 272 w 2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" h="128">
                  <a:moveTo>
                    <a:pt x="272" y="64"/>
                  </a:moveTo>
                  <a:lnTo>
                    <a:pt x="96" y="0"/>
                  </a:lnTo>
                  <a:lnTo>
                    <a:pt x="0" y="12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7" name="Freeform 33"/>
            <p:cNvSpPr>
              <a:spLocks/>
            </p:cNvSpPr>
            <p:nvPr/>
          </p:nvSpPr>
          <p:spPr bwMode="auto">
            <a:xfrm>
              <a:off x="2632" y="1800"/>
              <a:ext cx="1136" cy="1584"/>
            </a:xfrm>
            <a:custGeom>
              <a:avLst/>
              <a:gdLst>
                <a:gd name="T0" fmla="*/ 1136 w 1136"/>
                <a:gd name="T1" fmla="*/ 0 h 1584"/>
                <a:gd name="T2" fmla="*/ 0 w 1136"/>
                <a:gd name="T3" fmla="*/ 1584 h 1584"/>
                <a:gd name="T4" fmla="*/ 0 60000 65536"/>
                <a:gd name="T5" fmla="*/ 0 60000 65536"/>
                <a:gd name="T6" fmla="*/ 0 w 1136"/>
                <a:gd name="T7" fmla="*/ 0 h 1584"/>
                <a:gd name="T8" fmla="*/ 1136 w 1136"/>
                <a:gd name="T9" fmla="*/ 1584 h 15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36" h="1584">
                  <a:moveTo>
                    <a:pt x="1136" y="0"/>
                  </a:moveTo>
                  <a:lnTo>
                    <a:pt x="0" y="158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618" name="Text Box 34"/>
            <p:cNvSpPr txBox="1">
              <a:spLocks noChangeArrowheads="1"/>
            </p:cNvSpPr>
            <p:nvPr/>
          </p:nvSpPr>
          <p:spPr bwMode="auto">
            <a:xfrm>
              <a:off x="2352" y="3312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9" name="Oval 35"/>
            <p:cNvSpPr>
              <a:spLocks noChangeArrowheads="1"/>
            </p:cNvSpPr>
            <p:nvPr/>
          </p:nvSpPr>
          <p:spPr bwMode="auto">
            <a:xfrm flipV="1">
              <a:off x="2592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943600" y="2819400"/>
            <a:ext cx="457200" cy="2228850"/>
            <a:chOff x="3744" y="1776"/>
            <a:chExt cx="288" cy="1404"/>
          </a:xfrm>
        </p:grpSpPr>
        <p:sp>
          <p:nvSpPr>
            <p:cNvPr id="9242" name="Freeform 37"/>
            <p:cNvSpPr>
              <a:spLocks/>
            </p:cNvSpPr>
            <p:nvPr/>
          </p:nvSpPr>
          <p:spPr bwMode="auto">
            <a:xfrm>
              <a:off x="3768" y="1824"/>
              <a:ext cx="1" cy="1064"/>
            </a:xfrm>
            <a:custGeom>
              <a:avLst/>
              <a:gdLst>
                <a:gd name="T0" fmla="*/ 0 w 1"/>
                <a:gd name="T1" fmla="*/ 0 h 1064"/>
                <a:gd name="T2" fmla="*/ 0 w 1"/>
                <a:gd name="T3" fmla="*/ 1064 h 1064"/>
                <a:gd name="T4" fmla="*/ 0 60000 65536"/>
                <a:gd name="T5" fmla="*/ 0 60000 65536"/>
                <a:gd name="T6" fmla="*/ 0 w 1"/>
                <a:gd name="T7" fmla="*/ 0 h 1064"/>
                <a:gd name="T8" fmla="*/ 1 w 1"/>
                <a:gd name="T9" fmla="*/ 1064 h 10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64">
                  <a:moveTo>
                    <a:pt x="0" y="0"/>
                  </a:moveTo>
                  <a:lnTo>
                    <a:pt x="0" y="106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3" name="Oval 38"/>
            <p:cNvSpPr>
              <a:spLocks noChangeArrowheads="1"/>
            </p:cNvSpPr>
            <p:nvPr/>
          </p:nvSpPr>
          <p:spPr bwMode="auto">
            <a:xfrm flipV="1">
              <a:off x="3744" y="288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9623" name="Text Box 39"/>
            <p:cNvSpPr txBox="1">
              <a:spLocks noChangeArrowheads="1"/>
            </p:cNvSpPr>
            <p:nvPr/>
          </p:nvSpPr>
          <p:spPr bwMode="auto">
            <a:xfrm>
              <a:off x="3744" y="2928"/>
              <a:ext cx="28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sz="2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45" name="Oval 40"/>
            <p:cNvSpPr>
              <a:spLocks noChangeArrowheads="1"/>
            </p:cNvSpPr>
            <p:nvPr/>
          </p:nvSpPr>
          <p:spPr bwMode="auto">
            <a:xfrm flipV="1">
              <a:off x="3744" y="1776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 b="1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79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9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79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9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79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79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579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96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9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79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7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57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9588" grpId="0" animBg="1"/>
      <p:bldP spid="579592" grpId="0" animBg="1"/>
      <p:bldP spid="579611" grpId="0" animBg="1"/>
      <p:bldP spid="579589" grpId="0" animBg="1"/>
      <p:bldP spid="579594" grpId="0"/>
      <p:bldP spid="579595" grpId="0"/>
      <p:bldP spid="579608" grpId="0"/>
      <p:bldP spid="5796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авнобедренный треугольник 21"/>
          <p:cNvSpPr/>
          <p:nvPr/>
        </p:nvSpPr>
        <p:spPr>
          <a:xfrm rot="20263897">
            <a:off x="3857625" y="2076450"/>
            <a:ext cx="1965325" cy="2471738"/>
          </a:xfrm>
          <a:prstGeom prst="triangle">
            <a:avLst>
              <a:gd name="adj" fmla="val 79966"/>
            </a:avLst>
          </a:prstGeom>
          <a:gradFill>
            <a:gsLst>
              <a:gs pos="58000">
                <a:schemeClr val="accent1">
                  <a:tint val="50000"/>
                  <a:satMod val="300000"/>
                  <a:alpha val="25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3" name="Полилиния 22"/>
          <p:cNvGrpSpPr>
            <a:grpSpLocks/>
          </p:cNvGrpSpPr>
          <p:nvPr/>
        </p:nvGrpSpPr>
        <p:grpSpPr bwMode="auto">
          <a:xfrm>
            <a:off x="2640013" y="3676650"/>
            <a:ext cx="3552825" cy="1236663"/>
            <a:chOff x="1663" y="2316"/>
            <a:chExt cx="2238" cy="779"/>
          </a:xfrm>
        </p:grpSpPr>
        <p:pic>
          <p:nvPicPr>
            <p:cNvPr id="53250" name="Полилиния 2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63" y="2316"/>
              <a:ext cx="2238" cy="779"/>
            </a:xfrm>
            <a:prstGeom prst="rect">
              <a:avLst/>
            </a:prstGeom>
            <a:noFill/>
          </p:spPr>
        </p:pic>
        <p:sp>
          <p:nvSpPr>
            <p:cNvPr id="53251" name="Text Box 3"/>
            <p:cNvSpPr txBox="1">
              <a:spLocks noChangeArrowheads="1"/>
            </p:cNvSpPr>
            <p:nvPr/>
          </p:nvSpPr>
          <p:spPr bwMode="auto">
            <a:xfrm rot="11127447">
              <a:off x="1662" y="2435"/>
              <a:ext cx="2184" cy="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53253" name="Группа 20"/>
          <p:cNvGrpSpPr>
            <a:grpSpLocks/>
          </p:cNvGrpSpPr>
          <p:nvPr/>
        </p:nvGrpSpPr>
        <p:grpSpPr bwMode="auto">
          <a:xfrm>
            <a:off x="1785938" y="1643063"/>
            <a:ext cx="4922837" cy="4572000"/>
            <a:chOff x="685800" y="762000"/>
            <a:chExt cx="4923378" cy="457200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524092" y="2819400"/>
              <a:ext cx="1752793" cy="114300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3276885" y="3200400"/>
              <a:ext cx="1905209" cy="76200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1524092" y="2819400"/>
              <a:ext cx="3658002" cy="38100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524092" y="990600"/>
              <a:ext cx="2286251" cy="182880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5400000">
              <a:off x="2057714" y="2209771"/>
              <a:ext cx="2971800" cy="533459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6200000" flipH="1">
              <a:off x="3391319" y="1409625"/>
              <a:ext cx="2209800" cy="1371751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270" name="TextBox 14"/>
            <p:cNvSpPr txBox="1">
              <a:spLocks noChangeArrowheads="1"/>
            </p:cNvSpPr>
            <p:nvPr/>
          </p:nvSpPr>
          <p:spPr bwMode="auto">
            <a:xfrm>
              <a:off x="1143000" y="2667000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А</a:t>
              </a:r>
            </a:p>
          </p:txBody>
        </p:sp>
        <p:sp>
          <p:nvSpPr>
            <p:cNvPr id="53271" name="TextBox 15"/>
            <p:cNvSpPr txBox="1">
              <a:spLocks noChangeArrowheads="1"/>
            </p:cNvSpPr>
            <p:nvPr/>
          </p:nvSpPr>
          <p:spPr bwMode="auto">
            <a:xfrm flipH="1">
              <a:off x="3048000" y="4038600"/>
              <a:ext cx="41148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В</a:t>
              </a:r>
            </a:p>
          </p:txBody>
        </p:sp>
        <p:sp>
          <p:nvSpPr>
            <p:cNvPr id="53272" name="TextBox 16"/>
            <p:cNvSpPr txBox="1">
              <a:spLocks noChangeArrowheads="1"/>
            </p:cNvSpPr>
            <p:nvPr/>
          </p:nvSpPr>
          <p:spPr bwMode="auto">
            <a:xfrm>
              <a:off x="5257800" y="320040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С</a:t>
              </a:r>
            </a:p>
          </p:txBody>
        </p:sp>
        <p:sp>
          <p:nvSpPr>
            <p:cNvPr id="53273" name="TextBox 17"/>
            <p:cNvSpPr txBox="1">
              <a:spLocks noChangeArrowheads="1"/>
            </p:cNvSpPr>
            <p:nvPr/>
          </p:nvSpPr>
          <p:spPr bwMode="auto">
            <a:xfrm>
              <a:off x="3810000" y="762000"/>
              <a:ext cx="319318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>
                  <a:latin typeface="Calibri" pitchFamily="34" charset="0"/>
                </a:rPr>
                <a:t>К</a:t>
              </a:r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85800" y="5334000"/>
              <a:ext cx="15241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3957638" y="2824163"/>
            <a:ext cx="2514600" cy="609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9"/>
          <p:cNvGrpSpPr>
            <a:grpSpLocks/>
          </p:cNvGrpSpPr>
          <p:nvPr/>
        </p:nvGrpSpPr>
        <p:grpSpPr bwMode="auto">
          <a:xfrm>
            <a:off x="5443538" y="4081463"/>
            <a:ext cx="228600" cy="228600"/>
            <a:chOff x="4343400" y="3200400"/>
            <a:chExt cx="228600" cy="228600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rot="16200000" flipH="1">
              <a:off x="4419600" y="3276600"/>
              <a:ext cx="228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rot="10800000" flipV="1">
              <a:off x="4343400" y="3200400"/>
              <a:ext cx="152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Прямая соединительная линия 41"/>
          <p:cNvCxnSpPr/>
          <p:nvPr/>
        </p:nvCxnSpPr>
        <p:spPr>
          <a:xfrm rot="10800000" flipH="1" flipV="1">
            <a:off x="2709863" y="3708400"/>
            <a:ext cx="2809875" cy="6778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51"/>
          <p:cNvGrpSpPr>
            <a:grpSpLocks/>
          </p:cNvGrpSpPr>
          <p:nvPr/>
        </p:nvGrpSpPr>
        <p:grpSpPr bwMode="auto">
          <a:xfrm>
            <a:off x="5062538" y="4310063"/>
            <a:ext cx="228600" cy="152400"/>
            <a:chOff x="3962400" y="3429000"/>
            <a:chExt cx="228600" cy="152400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V="1">
              <a:off x="3962400" y="3429000"/>
              <a:ext cx="1524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>
              <a:off x="3962400" y="3505200"/>
              <a:ext cx="228600" cy="76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52"/>
          <p:cNvGrpSpPr/>
          <p:nvPr/>
        </p:nvGrpSpPr>
        <p:grpSpPr>
          <a:xfrm rot="21435910">
            <a:off x="4551585" y="3521303"/>
            <a:ext cx="1098068" cy="967895"/>
            <a:chOff x="5789083" y="3172883"/>
            <a:chExt cx="1284172" cy="1223509"/>
          </a:xfrm>
          <a:solidFill>
            <a:srgbClr val="66FFFF"/>
          </a:solidFill>
        </p:grpSpPr>
        <p:sp>
          <p:nvSpPr>
            <p:cNvPr id="50" name="Полилиния 49"/>
            <p:cNvSpPr/>
            <p:nvPr/>
          </p:nvSpPr>
          <p:spPr>
            <a:xfrm rot="18480539">
              <a:off x="6072114" y="3395251"/>
              <a:ext cx="1121090" cy="881192"/>
            </a:xfrm>
            <a:custGeom>
              <a:avLst/>
              <a:gdLst>
                <a:gd name="connsiteX0" fmla="*/ 0 w 533400"/>
                <a:gd name="connsiteY0" fmla="*/ 50800 h 889000"/>
                <a:gd name="connsiteX1" fmla="*/ 317500 w 533400"/>
                <a:gd name="connsiteY1" fmla="*/ 889000 h 889000"/>
                <a:gd name="connsiteX2" fmla="*/ 317500 w 533400"/>
                <a:gd name="connsiteY2" fmla="*/ 889000 h 889000"/>
                <a:gd name="connsiteX3" fmla="*/ 533400 w 533400"/>
                <a:gd name="connsiteY3" fmla="*/ 0 h 889000"/>
                <a:gd name="connsiteX0" fmla="*/ 0 w 980217"/>
                <a:gd name="connsiteY0" fmla="*/ 0 h 838200"/>
                <a:gd name="connsiteX1" fmla="*/ 317500 w 980217"/>
                <a:gd name="connsiteY1" fmla="*/ 838200 h 838200"/>
                <a:gd name="connsiteX2" fmla="*/ 317500 w 980217"/>
                <a:gd name="connsiteY2" fmla="*/ 838200 h 838200"/>
                <a:gd name="connsiteX3" fmla="*/ 980217 w 980217"/>
                <a:gd name="connsiteY3" fmla="*/ 111873 h 838200"/>
                <a:gd name="connsiteX0" fmla="*/ 0 w 992952"/>
                <a:gd name="connsiteY0" fmla="*/ 0 h 791294"/>
                <a:gd name="connsiteX1" fmla="*/ 330235 w 992952"/>
                <a:gd name="connsiteY1" fmla="*/ 791294 h 791294"/>
                <a:gd name="connsiteX2" fmla="*/ 330235 w 992952"/>
                <a:gd name="connsiteY2" fmla="*/ 791294 h 791294"/>
                <a:gd name="connsiteX3" fmla="*/ 992952 w 992952"/>
                <a:gd name="connsiteY3" fmla="*/ 64967 h 791294"/>
                <a:gd name="connsiteX0" fmla="*/ 0 w 992952"/>
                <a:gd name="connsiteY0" fmla="*/ 0 h 791294"/>
                <a:gd name="connsiteX1" fmla="*/ 330235 w 992952"/>
                <a:gd name="connsiteY1" fmla="*/ 791294 h 791294"/>
                <a:gd name="connsiteX2" fmla="*/ 371819 w 992952"/>
                <a:gd name="connsiteY2" fmla="*/ 786705 h 791294"/>
                <a:gd name="connsiteX3" fmla="*/ 992952 w 992952"/>
                <a:gd name="connsiteY3" fmla="*/ 64967 h 791294"/>
                <a:gd name="connsiteX0" fmla="*/ 0 w 992952"/>
                <a:gd name="connsiteY0" fmla="*/ 0 h 804933"/>
                <a:gd name="connsiteX1" fmla="*/ 330235 w 992952"/>
                <a:gd name="connsiteY1" fmla="*/ 791294 h 804933"/>
                <a:gd name="connsiteX2" fmla="*/ 347030 w 992952"/>
                <a:gd name="connsiteY2" fmla="*/ 804933 h 804933"/>
                <a:gd name="connsiteX3" fmla="*/ 992952 w 992952"/>
                <a:gd name="connsiteY3" fmla="*/ 64967 h 80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2952" h="804933">
                  <a:moveTo>
                    <a:pt x="0" y="0"/>
                  </a:moveTo>
                  <a:lnTo>
                    <a:pt x="330235" y="791294"/>
                  </a:lnTo>
                  <a:lnTo>
                    <a:pt x="347030" y="804933"/>
                  </a:lnTo>
                  <a:lnTo>
                    <a:pt x="992952" y="64967"/>
                  </a:lnTo>
                </a:path>
              </a:pathLst>
            </a:custGeom>
            <a:grpFill/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2" name="Полилиния 51"/>
            <p:cNvSpPr/>
            <p:nvPr/>
          </p:nvSpPr>
          <p:spPr>
            <a:xfrm>
              <a:off x="5789083" y="3172883"/>
              <a:ext cx="853017" cy="840317"/>
            </a:xfrm>
            <a:custGeom>
              <a:avLst/>
              <a:gdLst>
                <a:gd name="connsiteX0" fmla="*/ 179917 w 853017"/>
                <a:gd name="connsiteY0" fmla="*/ 840317 h 840317"/>
                <a:gd name="connsiteX1" fmla="*/ 40217 w 853017"/>
                <a:gd name="connsiteY1" fmla="*/ 599017 h 840317"/>
                <a:gd name="connsiteX2" fmla="*/ 421217 w 853017"/>
                <a:gd name="connsiteY2" fmla="*/ 408517 h 840317"/>
                <a:gd name="connsiteX3" fmla="*/ 433917 w 853017"/>
                <a:gd name="connsiteY3" fmla="*/ 52917 h 840317"/>
                <a:gd name="connsiteX4" fmla="*/ 853017 w 853017"/>
                <a:gd name="connsiteY4" fmla="*/ 91017 h 840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3017" h="840317">
                  <a:moveTo>
                    <a:pt x="179917" y="840317"/>
                  </a:moveTo>
                  <a:cubicBezTo>
                    <a:pt x="89958" y="755650"/>
                    <a:pt x="0" y="670984"/>
                    <a:pt x="40217" y="599017"/>
                  </a:cubicBezTo>
                  <a:cubicBezTo>
                    <a:pt x="80434" y="527050"/>
                    <a:pt x="355600" y="499533"/>
                    <a:pt x="421217" y="408517"/>
                  </a:cubicBezTo>
                  <a:cubicBezTo>
                    <a:pt x="486834" y="317501"/>
                    <a:pt x="361950" y="105834"/>
                    <a:pt x="433917" y="52917"/>
                  </a:cubicBezTo>
                  <a:cubicBezTo>
                    <a:pt x="505884" y="0"/>
                    <a:pt x="679450" y="45508"/>
                    <a:pt x="853017" y="91017"/>
                  </a:cubicBezTo>
                </a:path>
              </a:pathLst>
            </a:custGeom>
            <a:grpFill/>
            <a:ln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53259" name="TextBox 26"/>
          <p:cNvSpPr txBox="1">
            <a:spLocks noChangeArrowheads="1"/>
          </p:cNvSpPr>
          <p:nvPr/>
        </p:nvSpPr>
        <p:spPr bwMode="auto">
          <a:xfrm>
            <a:off x="1785938" y="357188"/>
            <a:ext cx="5794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угол между плоскостями АВС и ВКС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Равнобедренный треугольник 51"/>
          <p:cNvGrpSpPr>
            <a:grpSpLocks/>
          </p:cNvGrpSpPr>
          <p:nvPr/>
        </p:nvGrpSpPr>
        <p:grpSpPr bwMode="auto">
          <a:xfrm>
            <a:off x="3333750" y="1762125"/>
            <a:ext cx="2871788" cy="3144838"/>
            <a:chOff x="2100" y="1110"/>
            <a:chExt cx="1809" cy="1981"/>
          </a:xfrm>
        </p:grpSpPr>
        <p:pic>
          <p:nvPicPr>
            <p:cNvPr id="55297" name="Равнобедренный треугольник 51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00" y="1110"/>
              <a:ext cx="1809" cy="1981"/>
            </a:xfrm>
            <a:prstGeom prst="rect">
              <a:avLst/>
            </a:prstGeom>
            <a:noFill/>
          </p:spPr>
        </p:pic>
        <p:sp>
          <p:nvSpPr>
            <p:cNvPr id="55298" name="Text Box 2"/>
            <p:cNvSpPr txBox="1">
              <a:spLocks noChangeArrowheads="1"/>
            </p:cNvSpPr>
            <p:nvPr/>
          </p:nvSpPr>
          <p:spPr bwMode="auto">
            <a:xfrm rot="20863630">
              <a:off x="2425" y="1992"/>
              <a:ext cx="914" cy="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Куб 32"/>
          <p:cNvSpPr/>
          <p:nvPr/>
        </p:nvSpPr>
        <p:spPr>
          <a:xfrm>
            <a:off x="3352800" y="1752600"/>
            <a:ext cx="2819400" cy="3200400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>
            <a:off x="2781300" y="3009900"/>
            <a:ext cx="2514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038600" y="4267200"/>
            <a:ext cx="2133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352800" y="4267200"/>
            <a:ext cx="68580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16200000" flipH="1">
            <a:off x="3848100" y="1943100"/>
            <a:ext cx="2514600" cy="2133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2095500" y="3009900"/>
            <a:ext cx="3200400" cy="6858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3352800" y="4267200"/>
            <a:ext cx="2743200" cy="609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араллелограмм 53"/>
          <p:cNvSpPr/>
          <p:nvPr/>
        </p:nvSpPr>
        <p:spPr>
          <a:xfrm>
            <a:off x="3352800" y="4267200"/>
            <a:ext cx="2819400" cy="685800"/>
          </a:xfrm>
          <a:prstGeom prst="parallelogram">
            <a:avLst>
              <a:gd name="adj" fmla="val 105460"/>
            </a:avLst>
          </a:prstGeom>
          <a:solidFill>
            <a:srgbClr val="FF66CC">
              <a:alpha val="25000"/>
            </a:srgb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rot="10800000">
            <a:off x="4000500" y="4214813"/>
            <a:ext cx="762000" cy="3810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16200000" flipH="1">
            <a:off x="2971800" y="2819400"/>
            <a:ext cx="2819400" cy="6858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Полилиния 76"/>
          <p:cNvSpPr/>
          <p:nvPr/>
        </p:nvSpPr>
        <p:spPr>
          <a:xfrm rot="15035377">
            <a:off x="4074319" y="4025107"/>
            <a:ext cx="723900" cy="519112"/>
          </a:xfrm>
          <a:custGeom>
            <a:avLst/>
            <a:gdLst>
              <a:gd name="connsiteX0" fmla="*/ 0 w 853965"/>
              <a:gd name="connsiteY0" fmla="*/ 0 h 893380"/>
              <a:gd name="connsiteX1" fmla="*/ 204952 w 853965"/>
              <a:gd name="connsiteY1" fmla="*/ 614855 h 893380"/>
              <a:gd name="connsiteX2" fmla="*/ 204952 w 853965"/>
              <a:gd name="connsiteY2" fmla="*/ 614855 h 893380"/>
              <a:gd name="connsiteX3" fmla="*/ 756745 w 853965"/>
              <a:gd name="connsiteY3" fmla="*/ 804042 h 893380"/>
              <a:gd name="connsiteX4" fmla="*/ 772510 w 853965"/>
              <a:gd name="connsiteY4" fmla="*/ 804042 h 893380"/>
              <a:gd name="connsiteX5" fmla="*/ 725214 w 853965"/>
              <a:gd name="connsiteY5" fmla="*/ 268014 h 893380"/>
              <a:gd name="connsiteX6" fmla="*/ 0 w 853965"/>
              <a:gd name="connsiteY6" fmla="*/ 0 h 893380"/>
              <a:gd name="connsiteX0" fmla="*/ 405023 w 703255"/>
              <a:gd name="connsiteY0" fmla="*/ 0 h 893380"/>
              <a:gd name="connsiteX1" fmla="*/ 0 w 703255"/>
              <a:gd name="connsiteY1" fmla="*/ 614855 h 893380"/>
              <a:gd name="connsiteX2" fmla="*/ 0 w 703255"/>
              <a:gd name="connsiteY2" fmla="*/ 614855 h 893380"/>
              <a:gd name="connsiteX3" fmla="*/ 551793 w 703255"/>
              <a:gd name="connsiteY3" fmla="*/ 804042 h 893380"/>
              <a:gd name="connsiteX4" fmla="*/ 567558 w 703255"/>
              <a:gd name="connsiteY4" fmla="*/ 804042 h 893380"/>
              <a:gd name="connsiteX5" fmla="*/ 520262 w 703255"/>
              <a:gd name="connsiteY5" fmla="*/ 268014 h 893380"/>
              <a:gd name="connsiteX6" fmla="*/ 405023 w 703255"/>
              <a:gd name="connsiteY6" fmla="*/ 0 h 893380"/>
              <a:gd name="connsiteX0" fmla="*/ 405023 w 1386238"/>
              <a:gd name="connsiteY0" fmla="*/ 0 h 835573"/>
              <a:gd name="connsiteX1" fmla="*/ 0 w 1386238"/>
              <a:gd name="connsiteY1" fmla="*/ 614855 h 835573"/>
              <a:gd name="connsiteX2" fmla="*/ 0 w 1386238"/>
              <a:gd name="connsiteY2" fmla="*/ 614855 h 835573"/>
              <a:gd name="connsiteX3" fmla="*/ 551793 w 1386238"/>
              <a:gd name="connsiteY3" fmla="*/ 804042 h 835573"/>
              <a:gd name="connsiteX4" fmla="*/ 1380983 w 1386238"/>
              <a:gd name="connsiteY4" fmla="*/ 625366 h 835573"/>
              <a:gd name="connsiteX5" fmla="*/ 520262 w 1386238"/>
              <a:gd name="connsiteY5" fmla="*/ 268014 h 835573"/>
              <a:gd name="connsiteX6" fmla="*/ 405023 w 1386238"/>
              <a:gd name="connsiteY6" fmla="*/ 0 h 835573"/>
              <a:gd name="connsiteX0" fmla="*/ 405023 w 1458184"/>
              <a:gd name="connsiteY0" fmla="*/ 0 h 835573"/>
              <a:gd name="connsiteX1" fmla="*/ 0 w 1458184"/>
              <a:gd name="connsiteY1" fmla="*/ 614855 h 835573"/>
              <a:gd name="connsiteX2" fmla="*/ 0 w 1458184"/>
              <a:gd name="connsiteY2" fmla="*/ 614855 h 835573"/>
              <a:gd name="connsiteX3" fmla="*/ 551793 w 1458184"/>
              <a:gd name="connsiteY3" fmla="*/ 804042 h 835573"/>
              <a:gd name="connsiteX4" fmla="*/ 1380983 w 1458184"/>
              <a:gd name="connsiteY4" fmla="*/ 625366 h 835573"/>
              <a:gd name="connsiteX5" fmla="*/ 1014998 w 1458184"/>
              <a:gd name="connsiteY5" fmla="*/ 268015 h 835573"/>
              <a:gd name="connsiteX6" fmla="*/ 405023 w 1458184"/>
              <a:gd name="connsiteY6" fmla="*/ 0 h 835573"/>
              <a:gd name="connsiteX0" fmla="*/ 405023 w 1498850"/>
              <a:gd name="connsiteY0" fmla="*/ 193565 h 1029138"/>
              <a:gd name="connsiteX1" fmla="*/ 0 w 1498850"/>
              <a:gd name="connsiteY1" fmla="*/ 808420 h 1029138"/>
              <a:gd name="connsiteX2" fmla="*/ 0 w 1498850"/>
              <a:gd name="connsiteY2" fmla="*/ 808420 h 1029138"/>
              <a:gd name="connsiteX3" fmla="*/ 551793 w 1498850"/>
              <a:gd name="connsiteY3" fmla="*/ 997607 h 1029138"/>
              <a:gd name="connsiteX4" fmla="*/ 1380983 w 1498850"/>
              <a:gd name="connsiteY4" fmla="*/ 818931 h 1029138"/>
              <a:gd name="connsiteX5" fmla="*/ 1258989 w 1498850"/>
              <a:gd name="connsiteY5" fmla="*/ 104228 h 1029138"/>
              <a:gd name="connsiteX6" fmla="*/ 405023 w 1498850"/>
              <a:gd name="connsiteY6" fmla="*/ 193565 h 1029138"/>
              <a:gd name="connsiteX0" fmla="*/ 405023 w 1462314"/>
              <a:gd name="connsiteY0" fmla="*/ 193565 h 952938"/>
              <a:gd name="connsiteX1" fmla="*/ 0 w 1462314"/>
              <a:gd name="connsiteY1" fmla="*/ 808420 h 952938"/>
              <a:gd name="connsiteX2" fmla="*/ 0 w 1462314"/>
              <a:gd name="connsiteY2" fmla="*/ 808420 h 952938"/>
              <a:gd name="connsiteX3" fmla="*/ 771007 w 1462314"/>
              <a:gd name="connsiteY3" fmla="*/ 908271 h 952938"/>
              <a:gd name="connsiteX4" fmla="*/ 1380983 w 1462314"/>
              <a:gd name="connsiteY4" fmla="*/ 818931 h 952938"/>
              <a:gd name="connsiteX5" fmla="*/ 1258989 w 1462314"/>
              <a:gd name="connsiteY5" fmla="*/ 104228 h 952938"/>
              <a:gd name="connsiteX6" fmla="*/ 405023 w 1462314"/>
              <a:gd name="connsiteY6" fmla="*/ 193565 h 952938"/>
              <a:gd name="connsiteX0" fmla="*/ 405023 w 1462312"/>
              <a:gd name="connsiteY0" fmla="*/ 193565 h 952938"/>
              <a:gd name="connsiteX1" fmla="*/ 0 w 1462312"/>
              <a:gd name="connsiteY1" fmla="*/ 808420 h 952938"/>
              <a:gd name="connsiteX2" fmla="*/ 0 w 1462312"/>
              <a:gd name="connsiteY2" fmla="*/ 808420 h 952938"/>
              <a:gd name="connsiteX3" fmla="*/ 771007 w 1462312"/>
              <a:gd name="connsiteY3" fmla="*/ 908271 h 952938"/>
              <a:gd name="connsiteX4" fmla="*/ 1380983 w 1462312"/>
              <a:gd name="connsiteY4" fmla="*/ 818931 h 952938"/>
              <a:gd name="connsiteX5" fmla="*/ 1258989 w 1462312"/>
              <a:gd name="connsiteY5" fmla="*/ 104228 h 952938"/>
              <a:gd name="connsiteX6" fmla="*/ 405023 w 1462312"/>
              <a:gd name="connsiteY6" fmla="*/ 193565 h 952938"/>
              <a:gd name="connsiteX0" fmla="*/ 527019 w 1462314"/>
              <a:gd name="connsiteY0" fmla="*/ 268014 h 938048"/>
              <a:gd name="connsiteX1" fmla="*/ 0 w 1462314"/>
              <a:gd name="connsiteY1" fmla="*/ 793530 h 938048"/>
              <a:gd name="connsiteX2" fmla="*/ 0 w 1462314"/>
              <a:gd name="connsiteY2" fmla="*/ 793530 h 938048"/>
              <a:gd name="connsiteX3" fmla="*/ 771007 w 1462314"/>
              <a:gd name="connsiteY3" fmla="*/ 893381 h 938048"/>
              <a:gd name="connsiteX4" fmla="*/ 1380983 w 1462314"/>
              <a:gd name="connsiteY4" fmla="*/ 804041 h 938048"/>
              <a:gd name="connsiteX5" fmla="*/ 1258989 w 1462314"/>
              <a:gd name="connsiteY5" fmla="*/ 89338 h 938048"/>
              <a:gd name="connsiteX6" fmla="*/ 527019 w 1462314"/>
              <a:gd name="connsiteY6" fmla="*/ 268014 h 938048"/>
              <a:gd name="connsiteX0" fmla="*/ 527019 w 1380984"/>
              <a:gd name="connsiteY0" fmla="*/ 238234 h 895132"/>
              <a:gd name="connsiteX1" fmla="*/ 0 w 1380984"/>
              <a:gd name="connsiteY1" fmla="*/ 763750 h 895132"/>
              <a:gd name="connsiteX2" fmla="*/ 0 w 1380984"/>
              <a:gd name="connsiteY2" fmla="*/ 763750 h 895132"/>
              <a:gd name="connsiteX3" fmla="*/ 771007 w 1380984"/>
              <a:gd name="connsiteY3" fmla="*/ 863601 h 895132"/>
              <a:gd name="connsiteX4" fmla="*/ 1258989 w 1380984"/>
              <a:gd name="connsiteY4" fmla="*/ 595585 h 895132"/>
              <a:gd name="connsiteX5" fmla="*/ 1258989 w 1380984"/>
              <a:gd name="connsiteY5" fmla="*/ 59558 h 895132"/>
              <a:gd name="connsiteX6" fmla="*/ 527019 w 1380984"/>
              <a:gd name="connsiteY6" fmla="*/ 238234 h 89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984" h="895132">
                <a:moveTo>
                  <a:pt x="527019" y="238234"/>
                </a:moveTo>
                <a:lnTo>
                  <a:pt x="0" y="763750"/>
                </a:lnTo>
                <a:lnTo>
                  <a:pt x="0" y="763750"/>
                </a:lnTo>
                <a:cubicBezTo>
                  <a:pt x="257002" y="797034"/>
                  <a:pt x="915737" y="841025"/>
                  <a:pt x="771007" y="863601"/>
                </a:cubicBezTo>
                <a:cubicBezTo>
                  <a:pt x="865600" y="895132"/>
                  <a:pt x="1177659" y="729592"/>
                  <a:pt x="1258989" y="595585"/>
                </a:cubicBezTo>
                <a:cubicBezTo>
                  <a:pt x="1340319" y="461578"/>
                  <a:pt x="1380984" y="119116"/>
                  <a:pt x="1258989" y="59558"/>
                </a:cubicBezTo>
                <a:cubicBezTo>
                  <a:pt x="1136994" y="0"/>
                  <a:pt x="825250" y="296041"/>
                  <a:pt x="527019" y="238234"/>
                </a:cubicBezTo>
                <a:close/>
              </a:path>
            </a:pathLst>
          </a:custGeom>
          <a:solidFill>
            <a:srgbClr val="FF66CC">
              <a:alpha val="49000"/>
            </a:srgbClr>
          </a:solidFill>
          <a:ln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311" name="TextBox 13"/>
          <p:cNvSpPr txBox="1">
            <a:spLocks noChangeArrowheads="1"/>
          </p:cNvSpPr>
          <p:nvPr/>
        </p:nvSpPr>
        <p:spPr bwMode="auto">
          <a:xfrm>
            <a:off x="2928938" y="2214563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2" name="TextBox 14"/>
          <p:cNvSpPr txBox="1">
            <a:spLocks noChangeArrowheads="1"/>
          </p:cNvSpPr>
          <p:nvPr/>
        </p:nvSpPr>
        <p:spPr bwMode="auto">
          <a:xfrm>
            <a:off x="5429250" y="2286000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3" name="TextBox 15"/>
          <p:cNvSpPr txBox="1">
            <a:spLocks noChangeArrowheads="1"/>
          </p:cNvSpPr>
          <p:nvPr/>
        </p:nvSpPr>
        <p:spPr bwMode="auto">
          <a:xfrm>
            <a:off x="6143625" y="15001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4" name="TextBox 16"/>
          <p:cNvSpPr txBox="1">
            <a:spLocks noChangeArrowheads="1"/>
          </p:cNvSpPr>
          <p:nvPr/>
        </p:nvSpPr>
        <p:spPr bwMode="auto">
          <a:xfrm>
            <a:off x="3714750" y="1428750"/>
            <a:ext cx="43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5315" name="TextBox 18"/>
          <p:cNvSpPr txBox="1">
            <a:spLocks noChangeArrowheads="1"/>
          </p:cNvSpPr>
          <p:nvPr/>
        </p:nvSpPr>
        <p:spPr bwMode="auto">
          <a:xfrm>
            <a:off x="2928938" y="47863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5316" name="TextBox 19"/>
          <p:cNvSpPr txBox="1">
            <a:spLocks noChangeArrowheads="1"/>
          </p:cNvSpPr>
          <p:nvPr/>
        </p:nvSpPr>
        <p:spPr bwMode="auto">
          <a:xfrm>
            <a:off x="5500688" y="47863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5317" name="TextBox 20"/>
          <p:cNvSpPr txBox="1">
            <a:spLocks noChangeArrowheads="1"/>
          </p:cNvSpPr>
          <p:nvPr/>
        </p:nvSpPr>
        <p:spPr bwMode="auto">
          <a:xfrm>
            <a:off x="6215063" y="40005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5318" name="TextBox 21"/>
          <p:cNvSpPr txBox="1">
            <a:spLocks noChangeArrowheads="1"/>
          </p:cNvSpPr>
          <p:nvPr/>
        </p:nvSpPr>
        <p:spPr bwMode="auto">
          <a:xfrm>
            <a:off x="3643313" y="3929063"/>
            <a:ext cx="360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5319" name="TextBox 22"/>
          <p:cNvSpPr txBox="1">
            <a:spLocks noChangeArrowheads="1"/>
          </p:cNvSpPr>
          <p:nvPr/>
        </p:nvSpPr>
        <p:spPr bwMode="auto">
          <a:xfrm>
            <a:off x="1357313" y="500063"/>
            <a:ext cx="6140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угол между плоскостями АВСД и АСД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1" name="Группа 12"/>
          <p:cNvGrpSpPr>
            <a:grpSpLocks/>
          </p:cNvGrpSpPr>
          <p:nvPr/>
        </p:nvGrpSpPr>
        <p:grpSpPr bwMode="auto">
          <a:xfrm>
            <a:off x="2643188" y="4286250"/>
            <a:ext cx="3929062" cy="571500"/>
            <a:chOff x="928662" y="4143380"/>
            <a:chExt cx="3929090" cy="571504"/>
          </a:xfrm>
        </p:grpSpPr>
        <p:cxnSp>
          <p:nvCxnSpPr>
            <p:cNvPr id="4" name="Прямая соединительная линия 3"/>
            <p:cNvCxnSpPr/>
            <p:nvPr/>
          </p:nvCxnSpPr>
          <p:spPr>
            <a:xfrm flipV="1">
              <a:off x="928662" y="4143380"/>
              <a:ext cx="2857520" cy="50006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3786182" y="4143380"/>
              <a:ext cx="1071570" cy="57150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928662" y="4643447"/>
              <a:ext cx="3929090" cy="7143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22" name="Группа 13"/>
          <p:cNvGrpSpPr>
            <a:grpSpLocks/>
          </p:cNvGrpSpPr>
          <p:nvPr/>
        </p:nvGrpSpPr>
        <p:grpSpPr bwMode="auto">
          <a:xfrm>
            <a:off x="2643188" y="2143125"/>
            <a:ext cx="3929062" cy="571500"/>
            <a:chOff x="928662" y="4143380"/>
            <a:chExt cx="3929090" cy="571504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928662" y="4143380"/>
              <a:ext cx="2857520" cy="50006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3786182" y="4143380"/>
              <a:ext cx="1071570" cy="571504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928662" y="4643447"/>
              <a:ext cx="3929090" cy="71437"/>
            </a:xfrm>
            <a:prstGeom prst="line">
              <a:avLst/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Прямая соединительная линия 18"/>
          <p:cNvCxnSpPr/>
          <p:nvPr/>
        </p:nvCxnSpPr>
        <p:spPr>
          <a:xfrm rot="5400000" flipH="1" flipV="1">
            <a:off x="4429125" y="3214688"/>
            <a:ext cx="21431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571625" y="3714751"/>
            <a:ext cx="21431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5500687" y="3786188"/>
            <a:ext cx="2143125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6" name="TextBox 23"/>
          <p:cNvSpPr txBox="1">
            <a:spLocks noChangeArrowheads="1"/>
          </p:cNvSpPr>
          <p:nvPr/>
        </p:nvSpPr>
        <p:spPr bwMode="auto">
          <a:xfrm>
            <a:off x="2000250" y="642938"/>
            <a:ext cx="596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Построить угол между плоскостями АВ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 и АВС</a:t>
            </a:r>
          </a:p>
        </p:txBody>
      </p:sp>
      <p:sp>
        <p:nvSpPr>
          <p:cNvPr id="56327" name="TextBox 24"/>
          <p:cNvSpPr txBox="1">
            <a:spLocks noChangeArrowheads="1"/>
          </p:cNvSpPr>
          <p:nvPr/>
        </p:nvSpPr>
        <p:spPr bwMode="auto">
          <a:xfrm>
            <a:off x="2214563" y="46434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6328" name="TextBox 25"/>
          <p:cNvSpPr txBox="1">
            <a:spLocks noChangeArrowheads="1"/>
          </p:cNvSpPr>
          <p:nvPr/>
        </p:nvSpPr>
        <p:spPr bwMode="auto">
          <a:xfrm>
            <a:off x="2143125" y="2428875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329" name="TextBox 26"/>
          <p:cNvSpPr txBox="1">
            <a:spLocks noChangeArrowheads="1"/>
          </p:cNvSpPr>
          <p:nvPr/>
        </p:nvSpPr>
        <p:spPr bwMode="auto">
          <a:xfrm>
            <a:off x="6643688" y="4643438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6330" name="TextBox 27"/>
          <p:cNvSpPr txBox="1">
            <a:spLocks noChangeArrowheads="1"/>
          </p:cNvSpPr>
          <p:nvPr/>
        </p:nvSpPr>
        <p:spPr bwMode="auto">
          <a:xfrm>
            <a:off x="6572250" y="2571750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6331" name="TextBox 28"/>
          <p:cNvSpPr txBox="1">
            <a:spLocks noChangeArrowheads="1"/>
          </p:cNvSpPr>
          <p:nvPr/>
        </p:nvSpPr>
        <p:spPr bwMode="auto">
          <a:xfrm>
            <a:off x="5572125" y="39290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6332" name="TextBox 29"/>
          <p:cNvSpPr txBox="1">
            <a:spLocks noChangeArrowheads="1"/>
          </p:cNvSpPr>
          <p:nvPr/>
        </p:nvSpPr>
        <p:spPr bwMode="auto">
          <a:xfrm>
            <a:off x="5500688" y="178593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Полилиния 31"/>
          <p:cNvSpPr/>
          <p:nvPr/>
        </p:nvSpPr>
        <p:spPr>
          <a:xfrm>
            <a:off x="2714625" y="4286250"/>
            <a:ext cx="3786188" cy="571500"/>
          </a:xfrm>
          <a:custGeom>
            <a:avLst/>
            <a:gdLst>
              <a:gd name="connsiteX0" fmla="*/ 0 w 3786214"/>
              <a:gd name="connsiteY0" fmla="*/ 428628 h 428628"/>
              <a:gd name="connsiteX1" fmla="*/ 2762081 w 3786214"/>
              <a:gd name="connsiteY1" fmla="*/ 0 h 428628"/>
              <a:gd name="connsiteX2" fmla="*/ 3786214 w 3786214"/>
              <a:gd name="connsiteY2" fmla="*/ 428628 h 428628"/>
              <a:gd name="connsiteX3" fmla="*/ 0 w 3786214"/>
              <a:gd name="connsiteY3" fmla="*/ 428628 h 428628"/>
              <a:gd name="connsiteX0" fmla="*/ 0 w 3786214"/>
              <a:gd name="connsiteY0" fmla="*/ 428628 h 428628"/>
              <a:gd name="connsiteX1" fmla="*/ 2857520 w 3786214"/>
              <a:gd name="connsiteY1" fmla="*/ 0 h 428628"/>
              <a:gd name="connsiteX2" fmla="*/ 3786214 w 3786214"/>
              <a:gd name="connsiteY2" fmla="*/ 428628 h 428628"/>
              <a:gd name="connsiteX3" fmla="*/ 0 w 3786214"/>
              <a:gd name="connsiteY3" fmla="*/ 428628 h 428628"/>
              <a:gd name="connsiteX0" fmla="*/ 0 w 3786214"/>
              <a:gd name="connsiteY0" fmla="*/ 500066 h 500066"/>
              <a:gd name="connsiteX1" fmla="*/ 2857520 w 3786214"/>
              <a:gd name="connsiteY1" fmla="*/ 0 h 500066"/>
              <a:gd name="connsiteX2" fmla="*/ 3786214 w 3786214"/>
              <a:gd name="connsiteY2" fmla="*/ 500066 h 500066"/>
              <a:gd name="connsiteX3" fmla="*/ 0 w 3786214"/>
              <a:gd name="connsiteY3" fmla="*/ 500066 h 500066"/>
              <a:gd name="connsiteX0" fmla="*/ 0 w 3857652"/>
              <a:gd name="connsiteY0" fmla="*/ 500066 h 571504"/>
              <a:gd name="connsiteX1" fmla="*/ 2857520 w 3857652"/>
              <a:gd name="connsiteY1" fmla="*/ 0 h 571504"/>
              <a:gd name="connsiteX2" fmla="*/ 3857652 w 3857652"/>
              <a:gd name="connsiteY2" fmla="*/ 571504 h 571504"/>
              <a:gd name="connsiteX3" fmla="*/ 0 w 3857652"/>
              <a:gd name="connsiteY3" fmla="*/ 500066 h 571504"/>
              <a:gd name="connsiteX0" fmla="*/ 0 w 3857652"/>
              <a:gd name="connsiteY0" fmla="*/ 500066 h 571504"/>
              <a:gd name="connsiteX1" fmla="*/ 2857520 w 3857652"/>
              <a:gd name="connsiteY1" fmla="*/ 0 h 571504"/>
              <a:gd name="connsiteX2" fmla="*/ 3857652 w 3857652"/>
              <a:gd name="connsiteY2" fmla="*/ 571504 h 571504"/>
              <a:gd name="connsiteX3" fmla="*/ 0 w 3857652"/>
              <a:gd name="connsiteY3" fmla="*/ 500066 h 571504"/>
              <a:gd name="connsiteX0" fmla="*/ 0 w 3929090"/>
              <a:gd name="connsiteY0" fmla="*/ 500066 h 571504"/>
              <a:gd name="connsiteX1" fmla="*/ 2857520 w 3929090"/>
              <a:gd name="connsiteY1" fmla="*/ 0 h 571504"/>
              <a:gd name="connsiteX2" fmla="*/ 3929090 w 3929090"/>
              <a:gd name="connsiteY2" fmla="*/ 571504 h 571504"/>
              <a:gd name="connsiteX3" fmla="*/ 0 w 3929090"/>
              <a:gd name="connsiteY3" fmla="*/ 500066 h 571504"/>
              <a:gd name="connsiteX0" fmla="*/ 0 w 3929090"/>
              <a:gd name="connsiteY0" fmla="*/ 581709 h 653147"/>
              <a:gd name="connsiteX1" fmla="*/ 2891217 w 3929090"/>
              <a:gd name="connsiteY1" fmla="*/ 0 h 653147"/>
              <a:gd name="connsiteX2" fmla="*/ 3929090 w 3929090"/>
              <a:gd name="connsiteY2" fmla="*/ 653147 h 653147"/>
              <a:gd name="connsiteX3" fmla="*/ 0 w 3929090"/>
              <a:gd name="connsiteY3" fmla="*/ 581709 h 653147"/>
              <a:gd name="connsiteX0" fmla="*/ 0 w 3929090"/>
              <a:gd name="connsiteY0" fmla="*/ 500066 h 571504"/>
              <a:gd name="connsiteX1" fmla="*/ 2891217 w 3929090"/>
              <a:gd name="connsiteY1" fmla="*/ 0 h 571504"/>
              <a:gd name="connsiteX2" fmla="*/ 3929090 w 3929090"/>
              <a:gd name="connsiteY2" fmla="*/ 571504 h 571504"/>
              <a:gd name="connsiteX3" fmla="*/ 0 w 3929090"/>
              <a:gd name="connsiteY3" fmla="*/ 500066 h 571504"/>
              <a:gd name="connsiteX0" fmla="*/ 0 w 3929090"/>
              <a:gd name="connsiteY0" fmla="*/ 581709 h 653147"/>
              <a:gd name="connsiteX1" fmla="*/ 2891217 w 3929090"/>
              <a:gd name="connsiteY1" fmla="*/ 0 h 653147"/>
              <a:gd name="connsiteX2" fmla="*/ 3929090 w 3929090"/>
              <a:gd name="connsiteY2" fmla="*/ 653147 h 653147"/>
              <a:gd name="connsiteX3" fmla="*/ 0 w 3929090"/>
              <a:gd name="connsiteY3" fmla="*/ 581709 h 653147"/>
              <a:gd name="connsiteX0" fmla="*/ 0 w 3929090"/>
              <a:gd name="connsiteY0" fmla="*/ 675016 h 746454"/>
              <a:gd name="connsiteX1" fmla="*/ 2891217 w 3929090"/>
              <a:gd name="connsiteY1" fmla="*/ 0 h 746454"/>
              <a:gd name="connsiteX2" fmla="*/ 3929090 w 3929090"/>
              <a:gd name="connsiteY2" fmla="*/ 746454 h 746454"/>
              <a:gd name="connsiteX3" fmla="*/ 0 w 3929090"/>
              <a:gd name="connsiteY3" fmla="*/ 675016 h 746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29090" h="746454">
                <a:moveTo>
                  <a:pt x="0" y="675016"/>
                </a:moveTo>
                <a:lnTo>
                  <a:pt x="2891217" y="0"/>
                </a:lnTo>
                <a:lnTo>
                  <a:pt x="3929090" y="746454"/>
                </a:lnTo>
                <a:lnTo>
                  <a:pt x="0" y="675016"/>
                </a:lnTo>
                <a:close/>
              </a:path>
            </a:pathLst>
          </a:custGeom>
          <a:solidFill>
            <a:srgbClr val="92D050">
              <a:alpha val="17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олилиния 30"/>
          <p:cNvSpPr/>
          <p:nvPr/>
        </p:nvSpPr>
        <p:spPr>
          <a:xfrm rot="3671674">
            <a:off x="4318794" y="1920082"/>
            <a:ext cx="958850" cy="4411662"/>
          </a:xfrm>
          <a:custGeom>
            <a:avLst/>
            <a:gdLst>
              <a:gd name="connsiteX0" fmla="*/ 0 w 1630602"/>
              <a:gd name="connsiteY0" fmla="*/ 1756670 h 1756670"/>
              <a:gd name="connsiteX1" fmla="*/ 842744 w 1630602"/>
              <a:gd name="connsiteY1" fmla="*/ 0 h 1756670"/>
              <a:gd name="connsiteX2" fmla="*/ 1630602 w 1630602"/>
              <a:gd name="connsiteY2" fmla="*/ 1756670 h 1756670"/>
              <a:gd name="connsiteX3" fmla="*/ 0 w 1630602"/>
              <a:gd name="connsiteY3" fmla="*/ 1756670 h 1756670"/>
              <a:gd name="connsiteX0" fmla="*/ 0 w 904248"/>
              <a:gd name="connsiteY0" fmla="*/ 4373159 h 4373159"/>
              <a:gd name="connsiteX1" fmla="*/ 116390 w 904248"/>
              <a:gd name="connsiteY1" fmla="*/ 0 h 4373159"/>
              <a:gd name="connsiteX2" fmla="*/ 904248 w 904248"/>
              <a:gd name="connsiteY2" fmla="*/ 1756670 h 4373159"/>
              <a:gd name="connsiteX3" fmla="*/ 0 w 904248"/>
              <a:gd name="connsiteY3" fmla="*/ 4373159 h 4373159"/>
              <a:gd name="connsiteX0" fmla="*/ 0 w 904249"/>
              <a:gd name="connsiteY0" fmla="*/ 4373159 h 4373159"/>
              <a:gd name="connsiteX1" fmla="*/ 116390 w 904249"/>
              <a:gd name="connsiteY1" fmla="*/ 0 h 4373159"/>
              <a:gd name="connsiteX2" fmla="*/ 904249 w 904249"/>
              <a:gd name="connsiteY2" fmla="*/ 1690874 h 4373159"/>
              <a:gd name="connsiteX3" fmla="*/ 0 w 904249"/>
              <a:gd name="connsiteY3" fmla="*/ 4373159 h 4373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04249" h="4373159">
                <a:moveTo>
                  <a:pt x="0" y="4373159"/>
                </a:moveTo>
                <a:lnTo>
                  <a:pt x="116390" y="0"/>
                </a:lnTo>
                <a:lnTo>
                  <a:pt x="904249" y="1690874"/>
                </a:lnTo>
                <a:lnTo>
                  <a:pt x="0" y="4373159"/>
                </a:lnTo>
                <a:close/>
              </a:path>
            </a:pathLst>
          </a:custGeom>
          <a:solidFill>
            <a:srgbClr val="FF66FF">
              <a:alpha val="53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34" name="Прямая соединительная линия 33"/>
          <p:cNvCxnSpPr>
            <a:stCxn id="31" idx="1"/>
          </p:cNvCxnSpPr>
          <p:nvPr/>
        </p:nvCxnSpPr>
        <p:spPr>
          <a:xfrm rot="5400000">
            <a:off x="4548187" y="2489201"/>
            <a:ext cx="1749425" cy="227330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32" idx="2"/>
          </p:cNvCxnSpPr>
          <p:nvPr/>
        </p:nvCxnSpPr>
        <p:spPr>
          <a:xfrm>
            <a:off x="4286250" y="4500563"/>
            <a:ext cx="2214563" cy="357187"/>
          </a:xfrm>
          <a:prstGeom prst="line">
            <a:avLst/>
          </a:prstGeom>
          <a:ln w="2857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929063" y="4214813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3" name="Полилиния 42"/>
          <p:cNvSpPr/>
          <p:nvPr/>
        </p:nvSpPr>
        <p:spPr>
          <a:xfrm rot="1239907">
            <a:off x="4427538" y="3946525"/>
            <a:ext cx="1239837" cy="787400"/>
          </a:xfrm>
          <a:custGeom>
            <a:avLst/>
            <a:gdLst>
              <a:gd name="connsiteX0" fmla="*/ 548640 w 1234440"/>
              <a:gd name="connsiteY0" fmla="*/ 0 h 670560"/>
              <a:gd name="connsiteX1" fmla="*/ 0 w 1234440"/>
              <a:gd name="connsiteY1" fmla="*/ 670560 h 670560"/>
              <a:gd name="connsiteX2" fmla="*/ 0 w 1234440"/>
              <a:gd name="connsiteY2" fmla="*/ 670560 h 670560"/>
              <a:gd name="connsiteX3" fmla="*/ 990600 w 1234440"/>
              <a:gd name="connsiteY3" fmla="*/ 609600 h 670560"/>
              <a:gd name="connsiteX4" fmla="*/ 1219200 w 1234440"/>
              <a:gd name="connsiteY4" fmla="*/ 594360 h 670560"/>
              <a:gd name="connsiteX5" fmla="*/ 1082040 w 1234440"/>
              <a:gd name="connsiteY5" fmla="*/ 198120 h 670560"/>
              <a:gd name="connsiteX6" fmla="*/ 548640 w 1234440"/>
              <a:gd name="connsiteY6" fmla="*/ 0 h 670560"/>
              <a:gd name="connsiteX0" fmla="*/ 497419 w 1234440"/>
              <a:gd name="connsiteY0" fmla="*/ 0 h 705472"/>
              <a:gd name="connsiteX1" fmla="*/ 0 w 1234440"/>
              <a:gd name="connsiteY1" fmla="*/ 705472 h 705472"/>
              <a:gd name="connsiteX2" fmla="*/ 0 w 1234440"/>
              <a:gd name="connsiteY2" fmla="*/ 705472 h 705472"/>
              <a:gd name="connsiteX3" fmla="*/ 990600 w 1234440"/>
              <a:gd name="connsiteY3" fmla="*/ 644512 h 705472"/>
              <a:gd name="connsiteX4" fmla="*/ 1219200 w 1234440"/>
              <a:gd name="connsiteY4" fmla="*/ 629272 h 705472"/>
              <a:gd name="connsiteX5" fmla="*/ 1082040 w 1234440"/>
              <a:gd name="connsiteY5" fmla="*/ 233032 h 705472"/>
              <a:gd name="connsiteX6" fmla="*/ 497419 w 1234440"/>
              <a:gd name="connsiteY6" fmla="*/ 0 h 705472"/>
              <a:gd name="connsiteX0" fmla="*/ 497419 w 1234440"/>
              <a:gd name="connsiteY0" fmla="*/ 0 h 786841"/>
              <a:gd name="connsiteX1" fmla="*/ 0 w 1234440"/>
              <a:gd name="connsiteY1" fmla="*/ 705472 h 786841"/>
              <a:gd name="connsiteX2" fmla="*/ 30690 w 1234440"/>
              <a:gd name="connsiteY2" fmla="*/ 786841 h 786841"/>
              <a:gd name="connsiteX3" fmla="*/ 990600 w 1234440"/>
              <a:gd name="connsiteY3" fmla="*/ 644512 h 786841"/>
              <a:gd name="connsiteX4" fmla="*/ 1219200 w 1234440"/>
              <a:gd name="connsiteY4" fmla="*/ 629272 h 786841"/>
              <a:gd name="connsiteX5" fmla="*/ 1082040 w 1234440"/>
              <a:gd name="connsiteY5" fmla="*/ 233032 h 786841"/>
              <a:gd name="connsiteX6" fmla="*/ 497419 w 1234440"/>
              <a:gd name="connsiteY6" fmla="*/ 0 h 786841"/>
              <a:gd name="connsiteX0" fmla="*/ 497419 w 1257870"/>
              <a:gd name="connsiteY0" fmla="*/ 0 h 786841"/>
              <a:gd name="connsiteX1" fmla="*/ 0 w 1257870"/>
              <a:gd name="connsiteY1" fmla="*/ 705472 h 786841"/>
              <a:gd name="connsiteX2" fmla="*/ 30690 w 1257870"/>
              <a:gd name="connsiteY2" fmla="*/ 786841 h 786841"/>
              <a:gd name="connsiteX3" fmla="*/ 990600 w 1257870"/>
              <a:gd name="connsiteY3" fmla="*/ 644512 h 786841"/>
              <a:gd name="connsiteX4" fmla="*/ 1242630 w 1257870"/>
              <a:gd name="connsiteY4" fmla="*/ 558782 h 786841"/>
              <a:gd name="connsiteX5" fmla="*/ 1082040 w 1257870"/>
              <a:gd name="connsiteY5" fmla="*/ 233032 h 786841"/>
              <a:gd name="connsiteX6" fmla="*/ 497419 w 1257870"/>
              <a:gd name="connsiteY6" fmla="*/ 0 h 786841"/>
              <a:gd name="connsiteX0" fmla="*/ 497419 w 1232660"/>
              <a:gd name="connsiteY0" fmla="*/ 0 h 786841"/>
              <a:gd name="connsiteX1" fmla="*/ 0 w 1232660"/>
              <a:gd name="connsiteY1" fmla="*/ 705472 h 786841"/>
              <a:gd name="connsiteX2" fmla="*/ 30690 w 1232660"/>
              <a:gd name="connsiteY2" fmla="*/ 786841 h 786841"/>
              <a:gd name="connsiteX3" fmla="*/ 990600 w 1232660"/>
              <a:gd name="connsiteY3" fmla="*/ 644512 h 786841"/>
              <a:gd name="connsiteX4" fmla="*/ 1217420 w 1232660"/>
              <a:gd name="connsiteY4" fmla="*/ 491940 h 786841"/>
              <a:gd name="connsiteX5" fmla="*/ 1082040 w 1232660"/>
              <a:gd name="connsiteY5" fmla="*/ 233032 h 786841"/>
              <a:gd name="connsiteX6" fmla="*/ 497419 w 1232660"/>
              <a:gd name="connsiteY6" fmla="*/ 0 h 786841"/>
              <a:gd name="connsiteX0" fmla="*/ 497419 w 1239418"/>
              <a:gd name="connsiteY0" fmla="*/ 0 h 786841"/>
              <a:gd name="connsiteX1" fmla="*/ 0 w 1239418"/>
              <a:gd name="connsiteY1" fmla="*/ 705472 h 786841"/>
              <a:gd name="connsiteX2" fmla="*/ 30690 w 1239418"/>
              <a:gd name="connsiteY2" fmla="*/ 786841 h 786841"/>
              <a:gd name="connsiteX3" fmla="*/ 950053 w 1239418"/>
              <a:gd name="connsiteY3" fmla="*/ 592783 h 786841"/>
              <a:gd name="connsiteX4" fmla="*/ 1217420 w 1239418"/>
              <a:gd name="connsiteY4" fmla="*/ 491940 h 786841"/>
              <a:gd name="connsiteX5" fmla="*/ 1082040 w 1239418"/>
              <a:gd name="connsiteY5" fmla="*/ 233032 h 786841"/>
              <a:gd name="connsiteX6" fmla="*/ 497419 w 1239418"/>
              <a:gd name="connsiteY6" fmla="*/ 0 h 78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39418" h="786841">
                <a:moveTo>
                  <a:pt x="497419" y="0"/>
                </a:moveTo>
                <a:lnTo>
                  <a:pt x="0" y="705472"/>
                </a:lnTo>
                <a:lnTo>
                  <a:pt x="30690" y="786841"/>
                </a:lnTo>
                <a:lnTo>
                  <a:pt x="950053" y="592783"/>
                </a:lnTo>
                <a:cubicBezTo>
                  <a:pt x="1153253" y="580083"/>
                  <a:pt x="1195422" y="551898"/>
                  <a:pt x="1217420" y="491940"/>
                </a:cubicBezTo>
                <a:cubicBezTo>
                  <a:pt x="1239418" y="431982"/>
                  <a:pt x="1202040" y="315022"/>
                  <a:pt x="1082040" y="233032"/>
                </a:cubicBezTo>
                <a:cubicBezTo>
                  <a:pt x="962040" y="151042"/>
                  <a:pt x="717129" y="49530"/>
                  <a:pt x="497419" y="0"/>
                </a:cubicBezTo>
                <a:close/>
              </a:path>
            </a:pathLst>
          </a:custGeom>
          <a:solidFill>
            <a:srgbClr val="FFFF00">
              <a:alpha val="63000"/>
            </a:srgbClr>
          </a:solidFill>
          <a:ln>
            <a:solidFill>
              <a:srgbClr val="FFFF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1" grpId="0" animBg="1"/>
      <p:bldP spid="42" grpId="0"/>
      <p:bldP spid="4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611560" y="476672"/>
                <a:ext cx="7704856" cy="6048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3200" dirty="0">
                    <a:latin typeface="Times New Roman"/>
                    <a:ea typeface="Times New Roman"/>
                  </a:rPr>
                  <a:t>Из точки В к плоскости проведена наклонная, равная 12 см. Угол между наклонной и ее проекцией на плоскость равен 30</a:t>
                </a:r>
                <a:r>
                  <a:rPr lang="ru-RU" sz="3200" baseline="30000" dirty="0">
                    <a:effectLst/>
                    <a:latin typeface="Times New Roman"/>
                    <a:ea typeface="Times New Roman"/>
                  </a:rPr>
                  <a:t>0</a:t>
                </a:r>
                <a:r>
                  <a:rPr lang="ru-RU" sz="3200" dirty="0">
                    <a:effectLst/>
                    <a:latin typeface="Times New Roman"/>
                    <a:ea typeface="Times New Roman"/>
                  </a:rPr>
                  <a:t>. Найти расстояние от точки В до плоскости. </a:t>
                </a:r>
              </a:p>
              <a:p>
                <a:r>
                  <a:rPr lang="en-US" sz="32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2) </a:t>
                </a:r>
                <a:r>
                  <a:rPr lang="ru-RU" sz="3200" dirty="0" smtClean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Из </a:t>
                </a:r>
                <a:r>
                  <a:rPr lang="ru-RU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точки В к плоскости проведены две наклонные, которые образуют со своими проекциями на плоскость углы в 30</a:t>
                </a:r>
                <a:r>
                  <a:rPr lang="ru-RU" sz="3200" baseline="30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0</a:t>
                </a:r>
                <a:r>
                  <a:rPr lang="ru-RU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Угол между наклонными равен 60</a:t>
                </a:r>
                <a:r>
                  <a:rPr lang="ru-RU" sz="3200" baseline="300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0</a:t>
                </a:r>
                <a:r>
                  <a:rPr lang="ru-RU" sz="3200" dirty="0">
                    <a:effectLst/>
                    <a:latin typeface="Times New Roman" pitchFamily="18" charset="0"/>
                    <a:ea typeface="Times New Roman"/>
                    <a:cs typeface="Times New Roman" pitchFamily="18" charset="0"/>
                  </a:rPr>
                  <a:t>. Найдите расстояние между основаниями наклонных, если расстояние от точки В до плоскости равно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effectLst/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3200" i="1">
                            <a:effectLst/>
                            <a:latin typeface="Cambria Math"/>
                            <a:ea typeface="Times New Roman"/>
                            <a:cs typeface="Times New Roman"/>
                          </a:rPr>
                          <m:t>6</m:t>
                        </m:r>
                      </m:e>
                    </m:rad>
                  </m:oMath>
                </a14:m>
                <a:endParaRPr lang="ru-RU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76672"/>
                <a:ext cx="7704856" cy="6048066"/>
              </a:xfrm>
              <a:prstGeom prst="rect">
                <a:avLst/>
              </a:prstGeom>
              <a:blipFill rotWithShape="1">
                <a:blip r:embed="rId2"/>
                <a:stretch>
                  <a:fillRect l="-1978" t="-1411" r="-1503" b="-23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олилиния 95"/>
          <p:cNvSpPr/>
          <p:nvPr/>
        </p:nvSpPr>
        <p:spPr>
          <a:xfrm>
            <a:off x="3071813" y="4000500"/>
            <a:ext cx="3214687" cy="1071563"/>
          </a:xfrm>
          <a:custGeom>
            <a:avLst/>
            <a:gdLst>
              <a:gd name="connsiteX0" fmla="*/ 0 w 3365500"/>
              <a:gd name="connsiteY0" fmla="*/ 441960 h 939800"/>
              <a:gd name="connsiteX1" fmla="*/ 320040 w 3365500"/>
              <a:gd name="connsiteY1" fmla="*/ 868680 h 939800"/>
              <a:gd name="connsiteX2" fmla="*/ 335280 w 3365500"/>
              <a:gd name="connsiteY2" fmla="*/ 868680 h 939800"/>
              <a:gd name="connsiteX3" fmla="*/ 2011680 w 3365500"/>
              <a:gd name="connsiteY3" fmla="*/ 868680 h 939800"/>
              <a:gd name="connsiteX4" fmla="*/ 2103120 w 3365500"/>
              <a:gd name="connsiteY4" fmla="*/ 822960 h 939800"/>
              <a:gd name="connsiteX5" fmla="*/ 3185160 w 3365500"/>
              <a:gd name="connsiteY5" fmla="*/ 441960 h 939800"/>
              <a:gd name="connsiteX6" fmla="*/ 3185160 w 3365500"/>
              <a:gd name="connsiteY6" fmla="*/ 426720 h 939800"/>
              <a:gd name="connsiteX7" fmla="*/ 2895600 w 3365500"/>
              <a:gd name="connsiteY7" fmla="*/ 91440 h 939800"/>
              <a:gd name="connsiteX8" fmla="*/ 2880360 w 3365500"/>
              <a:gd name="connsiteY8" fmla="*/ 91440 h 939800"/>
              <a:gd name="connsiteX9" fmla="*/ 1143000 w 3365500"/>
              <a:gd name="connsiteY9" fmla="*/ 0 h 939800"/>
              <a:gd name="connsiteX10" fmla="*/ 1143000 w 3365500"/>
              <a:gd name="connsiteY10" fmla="*/ 0 h 939800"/>
              <a:gd name="connsiteX11" fmla="*/ 0 w 3365500"/>
              <a:gd name="connsiteY11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85160 w 3370425"/>
              <a:gd name="connsiteY7" fmla="*/ 426720 h 939800"/>
              <a:gd name="connsiteX8" fmla="*/ 2895600 w 3370425"/>
              <a:gd name="connsiteY8" fmla="*/ 91440 h 939800"/>
              <a:gd name="connsiteX9" fmla="*/ 2880360 w 3370425"/>
              <a:gd name="connsiteY9" fmla="*/ 9144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85160 w 3370425"/>
              <a:gd name="connsiteY7" fmla="*/ 426720 h 939800"/>
              <a:gd name="connsiteX8" fmla="*/ 2895600 w 3370425"/>
              <a:gd name="connsiteY8" fmla="*/ 91440 h 939800"/>
              <a:gd name="connsiteX9" fmla="*/ 2880360 w 3370425"/>
              <a:gd name="connsiteY9" fmla="*/ 9144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43272 w 3370425"/>
              <a:gd name="connsiteY7" fmla="*/ 357190 h 939800"/>
              <a:gd name="connsiteX8" fmla="*/ 2895600 w 3370425"/>
              <a:gd name="connsiteY8" fmla="*/ 91440 h 939800"/>
              <a:gd name="connsiteX9" fmla="*/ 2880360 w 3370425"/>
              <a:gd name="connsiteY9" fmla="*/ 9144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143272 w 3370425"/>
              <a:gd name="connsiteY7" fmla="*/ 357190 h 939800"/>
              <a:gd name="connsiteX8" fmla="*/ 2895600 w 3370425"/>
              <a:gd name="connsiteY8" fmla="*/ 91440 h 939800"/>
              <a:gd name="connsiteX9" fmla="*/ 2995932 w 3370425"/>
              <a:gd name="connsiteY9" fmla="*/ 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220627 w 3370425"/>
              <a:gd name="connsiteY7" fmla="*/ 313267 h 939800"/>
              <a:gd name="connsiteX8" fmla="*/ 2895600 w 3370425"/>
              <a:gd name="connsiteY8" fmla="*/ 91440 h 939800"/>
              <a:gd name="connsiteX9" fmla="*/ 2995932 w 3370425"/>
              <a:gd name="connsiteY9" fmla="*/ 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  <a:gd name="connsiteX0" fmla="*/ 0 w 3370425"/>
              <a:gd name="connsiteY0" fmla="*/ 441960 h 939800"/>
              <a:gd name="connsiteX1" fmla="*/ 320040 w 3370425"/>
              <a:gd name="connsiteY1" fmla="*/ 868680 h 939800"/>
              <a:gd name="connsiteX2" fmla="*/ 335280 w 3370425"/>
              <a:gd name="connsiteY2" fmla="*/ 868680 h 939800"/>
              <a:gd name="connsiteX3" fmla="*/ 2011680 w 3370425"/>
              <a:gd name="connsiteY3" fmla="*/ 868680 h 939800"/>
              <a:gd name="connsiteX4" fmla="*/ 2103120 w 3370425"/>
              <a:gd name="connsiteY4" fmla="*/ 822960 h 939800"/>
              <a:gd name="connsiteX5" fmla="*/ 3185160 w 3370425"/>
              <a:gd name="connsiteY5" fmla="*/ 441960 h 939800"/>
              <a:gd name="connsiteX6" fmla="*/ 3214710 w 3370425"/>
              <a:gd name="connsiteY6" fmla="*/ 428628 h 939800"/>
              <a:gd name="connsiteX7" fmla="*/ 3220627 w 3370425"/>
              <a:gd name="connsiteY7" fmla="*/ 313267 h 939800"/>
              <a:gd name="connsiteX8" fmla="*/ 2995932 w 3370425"/>
              <a:gd name="connsiteY8" fmla="*/ 62653 h 939800"/>
              <a:gd name="connsiteX9" fmla="*/ 2995932 w 3370425"/>
              <a:gd name="connsiteY9" fmla="*/ 0 h 939800"/>
              <a:gd name="connsiteX10" fmla="*/ 1143000 w 3370425"/>
              <a:gd name="connsiteY10" fmla="*/ 0 h 939800"/>
              <a:gd name="connsiteX11" fmla="*/ 1143000 w 3370425"/>
              <a:gd name="connsiteY11" fmla="*/ 0 h 939800"/>
              <a:gd name="connsiteX12" fmla="*/ 0 w 3370425"/>
              <a:gd name="connsiteY12" fmla="*/ 44196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425" h="939800">
                <a:moveTo>
                  <a:pt x="0" y="441960"/>
                </a:moveTo>
                <a:cubicBezTo>
                  <a:pt x="132080" y="619760"/>
                  <a:pt x="264160" y="797560"/>
                  <a:pt x="320040" y="868680"/>
                </a:cubicBezTo>
                <a:cubicBezTo>
                  <a:pt x="375920" y="939800"/>
                  <a:pt x="335280" y="868680"/>
                  <a:pt x="335280" y="868680"/>
                </a:cubicBezTo>
                <a:lnTo>
                  <a:pt x="2011680" y="868680"/>
                </a:lnTo>
                <a:cubicBezTo>
                  <a:pt x="2092014" y="872484"/>
                  <a:pt x="1907540" y="894080"/>
                  <a:pt x="2103120" y="822960"/>
                </a:cubicBezTo>
                <a:cubicBezTo>
                  <a:pt x="2298700" y="751840"/>
                  <a:pt x="2999895" y="507682"/>
                  <a:pt x="3185160" y="441960"/>
                </a:cubicBezTo>
                <a:cubicBezTo>
                  <a:pt x="3370425" y="376238"/>
                  <a:pt x="3208799" y="450077"/>
                  <a:pt x="3214710" y="428628"/>
                </a:cubicBezTo>
                <a:cubicBezTo>
                  <a:pt x="3220621" y="407179"/>
                  <a:pt x="3257090" y="374263"/>
                  <a:pt x="3220627" y="313267"/>
                </a:cubicBezTo>
                <a:cubicBezTo>
                  <a:pt x="3184164" y="252271"/>
                  <a:pt x="3033381" y="114864"/>
                  <a:pt x="2995932" y="62653"/>
                </a:cubicBezTo>
                <a:cubicBezTo>
                  <a:pt x="2958483" y="10442"/>
                  <a:pt x="2995932" y="0"/>
                  <a:pt x="2995932" y="0"/>
                </a:cubicBezTo>
                <a:lnTo>
                  <a:pt x="1143000" y="0"/>
                </a:lnTo>
                <a:lnTo>
                  <a:pt x="1143000" y="0"/>
                </a:lnTo>
                <a:lnTo>
                  <a:pt x="0" y="441960"/>
                </a:lnTo>
                <a:close/>
              </a:path>
            </a:pathLst>
          </a:custGeom>
          <a:solidFill>
            <a:srgbClr val="FFFF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7346" name="Группа 29"/>
          <p:cNvGrpSpPr>
            <a:grpSpLocks/>
          </p:cNvGrpSpPr>
          <p:nvPr/>
        </p:nvGrpSpPr>
        <p:grpSpPr bwMode="auto">
          <a:xfrm>
            <a:off x="3000375" y="4000500"/>
            <a:ext cx="3286125" cy="1000125"/>
            <a:chOff x="2857488" y="3071810"/>
            <a:chExt cx="3214710" cy="857256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>
              <a:off x="3214678" y="3929066"/>
              <a:ext cx="1643074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857752" y="3439205"/>
              <a:ext cx="1144561" cy="489861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rot="16200000" flipV="1">
              <a:off x="2821770" y="3536157"/>
              <a:ext cx="428628" cy="35719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0800000" flipV="1">
              <a:off x="2857488" y="3071810"/>
              <a:ext cx="1214446" cy="428628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4071934" y="3071810"/>
              <a:ext cx="1643074" cy="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rot="16200000" flipH="1">
              <a:off x="5679289" y="3107529"/>
              <a:ext cx="428628" cy="357190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Прямая соединительная линия 31"/>
          <p:cNvCxnSpPr/>
          <p:nvPr/>
        </p:nvCxnSpPr>
        <p:spPr>
          <a:xfrm>
            <a:off x="3357563" y="2643188"/>
            <a:ext cx="1643062" cy="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5000625" y="2214563"/>
            <a:ext cx="1214438" cy="428625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V="1">
            <a:off x="2964656" y="2250282"/>
            <a:ext cx="428625" cy="357188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V="1">
            <a:off x="3000375" y="1785938"/>
            <a:ext cx="1214438" cy="428625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214813" y="1785938"/>
            <a:ext cx="1714500" cy="71437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5893594" y="1893094"/>
            <a:ext cx="357188" cy="285750"/>
          </a:xfrm>
          <a:prstGeom prst="line">
            <a:avLst/>
          </a:prstGeom>
          <a:ln w="28575">
            <a:solidFill>
              <a:srgbClr val="00206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1857375" y="3357563"/>
            <a:ext cx="2286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178844" y="3821907"/>
            <a:ext cx="23574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rot="5400000">
            <a:off x="3107532" y="2893219"/>
            <a:ext cx="2214562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3821906" y="3821907"/>
            <a:ext cx="23574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rot="5400000">
            <a:off x="4857750" y="2928938"/>
            <a:ext cx="214312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5107782" y="3321844"/>
            <a:ext cx="22145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359" name="TextBox 70"/>
          <p:cNvSpPr txBox="1">
            <a:spLocks noChangeArrowheads="1"/>
          </p:cNvSpPr>
          <p:nvPr/>
        </p:nvSpPr>
        <p:spPr bwMode="auto">
          <a:xfrm>
            <a:off x="3143250" y="50006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57360" name="TextBox 71"/>
          <p:cNvSpPr txBox="1">
            <a:spLocks noChangeArrowheads="1"/>
          </p:cNvSpPr>
          <p:nvPr/>
        </p:nvSpPr>
        <p:spPr bwMode="auto">
          <a:xfrm>
            <a:off x="3357563" y="264318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61" name="TextBox 72"/>
          <p:cNvSpPr txBox="1">
            <a:spLocks noChangeArrowheads="1"/>
          </p:cNvSpPr>
          <p:nvPr/>
        </p:nvSpPr>
        <p:spPr bwMode="auto">
          <a:xfrm>
            <a:off x="4857750" y="507206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57362" name="TextBox 73"/>
          <p:cNvSpPr txBox="1">
            <a:spLocks noChangeArrowheads="1"/>
          </p:cNvSpPr>
          <p:nvPr/>
        </p:nvSpPr>
        <p:spPr bwMode="auto">
          <a:xfrm>
            <a:off x="5000625" y="2643188"/>
            <a:ext cx="4270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63" name="TextBox 74"/>
          <p:cNvSpPr txBox="1">
            <a:spLocks noChangeArrowheads="1"/>
          </p:cNvSpPr>
          <p:nvPr/>
        </p:nvSpPr>
        <p:spPr bwMode="auto">
          <a:xfrm>
            <a:off x="6143625" y="4429125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57364" name="TextBox 75"/>
          <p:cNvSpPr txBox="1">
            <a:spLocks noChangeArrowheads="1"/>
          </p:cNvSpPr>
          <p:nvPr/>
        </p:nvSpPr>
        <p:spPr bwMode="auto">
          <a:xfrm>
            <a:off x="6215063" y="2071688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500688" y="4214813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57366" name="TextBox 81"/>
          <p:cNvSpPr txBox="1">
            <a:spLocks noChangeArrowheads="1"/>
          </p:cNvSpPr>
          <p:nvPr/>
        </p:nvSpPr>
        <p:spPr bwMode="auto">
          <a:xfrm>
            <a:off x="5643563" y="3929063"/>
            <a:ext cx="358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57367" name="TextBox 82"/>
          <p:cNvSpPr txBox="1">
            <a:spLocks noChangeArrowheads="1"/>
          </p:cNvSpPr>
          <p:nvPr/>
        </p:nvSpPr>
        <p:spPr bwMode="auto">
          <a:xfrm>
            <a:off x="5857875" y="1500188"/>
            <a:ext cx="4302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68" name="TextBox 83"/>
          <p:cNvSpPr txBox="1">
            <a:spLocks noChangeArrowheads="1"/>
          </p:cNvSpPr>
          <p:nvPr/>
        </p:nvSpPr>
        <p:spPr bwMode="auto">
          <a:xfrm>
            <a:off x="4214813" y="36433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57369" name="TextBox 84"/>
          <p:cNvSpPr txBox="1">
            <a:spLocks noChangeArrowheads="1"/>
          </p:cNvSpPr>
          <p:nvPr/>
        </p:nvSpPr>
        <p:spPr bwMode="auto">
          <a:xfrm>
            <a:off x="4071938" y="1357313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1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57370" name="TextBox 85"/>
          <p:cNvSpPr txBox="1">
            <a:spLocks noChangeArrowheads="1"/>
          </p:cNvSpPr>
          <p:nvPr/>
        </p:nvSpPr>
        <p:spPr bwMode="auto">
          <a:xfrm>
            <a:off x="2643188" y="4214813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71" name="TextBox 86"/>
          <p:cNvSpPr txBox="1">
            <a:spLocks noChangeArrowheads="1"/>
          </p:cNvSpPr>
          <p:nvPr/>
        </p:nvSpPr>
        <p:spPr bwMode="auto">
          <a:xfrm>
            <a:off x="2643188" y="2000250"/>
            <a:ext cx="427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100" b="1" i="1"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Равнобедренный треугольник 93"/>
          <p:cNvSpPr/>
          <p:nvPr/>
        </p:nvSpPr>
        <p:spPr>
          <a:xfrm rot="18660260">
            <a:off x="3516312" y="1711326"/>
            <a:ext cx="1370013" cy="3389312"/>
          </a:xfrm>
          <a:prstGeom prst="triangle">
            <a:avLst>
              <a:gd name="adj" fmla="val 60675"/>
            </a:avLst>
          </a:prstGeom>
          <a:solidFill>
            <a:srgbClr val="FF66FF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8" name="Прямая соединительная линия 97"/>
          <p:cNvCxnSpPr>
            <a:stCxn id="94" idx="0"/>
            <a:endCxn id="94" idx="3"/>
          </p:cNvCxnSpPr>
          <p:nvPr/>
        </p:nvCxnSpPr>
        <p:spPr>
          <a:xfrm rot="10800000" flipH="1" flipV="1">
            <a:off x="3017838" y="2182813"/>
            <a:ext cx="2557462" cy="2224087"/>
          </a:xfrm>
          <a:prstGeom prst="line">
            <a:avLst/>
          </a:prstGeom>
          <a:ln w="28575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endCxn id="94" idx="3"/>
          </p:cNvCxnSpPr>
          <p:nvPr/>
        </p:nvCxnSpPr>
        <p:spPr>
          <a:xfrm flipV="1">
            <a:off x="3071813" y="4406900"/>
            <a:ext cx="2503487" cy="4762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олилиния 104"/>
          <p:cNvSpPr/>
          <p:nvPr/>
        </p:nvSpPr>
        <p:spPr>
          <a:xfrm rot="17138807">
            <a:off x="4812729" y="3731305"/>
            <a:ext cx="539855" cy="1057786"/>
          </a:xfrm>
          <a:custGeom>
            <a:avLst/>
            <a:gdLst>
              <a:gd name="connsiteX0" fmla="*/ 0 w 899160"/>
              <a:gd name="connsiteY0" fmla="*/ 441960 h 1051560"/>
              <a:gd name="connsiteX1" fmla="*/ 518160 w 899160"/>
              <a:gd name="connsiteY1" fmla="*/ 1051560 h 1051560"/>
              <a:gd name="connsiteX2" fmla="*/ 518160 w 899160"/>
              <a:gd name="connsiteY2" fmla="*/ 1051560 h 1051560"/>
              <a:gd name="connsiteX3" fmla="*/ 899160 w 899160"/>
              <a:gd name="connsiteY3" fmla="*/ 518160 h 1051560"/>
              <a:gd name="connsiteX4" fmla="*/ 899160 w 899160"/>
              <a:gd name="connsiteY4" fmla="*/ 518160 h 1051560"/>
              <a:gd name="connsiteX5" fmla="*/ 777240 w 899160"/>
              <a:gd name="connsiteY5" fmla="*/ 259080 h 1051560"/>
              <a:gd name="connsiteX6" fmla="*/ 502920 w 899160"/>
              <a:gd name="connsiteY6" fmla="*/ 30480 h 1051560"/>
              <a:gd name="connsiteX7" fmla="*/ 0 w 899160"/>
              <a:gd name="connsiteY7" fmla="*/ 441960 h 1051560"/>
              <a:gd name="connsiteX0" fmla="*/ 0 w 742252"/>
              <a:gd name="connsiteY0" fmla="*/ 222002 h 1022400"/>
              <a:gd name="connsiteX1" fmla="*/ 361252 w 742252"/>
              <a:gd name="connsiteY1" fmla="*/ 1022400 h 1022400"/>
              <a:gd name="connsiteX2" fmla="*/ 361252 w 742252"/>
              <a:gd name="connsiteY2" fmla="*/ 1022400 h 1022400"/>
              <a:gd name="connsiteX3" fmla="*/ 742252 w 742252"/>
              <a:gd name="connsiteY3" fmla="*/ 489000 h 1022400"/>
              <a:gd name="connsiteX4" fmla="*/ 742252 w 742252"/>
              <a:gd name="connsiteY4" fmla="*/ 489000 h 1022400"/>
              <a:gd name="connsiteX5" fmla="*/ 620332 w 742252"/>
              <a:gd name="connsiteY5" fmla="*/ 229920 h 1022400"/>
              <a:gd name="connsiteX6" fmla="*/ 346012 w 742252"/>
              <a:gd name="connsiteY6" fmla="*/ 1320 h 1022400"/>
              <a:gd name="connsiteX7" fmla="*/ 0 w 742252"/>
              <a:gd name="connsiteY7" fmla="*/ 222002 h 102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252" h="1022400">
                <a:moveTo>
                  <a:pt x="0" y="222002"/>
                </a:moveTo>
                <a:lnTo>
                  <a:pt x="361252" y="1022400"/>
                </a:lnTo>
                <a:lnTo>
                  <a:pt x="361252" y="1022400"/>
                </a:lnTo>
                <a:lnTo>
                  <a:pt x="742252" y="489000"/>
                </a:lnTo>
                <a:lnTo>
                  <a:pt x="742252" y="489000"/>
                </a:lnTo>
                <a:cubicBezTo>
                  <a:pt x="721932" y="445820"/>
                  <a:pt x="686372" y="311200"/>
                  <a:pt x="620332" y="229920"/>
                </a:cubicBezTo>
                <a:cubicBezTo>
                  <a:pt x="554292" y="148640"/>
                  <a:pt x="449401" y="2640"/>
                  <a:pt x="346012" y="1320"/>
                </a:cubicBezTo>
                <a:cubicBezTo>
                  <a:pt x="242623" y="0"/>
                  <a:pt x="186690" y="31502"/>
                  <a:pt x="0" y="222002"/>
                </a:cubicBezTo>
                <a:close/>
              </a:path>
            </a:pathLst>
          </a:custGeom>
          <a:gradFill flip="none" rotWithShape="1">
            <a:gsLst>
              <a:gs pos="6500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60000">
                <a:srgbClr val="CCCCFF">
                  <a:alpha val="51000"/>
                </a:srgbClr>
              </a:gs>
            </a:gsLst>
            <a:lin ang="8400000" scaled="0"/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378" name="TextBox 105"/>
          <p:cNvSpPr txBox="1">
            <a:spLocks noChangeArrowheads="1"/>
          </p:cNvSpPr>
          <p:nvPr/>
        </p:nvSpPr>
        <p:spPr bwMode="auto">
          <a:xfrm>
            <a:off x="1285875" y="500063"/>
            <a:ext cx="6483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Постройте угол между плоскостями В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1200" b="1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 и АВСДЕ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F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80" grpId="0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Заголовок 1"/>
          <p:cNvSpPr>
            <a:spLocks noGrp="1"/>
          </p:cNvSpPr>
          <p:nvPr>
            <p:ph type="title"/>
          </p:nvPr>
        </p:nvSpPr>
        <p:spPr>
          <a:xfrm>
            <a:off x="0" y="214313"/>
            <a:ext cx="1571625" cy="439737"/>
          </a:xfrm>
        </p:spPr>
        <p:txBody>
          <a:bodyPr/>
          <a:lstStyle/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Задача 1:</a:t>
            </a:r>
            <a:endParaRPr lang="ru-RU" sz="2000" b="1" i="1" smtClean="0">
              <a:hlinkClick r:id="rId3" action="ppaction://hlinksldjump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357188"/>
            <a:ext cx="6715125" cy="357187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CDD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/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500188" y="1357313"/>
            <a:ext cx="7400925" cy="35718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CDA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214313" y="857250"/>
            <a:ext cx="1257300" cy="65405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i="1" dirty="0">
                <a:latin typeface="Times New Roman" pitchFamily="18" charset="0"/>
                <a:ea typeface="+mj-ea"/>
                <a:cs typeface="Times New Roman" pitchFamily="18" charset="0"/>
              </a:rPr>
              <a:t>Задача 2:</a:t>
            </a:r>
            <a:endParaRPr lang="ru-RU" sz="20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0" y="1643063"/>
            <a:ext cx="1606550" cy="296862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ea typeface="+mj-ea"/>
                <a:cs typeface="Times New Roman" pitchFamily="18" charset="0"/>
              </a:rPr>
              <a:t>Задача 3:</a:t>
            </a:r>
          </a:p>
        </p:txBody>
      </p:sp>
      <p:sp>
        <p:nvSpPr>
          <p:cNvPr id="14" name="Текст 2"/>
          <p:cNvSpPr>
            <a:spLocks noGrp="1"/>
          </p:cNvSpPr>
          <p:nvPr>
            <p:ph type="body" idx="1"/>
          </p:nvPr>
        </p:nvSpPr>
        <p:spPr>
          <a:xfrm>
            <a:off x="1143000" y="2000250"/>
            <a:ext cx="7500938" cy="357188"/>
          </a:xfrm>
        </p:spPr>
        <p:txBody>
          <a:bodyPr rtlCol="0">
            <a:normAutofit fontScale="92500" lnSpcReduction="10000"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1" name="Прямоугольник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4313" y="2214563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Задача 4:</a:t>
            </a:r>
            <a:endParaRPr lang="ru-RU" b="1" i="1">
              <a:latin typeface="Calibri" pitchFamily="34" charset="0"/>
            </a:endParaRPr>
          </a:p>
        </p:txBody>
      </p:sp>
      <p:sp>
        <p:nvSpPr>
          <p:cNvPr id="61452" name="Текст 2"/>
          <p:cNvSpPr>
            <a:spLocks noGrp="1"/>
          </p:cNvSpPr>
          <p:nvPr>
            <p:ph type="body" idx="1"/>
          </p:nvPr>
        </p:nvSpPr>
        <p:spPr>
          <a:xfrm>
            <a:off x="1428750" y="2428875"/>
            <a:ext cx="8043863" cy="5000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  В кубе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baseline="-30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ACC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i="1" smtClean="0">
                <a:latin typeface="Times New Roman" pitchFamily="18" charset="0"/>
                <a:cs typeface="Times New Roman" pitchFamily="18" charset="0"/>
              </a:rPr>
              <a:t>BDD</a:t>
            </a:r>
            <a:r>
              <a:rPr lang="en-US" sz="2000" i="1" baseline="-2500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 smtClean="0"/>
          </a:p>
        </p:txBody>
      </p:sp>
      <p:sp>
        <p:nvSpPr>
          <p:cNvPr id="61453" name="Прямоугольник 16"/>
          <p:cNvSpPr>
            <a:spLocks noChangeArrowheads="1"/>
          </p:cNvSpPr>
          <p:nvPr/>
        </p:nvSpPr>
        <p:spPr bwMode="auto">
          <a:xfrm>
            <a:off x="1071563" y="2928938"/>
            <a:ext cx="80724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9875" algn="ctr"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 кубе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 baseline="-30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найдите угол между плоскостями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i="1">
              <a:latin typeface="Calibri" pitchFamily="34" charset="0"/>
            </a:endParaRPr>
          </a:p>
        </p:txBody>
      </p:sp>
      <p:sp>
        <p:nvSpPr>
          <p:cNvPr id="61454" name="Прямоугольник 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42875" y="28575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5:</a:t>
            </a:r>
            <a:endParaRPr lang="ru-RU" b="1">
              <a:latin typeface="Calibri" pitchFamily="34" charset="0"/>
            </a:endParaRPr>
          </a:p>
        </p:txBody>
      </p:sp>
      <p:grpSp>
        <p:nvGrpSpPr>
          <p:cNvPr id="61455" name="Group 64"/>
          <p:cNvGrpSpPr>
            <a:grpSpLocks/>
          </p:cNvGrpSpPr>
          <p:nvPr/>
        </p:nvGrpSpPr>
        <p:grpSpPr bwMode="auto">
          <a:xfrm>
            <a:off x="152400" y="3786188"/>
            <a:ext cx="8991600" cy="1323975"/>
            <a:chOff x="96" y="96"/>
            <a:chExt cx="5664" cy="834"/>
          </a:xfrm>
        </p:grpSpPr>
        <p:sp>
          <p:nvSpPr>
            <p:cNvPr id="61457" name="Rectangle 15"/>
            <p:cNvSpPr>
              <a:spLocks noChangeArrowheads="1"/>
            </p:cNvSpPr>
            <p:nvPr/>
          </p:nvSpPr>
          <p:spPr bwMode="auto">
            <a:xfrm>
              <a:off x="96" y="96"/>
              <a:ext cx="5664" cy="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             Неперпендикулярные плоскости       и      пересекаются по прямой М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. В плоскости       из точки А проведен перпендикуляр АВ к прямой М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 и из точки А проведен перпендикуляр АС к плоскости      .  Докажите, что угол АВС – линейный угол двугранного угла АМ</a:t>
              </a:r>
              <a:r>
                <a:rPr lang="en-US" sz="2000" b="1" i="1">
                  <a:latin typeface="Times New Roman" pitchFamily="18" charset="0"/>
                  <a:cs typeface="Times New Roman" pitchFamily="18" charset="0"/>
                </a:rPr>
                <a:t>NC</a:t>
              </a:r>
              <a:r>
                <a:rPr lang="ru-RU" sz="2000" b="1" i="1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graphicFrame>
          <p:nvGraphicFramePr>
            <p:cNvPr id="61441" name="Object 24"/>
            <p:cNvGraphicFramePr>
              <a:graphicFrameLocks noChangeAspect="1"/>
            </p:cNvGraphicFramePr>
            <p:nvPr/>
          </p:nvGraphicFramePr>
          <p:xfrm>
            <a:off x="3420" y="135"/>
            <a:ext cx="180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3" name="Формула" r:id="rId6" imgW="152280" imgH="203040" progId="Equation.3">
                    <p:embed/>
                  </p:oleObj>
                </mc:Choice>
                <mc:Fallback>
                  <p:oleObj name="Формула" r:id="rId6" imgW="152280" imgH="20304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0" y="135"/>
                          <a:ext cx="180" cy="2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42" name="Object 26"/>
            <p:cNvGraphicFramePr>
              <a:graphicFrameLocks noChangeAspect="1"/>
            </p:cNvGraphicFramePr>
            <p:nvPr/>
          </p:nvGraphicFramePr>
          <p:xfrm>
            <a:off x="3105" y="135"/>
            <a:ext cx="196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4" name="Формула" r:id="rId8" imgW="152280" imgH="139680" progId="Equation.3">
                    <p:embed/>
                  </p:oleObj>
                </mc:Choice>
                <mc:Fallback>
                  <p:oleObj name="Формула" r:id="rId8" imgW="152280" imgH="13968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5" y="135"/>
                          <a:ext cx="196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43" name="Object 28"/>
            <p:cNvGraphicFramePr>
              <a:graphicFrameLocks noChangeAspect="1"/>
            </p:cNvGraphicFramePr>
            <p:nvPr/>
          </p:nvGraphicFramePr>
          <p:xfrm>
            <a:off x="1440" y="315"/>
            <a:ext cx="169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5" name="Формула" r:id="rId10" imgW="126720" imgH="203040" progId="Equation.3">
                    <p:embed/>
                  </p:oleObj>
                </mc:Choice>
                <mc:Fallback>
                  <p:oleObj name="Формула" r:id="rId10" imgW="126720" imgH="203040" progId="Equation.3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15"/>
                          <a:ext cx="169" cy="2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444" name="Object 29"/>
            <p:cNvGraphicFramePr>
              <a:graphicFrameLocks noChangeAspect="1"/>
            </p:cNvGraphicFramePr>
            <p:nvPr/>
          </p:nvGraphicFramePr>
          <p:xfrm>
            <a:off x="3915" y="540"/>
            <a:ext cx="225" cy="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6" name="Формула" r:id="rId12" imgW="152280" imgH="139680" progId="Equation.3">
                    <p:embed/>
                  </p:oleObj>
                </mc:Choice>
                <mc:Fallback>
                  <p:oleObj name="Формула" r:id="rId12" imgW="152280" imgH="139680" progId="Equation.3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5" y="540"/>
                          <a:ext cx="225" cy="2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456" name="Прямоугольник 2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0" y="3643313"/>
            <a:ext cx="1139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6:</a:t>
            </a:r>
            <a:endParaRPr lang="ru-RU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олилиния 46"/>
          <p:cNvSpPr/>
          <p:nvPr/>
        </p:nvSpPr>
        <p:spPr>
          <a:xfrm>
            <a:off x="1214438" y="3571875"/>
            <a:ext cx="2000250" cy="428625"/>
          </a:xfrm>
          <a:custGeom>
            <a:avLst/>
            <a:gdLst>
              <a:gd name="connsiteX0" fmla="*/ 0 w 1643074"/>
              <a:gd name="connsiteY0" fmla="*/ 500066 h 500066"/>
              <a:gd name="connsiteX1" fmla="*/ 125017 w 1643074"/>
              <a:gd name="connsiteY1" fmla="*/ 0 h 500066"/>
              <a:gd name="connsiteX2" fmla="*/ 1643074 w 1643074"/>
              <a:gd name="connsiteY2" fmla="*/ 0 h 500066"/>
              <a:gd name="connsiteX3" fmla="*/ 1518058 w 1643074"/>
              <a:gd name="connsiteY3" fmla="*/ 500066 h 500066"/>
              <a:gd name="connsiteX4" fmla="*/ 0 w 1643074"/>
              <a:gd name="connsiteY4" fmla="*/ 500066 h 500066"/>
              <a:gd name="connsiteX0" fmla="*/ 0 w 2000264"/>
              <a:gd name="connsiteY0" fmla="*/ 428628 h 500066"/>
              <a:gd name="connsiteX1" fmla="*/ 482207 w 2000264"/>
              <a:gd name="connsiteY1" fmla="*/ 0 h 500066"/>
              <a:gd name="connsiteX2" fmla="*/ 2000264 w 2000264"/>
              <a:gd name="connsiteY2" fmla="*/ 0 h 500066"/>
              <a:gd name="connsiteX3" fmla="*/ 1875248 w 2000264"/>
              <a:gd name="connsiteY3" fmla="*/ 500066 h 500066"/>
              <a:gd name="connsiteX4" fmla="*/ 0 w 2000264"/>
              <a:gd name="connsiteY4" fmla="*/ 428628 h 500066"/>
              <a:gd name="connsiteX0" fmla="*/ 0 w 2000264"/>
              <a:gd name="connsiteY0" fmla="*/ 428628 h 428628"/>
              <a:gd name="connsiteX1" fmla="*/ 482207 w 2000264"/>
              <a:gd name="connsiteY1" fmla="*/ 0 h 428628"/>
              <a:gd name="connsiteX2" fmla="*/ 2000264 w 2000264"/>
              <a:gd name="connsiteY2" fmla="*/ 0 h 428628"/>
              <a:gd name="connsiteX3" fmla="*/ 1643074 w 2000264"/>
              <a:gd name="connsiteY3" fmla="*/ 428628 h 428628"/>
              <a:gd name="connsiteX4" fmla="*/ 0 w 2000264"/>
              <a:gd name="connsiteY4" fmla="*/ 428628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64" h="428628">
                <a:moveTo>
                  <a:pt x="0" y="428628"/>
                </a:moveTo>
                <a:lnTo>
                  <a:pt x="482207" y="0"/>
                </a:lnTo>
                <a:lnTo>
                  <a:pt x="2000264" y="0"/>
                </a:lnTo>
                <a:lnTo>
                  <a:pt x="1643074" y="428628"/>
                </a:lnTo>
                <a:lnTo>
                  <a:pt x="0" y="428628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>
            <a:off x="1714500" y="2214563"/>
            <a:ext cx="1571625" cy="1357312"/>
          </a:xfrm>
          <a:custGeom>
            <a:avLst/>
            <a:gdLst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0198" h="1357322">
                <a:moveTo>
                  <a:pt x="0" y="0"/>
                </a:moveTo>
                <a:lnTo>
                  <a:pt x="1500198" y="0"/>
                </a:lnTo>
                <a:lnTo>
                  <a:pt x="1500198" y="1357322"/>
                </a:lnTo>
                <a:lnTo>
                  <a:pt x="0" y="135732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tint val="66000"/>
                  <a:satMod val="160000"/>
                  <a:alpha val="3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</a:schemeClr>
              </a:gs>
              <a:gs pos="45000">
                <a:schemeClr val="accent1">
                  <a:tint val="23500"/>
                  <a:satMod val="160000"/>
                  <a:alpha val="44000"/>
                </a:schemeClr>
              </a:gs>
            </a:gsLst>
            <a:lin ang="9000000" scaled="0"/>
          </a:gra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643063" y="1500188"/>
            <a:ext cx="1571625" cy="439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Задача 1: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grpSp>
        <p:nvGrpSpPr>
          <p:cNvPr id="62468" name="Группа 44"/>
          <p:cNvGrpSpPr>
            <a:grpSpLocks/>
          </p:cNvGrpSpPr>
          <p:nvPr/>
        </p:nvGrpSpPr>
        <p:grpSpPr bwMode="auto">
          <a:xfrm>
            <a:off x="785813" y="1857375"/>
            <a:ext cx="2857500" cy="2428875"/>
            <a:chOff x="4929190" y="857232"/>
            <a:chExt cx="3357280" cy="3155414"/>
          </a:xfrm>
        </p:grpSpPr>
        <p:sp>
          <p:nvSpPr>
            <p:cNvPr id="9" name="Куб 8"/>
            <p:cNvSpPr/>
            <p:nvPr/>
          </p:nvSpPr>
          <p:spPr>
            <a:xfrm>
              <a:off x="5429052" y="1286203"/>
              <a:ext cx="2428433" cy="2357281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5108650" y="2179207"/>
              <a:ext cx="1786006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 flipV="1">
              <a:off x="5429715" y="3071545"/>
              <a:ext cx="571275" cy="5726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6001654" y="3072209"/>
              <a:ext cx="185583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501" name="TextBox 36"/>
            <p:cNvSpPr txBox="1">
              <a:spLocks noChangeArrowheads="1"/>
            </p:cNvSpPr>
            <p:nvPr/>
          </p:nvSpPr>
          <p:spPr bwMode="auto">
            <a:xfrm>
              <a:off x="5000628" y="350043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2502" name="TextBox 37"/>
            <p:cNvSpPr txBox="1">
              <a:spLocks noChangeArrowheads="1"/>
            </p:cNvSpPr>
            <p:nvPr/>
          </p:nvSpPr>
          <p:spPr bwMode="auto">
            <a:xfrm>
              <a:off x="7143768" y="364331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62503" name="TextBox 38"/>
            <p:cNvSpPr txBox="1">
              <a:spLocks noChangeArrowheads="1"/>
            </p:cNvSpPr>
            <p:nvPr/>
          </p:nvSpPr>
          <p:spPr bwMode="auto">
            <a:xfrm>
              <a:off x="7715272" y="307181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62504" name="TextBox 39"/>
            <p:cNvSpPr txBox="1">
              <a:spLocks noChangeArrowheads="1"/>
            </p:cNvSpPr>
            <p:nvPr/>
          </p:nvSpPr>
          <p:spPr bwMode="auto">
            <a:xfrm>
              <a:off x="6000760" y="2643182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62505" name="TextBox 40"/>
            <p:cNvSpPr txBox="1">
              <a:spLocks noChangeArrowheads="1"/>
            </p:cNvSpPr>
            <p:nvPr/>
          </p:nvSpPr>
          <p:spPr bwMode="auto">
            <a:xfrm>
              <a:off x="4929190" y="1714488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506" name="TextBox 41"/>
            <p:cNvSpPr txBox="1">
              <a:spLocks noChangeArrowheads="1"/>
            </p:cNvSpPr>
            <p:nvPr/>
          </p:nvSpPr>
          <p:spPr bwMode="auto">
            <a:xfrm>
              <a:off x="7286644" y="178592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507" name="TextBox 42"/>
            <p:cNvSpPr txBox="1">
              <a:spLocks noChangeArrowheads="1"/>
            </p:cNvSpPr>
            <p:nvPr/>
          </p:nvSpPr>
          <p:spPr bwMode="auto">
            <a:xfrm>
              <a:off x="7858148" y="1071546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2508" name="TextBox 43"/>
            <p:cNvSpPr txBox="1">
              <a:spLocks noChangeArrowheads="1"/>
            </p:cNvSpPr>
            <p:nvPr/>
          </p:nvSpPr>
          <p:spPr bwMode="auto">
            <a:xfrm>
              <a:off x="5786446" y="857232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53" name="Половина рамки 52"/>
          <p:cNvSpPr/>
          <p:nvPr/>
        </p:nvSpPr>
        <p:spPr>
          <a:xfrm>
            <a:off x="3071813" y="3357563"/>
            <a:ext cx="214312" cy="428625"/>
          </a:xfrm>
          <a:prstGeom prst="halfFrame">
            <a:avLst/>
          </a:prstGeom>
          <a:solidFill>
            <a:srgbClr val="FF000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Содержимое 3"/>
          <p:cNvSpPr txBox="1">
            <a:spLocks/>
          </p:cNvSpPr>
          <p:nvPr/>
        </p:nvSpPr>
        <p:spPr bwMode="auto">
          <a:xfrm>
            <a:off x="1143000" y="4286250"/>
            <a:ext cx="16859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Calibri" pitchFamily="34" charset="0"/>
            </a:endParaRPr>
          </a:p>
        </p:txBody>
      </p:sp>
      <p:sp>
        <p:nvSpPr>
          <p:cNvPr id="55" name="Полилиния 54"/>
          <p:cNvSpPr/>
          <p:nvPr/>
        </p:nvSpPr>
        <p:spPr>
          <a:xfrm>
            <a:off x="5429250" y="3786188"/>
            <a:ext cx="2000250" cy="428625"/>
          </a:xfrm>
          <a:custGeom>
            <a:avLst/>
            <a:gdLst>
              <a:gd name="connsiteX0" fmla="*/ 0 w 1643074"/>
              <a:gd name="connsiteY0" fmla="*/ 500066 h 500066"/>
              <a:gd name="connsiteX1" fmla="*/ 125017 w 1643074"/>
              <a:gd name="connsiteY1" fmla="*/ 0 h 500066"/>
              <a:gd name="connsiteX2" fmla="*/ 1643074 w 1643074"/>
              <a:gd name="connsiteY2" fmla="*/ 0 h 500066"/>
              <a:gd name="connsiteX3" fmla="*/ 1518058 w 1643074"/>
              <a:gd name="connsiteY3" fmla="*/ 500066 h 500066"/>
              <a:gd name="connsiteX4" fmla="*/ 0 w 1643074"/>
              <a:gd name="connsiteY4" fmla="*/ 500066 h 500066"/>
              <a:gd name="connsiteX0" fmla="*/ 0 w 2000264"/>
              <a:gd name="connsiteY0" fmla="*/ 428628 h 500066"/>
              <a:gd name="connsiteX1" fmla="*/ 482207 w 2000264"/>
              <a:gd name="connsiteY1" fmla="*/ 0 h 500066"/>
              <a:gd name="connsiteX2" fmla="*/ 2000264 w 2000264"/>
              <a:gd name="connsiteY2" fmla="*/ 0 h 500066"/>
              <a:gd name="connsiteX3" fmla="*/ 1875248 w 2000264"/>
              <a:gd name="connsiteY3" fmla="*/ 500066 h 500066"/>
              <a:gd name="connsiteX4" fmla="*/ 0 w 2000264"/>
              <a:gd name="connsiteY4" fmla="*/ 428628 h 500066"/>
              <a:gd name="connsiteX0" fmla="*/ 0 w 2000264"/>
              <a:gd name="connsiteY0" fmla="*/ 428628 h 428628"/>
              <a:gd name="connsiteX1" fmla="*/ 482207 w 2000264"/>
              <a:gd name="connsiteY1" fmla="*/ 0 h 428628"/>
              <a:gd name="connsiteX2" fmla="*/ 2000264 w 2000264"/>
              <a:gd name="connsiteY2" fmla="*/ 0 h 428628"/>
              <a:gd name="connsiteX3" fmla="*/ 1643074 w 2000264"/>
              <a:gd name="connsiteY3" fmla="*/ 428628 h 428628"/>
              <a:gd name="connsiteX4" fmla="*/ 0 w 2000264"/>
              <a:gd name="connsiteY4" fmla="*/ 428628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64" h="428628">
                <a:moveTo>
                  <a:pt x="0" y="428628"/>
                </a:moveTo>
                <a:lnTo>
                  <a:pt x="482207" y="0"/>
                </a:lnTo>
                <a:lnTo>
                  <a:pt x="2000264" y="0"/>
                </a:lnTo>
                <a:lnTo>
                  <a:pt x="1643074" y="428628"/>
                </a:lnTo>
                <a:lnTo>
                  <a:pt x="0" y="428628"/>
                </a:lnTo>
                <a:close/>
              </a:path>
            </a:pathLst>
          </a:custGeom>
          <a:solidFill>
            <a:srgbClr val="FF66FF">
              <a:alpha val="19000"/>
            </a:srgb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олилиния 55"/>
          <p:cNvSpPr/>
          <p:nvPr/>
        </p:nvSpPr>
        <p:spPr>
          <a:xfrm>
            <a:off x="5429250" y="2857500"/>
            <a:ext cx="2071688" cy="928688"/>
          </a:xfrm>
          <a:custGeom>
            <a:avLst/>
            <a:gdLst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  <a:gd name="connsiteX0" fmla="*/ 0 w 1500198"/>
              <a:gd name="connsiteY0" fmla="*/ 0 h 1357322"/>
              <a:gd name="connsiteX1" fmla="*/ 1500198 w 1500198"/>
              <a:gd name="connsiteY1" fmla="*/ 0 h 1357322"/>
              <a:gd name="connsiteX2" fmla="*/ 1500198 w 1500198"/>
              <a:gd name="connsiteY2" fmla="*/ 1357322 h 1357322"/>
              <a:gd name="connsiteX3" fmla="*/ 0 w 1500198"/>
              <a:gd name="connsiteY3" fmla="*/ 1357322 h 1357322"/>
              <a:gd name="connsiteX4" fmla="*/ 0 w 1500198"/>
              <a:gd name="connsiteY4" fmla="*/ 0 h 1357322"/>
              <a:gd name="connsiteX0" fmla="*/ 0 w 1977534"/>
              <a:gd name="connsiteY0" fmla="*/ 0 h 1357322"/>
              <a:gd name="connsiteX1" fmla="*/ 1500198 w 1977534"/>
              <a:gd name="connsiteY1" fmla="*/ 0 h 1357322"/>
              <a:gd name="connsiteX2" fmla="*/ 1977534 w 1977534"/>
              <a:gd name="connsiteY2" fmla="*/ 857256 h 1357322"/>
              <a:gd name="connsiteX3" fmla="*/ 0 w 1977534"/>
              <a:gd name="connsiteY3" fmla="*/ 1357322 h 1357322"/>
              <a:gd name="connsiteX4" fmla="*/ 0 w 1977534"/>
              <a:gd name="connsiteY4" fmla="*/ 0 h 1357322"/>
              <a:gd name="connsiteX0" fmla="*/ 0 w 1977534"/>
              <a:gd name="connsiteY0" fmla="*/ 0 h 928694"/>
              <a:gd name="connsiteX1" fmla="*/ 1500198 w 1977534"/>
              <a:gd name="connsiteY1" fmla="*/ 0 h 928694"/>
              <a:gd name="connsiteX2" fmla="*/ 1977534 w 1977534"/>
              <a:gd name="connsiteY2" fmla="*/ 857256 h 928694"/>
              <a:gd name="connsiteX3" fmla="*/ 477336 w 1977534"/>
              <a:gd name="connsiteY3" fmla="*/ 928694 h 928694"/>
              <a:gd name="connsiteX4" fmla="*/ 0 w 1977534"/>
              <a:gd name="connsiteY4" fmla="*/ 0 h 928694"/>
              <a:gd name="connsiteX0" fmla="*/ 0 w 1977534"/>
              <a:gd name="connsiteY0" fmla="*/ 0 h 928694"/>
              <a:gd name="connsiteX1" fmla="*/ 1500198 w 1977534"/>
              <a:gd name="connsiteY1" fmla="*/ 0 h 928694"/>
              <a:gd name="connsiteX2" fmla="*/ 1977534 w 1977534"/>
              <a:gd name="connsiteY2" fmla="*/ 928694 h 928694"/>
              <a:gd name="connsiteX3" fmla="*/ 477336 w 1977534"/>
              <a:gd name="connsiteY3" fmla="*/ 928694 h 928694"/>
              <a:gd name="connsiteX4" fmla="*/ 0 w 1977534"/>
              <a:gd name="connsiteY4" fmla="*/ 0 h 928694"/>
              <a:gd name="connsiteX0" fmla="*/ 0 w 1977534"/>
              <a:gd name="connsiteY0" fmla="*/ 0 h 928694"/>
              <a:gd name="connsiteX1" fmla="*/ 1568389 w 1977534"/>
              <a:gd name="connsiteY1" fmla="*/ 0 h 928694"/>
              <a:gd name="connsiteX2" fmla="*/ 1977534 w 1977534"/>
              <a:gd name="connsiteY2" fmla="*/ 928694 h 928694"/>
              <a:gd name="connsiteX3" fmla="*/ 477336 w 1977534"/>
              <a:gd name="connsiteY3" fmla="*/ 928694 h 928694"/>
              <a:gd name="connsiteX4" fmla="*/ 0 w 1977534"/>
              <a:gd name="connsiteY4" fmla="*/ 0 h 92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7534" h="928694">
                <a:moveTo>
                  <a:pt x="0" y="0"/>
                </a:moveTo>
                <a:lnTo>
                  <a:pt x="1568389" y="0"/>
                </a:lnTo>
                <a:lnTo>
                  <a:pt x="1977534" y="928694"/>
                </a:lnTo>
                <a:lnTo>
                  <a:pt x="477336" y="928694"/>
                </a:lnTo>
                <a:lnTo>
                  <a:pt x="0" y="0"/>
                </a:lnTo>
                <a:close/>
              </a:path>
            </a:pathLst>
          </a:custGeom>
          <a:solidFill>
            <a:srgbClr val="C00000">
              <a:alpha val="25000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Заголовок 1"/>
          <p:cNvSpPr txBox="1">
            <a:spLocks/>
          </p:cNvSpPr>
          <p:nvPr/>
        </p:nvSpPr>
        <p:spPr>
          <a:xfrm>
            <a:off x="5857875" y="1714500"/>
            <a:ext cx="1571625" cy="43973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Задача 2: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59" name="Куб 58"/>
          <p:cNvSpPr/>
          <p:nvPr/>
        </p:nvSpPr>
        <p:spPr>
          <a:xfrm>
            <a:off x="5426075" y="2401888"/>
            <a:ext cx="2066925" cy="1814512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rot="5400000">
            <a:off x="5226050" y="3089276"/>
            <a:ext cx="13747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rot="5400000" flipH="1" flipV="1">
            <a:off x="5449888" y="3752850"/>
            <a:ext cx="439737" cy="4873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913438" y="3776663"/>
            <a:ext cx="15795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78" name="TextBox 62"/>
          <p:cNvSpPr txBox="1">
            <a:spLocks noChangeArrowheads="1"/>
          </p:cNvSpPr>
          <p:nvPr/>
        </p:nvSpPr>
        <p:spPr bwMode="auto">
          <a:xfrm>
            <a:off x="5060950" y="4106863"/>
            <a:ext cx="300038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2479" name="TextBox 63"/>
          <p:cNvSpPr txBox="1">
            <a:spLocks noChangeArrowheads="1"/>
          </p:cNvSpPr>
          <p:nvPr/>
        </p:nvSpPr>
        <p:spPr bwMode="auto">
          <a:xfrm>
            <a:off x="6884988" y="4216400"/>
            <a:ext cx="28892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2480" name="TextBox 64"/>
          <p:cNvSpPr txBox="1">
            <a:spLocks noChangeArrowheads="1"/>
          </p:cNvSpPr>
          <p:nvPr/>
        </p:nvSpPr>
        <p:spPr bwMode="auto">
          <a:xfrm>
            <a:off x="7372350" y="3776663"/>
            <a:ext cx="29845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2481" name="TextBox 65"/>
          <p:cNvSpPr txBox="1">
            <a:spLocks noChangeArrowheads="1"/>
          </p:cNvSpPr>
          <p:nvPr/>
        </p:nvSpPr>
        <p:spPr bwMode="auto">
          <a:xfrm>
            <a:off x="5913438" y="3446463"/>
            <a:ext cx="2889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2482" name="TextBox 66"/>
          <p:cNvSpPr txBox="1">
            <a:spLocks noChangeArrowheads="1"/>
          </p:cNvSpPr>
          <p:nvPr/>
        </p:nvSpPr>
        <p:spPr bwMode="auto">
          <a:xfrm>
            <a:off x="5000625" y="2732088"/>
            <a:ext cx="365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83" name="TextBox 67"/>
          <p:cNvSpPr txBox="1">
            <a:spLocks noChangeArrowheads="1"/>
          </p:cNvSpPr>
          <p:nvPr/>
        </p:nvSpPr>
        <p:spPr bwMode="auto">
          <a:xfrm>
            <a:off x="7007225" y="2786063"/>
            <a:ext cx="354013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84" name="TextBox 68"/>
          <p:cNvSpPr txBox="1">
            <a:spLocks noChangeArrowheads="1"/>
          </p:cNvSpPr>
          <p:nvPr/>
        </p:nvSpPr>
        <p:spPr bwMode="auto">
          <a:xfrm>
            <a:off x="7493000" y="2236788"/>
            <a:ext cx="365125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2485" name="TextBox 69"/>
          <p:cNvSpPr txBox="1">
            <a:spLocks noChangeArrowheads="1"/>
          </p:cNvSpPr>
          <p:nvPr/>
        </p:nvSpPr>
        <p:spPr bwMode="auto">
          <a:xfrm>
            <a:off x="5730875" y="2071688"/>
            <a:ext cx="355600" cy="28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2" name="Содержимое 3"/>
          <p:cNvSpPr txBox="1">
            <a:spLocks/>
          </p:cNvSpPr>
          <p:nvPr/>
        </p:nvSpPr>
        <p:spPr bwMode="auto">
          <a:xfrm>
            <a:off x="5572125" y="4429125"/>
            <a:ext cx="1685925" cy="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45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Calibri" pitchFamily="34" charset="0"/>
            </a:endParaRPr>
          </a:p>
        </p:txBody>
      </p:sp>
      <p:cxnSp>
        <p:nvCxnSpPr>
          <p:cNvPr id="74" name="Прямая соединительная линия 73"/>
          <p:cNvCxnSpPr>
            <a:endCxn id="55" idx="1"/>
          </p:cNvCxnSpPr>
          <p:nvPr/>
        </p:nvCxnSpPr>
        <p:spPr>
          <a:xfrm rot="16200000" flipH="1">
            <a:off x="5206206" y="3080544"/>
            <a:ext cx="928688" cy="4826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62480" idx="0"/>
          </p:cNvCxnSpPr>
          <p:nvPr/>
        </p:nvCxnSpPr>
        <p:spPr>
          <a:xfrm rot="16200000" flipH="1">
            <a:off x="6837362" y="3092451"/>
            <a:ext cx="919163" cy="4492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59" idx="1"/>
          </p:cNvCxnSpPr>
          <p:nvPr/>
        </p:nvCxnSpPr>
        <p:spPr>
          <a:xfrm rot="16200000" flipH="1">
            <a:off x="5937250" y="3151188"/>
            <a:ext cx="930275" cy="339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олилиния 97"/>
          <p:cNvSpPr/>
          <p:nvPr/>
        </p:nvSpPr>
        <p:spPr>
          <a:xfrm>
            <a:off x="6500813" y="3571875"/>
            <a:ext cx="285750" cy="214313"/>
          </a:xfrm>
          <a:custGeom>
            <a:avLst/>
            <a:gdLst>
              <a:gd name="connsiteX0" fmla="*/ 0 w 357190"/>
              <a:gd name="connsiteY0" fmla="*/ 0 h 285752"/>
              <a:gd name="connsiteX1" fmla="*/ 357190 w 357190"/>
              <a:gd name="connsiteY1" fmla="*/ 0 h 285752"/>
              <a:gd name="connsiteX2" fmla="*/ 357190 w 357190"/>
              <a:gd name="connsiteY2" fmla="*/ 285752 h 285752"/>
              <a:gd name="connsiteX3" fmla="*/ 0 w 357190"/>
              <a:gd name="connsiteY3" fmla="*/ 285752 h 285752"/>
              <a:gd name="connsiteX4" fmla="*/ 0 w 357190"/>
              <a:gd name="connsiteY4" fmla="*/ 0 h 285752"/>
              <a:gd name="connsiteX0" fmla="*/ 0 w 428628"/>
              <a:gd name="connsiteY0" fmla="*/ 0 h 285752"/>
              <a:gd name="connsiteX1" fmla="*/ 428628 w 428628"/>
              <a:gd name="connsiteY1" fmla="*/ 0 h 285752"/>
              <a:gd name="connsiteX2" fmla="*/ 428628 w 428628"/>
              <a:gd name="connsiteY2" fmla="*/ 285752 h 285752"/>
              <a:gd name="connsiteX3" fmla="*/ 71438 w 428628"/>
              <a:gd name="connsiteY3" fmla="*/ 285752 h 285752"/>
              <a:gd name="connsiteX4" fmla="*/ 0 w 428628"/>
              <a:gd name="connsiteY4" fmla="*/ 0 h 28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628" h="285752">
                <a:moveTo>
                  <a:pt x="0" y="0"/>
                </a:moveTo>
                <a:lnTo>
                  <a:pt x="428628" y="0"/>
                </a:lnTo>
                <a:lnTo>
                  <a:pt x="428628" y="285752"/>
                </a:lnTo>
                <a:lnTo>
                  <a:pt x="71438" y="285752"/>
                </a:lnTo>
                <a:lnTo>
                  <a:pt x="0" y="0"/>
                </a:lnTo>
                <a:close/>
              </a:path>
            </a:pathLst>
          </a:cu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01" name="Прямая соединительная линия 100"/>
          <p:cNvCxnSpPr>
            <a:stCxn id="59" idx="1"/>
          </p:cNvCxnSpPr>
          <p:nvPr/>
        </p:nvCxnSpPr>
        <p:spPr>
          <a:xfrm rot="16200000" flipH="1">
            <a:off x="5687219" y="3401219"/>
            <a:ext cx="1144587" cy="5397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98" idx="3"/>
          </p:cNvCxnSpPr>
          <p:nvPr/>
        </p:nvCxnSpPr>
        <p:spPr>
          <a:xfrm flipH="1">
            <a:off x="6072188" y="3786188"/>
            <a:ext cx="476250" cy="4286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Полилиния 105"/>
          <p:cNvSpPr/>
          <p:nvPr/>
        </p:nvSpPr>
        <p:spPr>
          <a:xfrm>
            <a:off x="6429375" y="3786188"/>
            <a:ext cx="285750" cy="142875"/>
          </a:xfrm>
          <a:custGeom>
            <a:avLst/>
            <a:gdLst>
              <a:gd name="connsiteX0" fmla="*/ 0 w 357190"/>
              <a:gd name="connsiteY0" fmla="*/ 0 h 142876"/>
              <a:gd name="connsiteX1" fmla="*/ 357190 w 357190"/>
              <a:gd name="connsiteY1" fmla="*/ 0 h 142876"/>
              <a:gd name="connsiteX2" fmla="*/ 357190 w 357190"/>
              <a:gd name="connsiteY2" fmla="*/ 142876 h 142876"/>
              <a:gd name="connsiteX3" fmla="*/ 0 w 357190"/>
              <a:gd name="connsiteY3" fmla="*/ 142876 h 142876"/>
              <a:gd name="connsiteX4" fmla="*/ 0 w 357190"/>
              <a:gd name="connsiteY4" fmla="*/ 0 h 142876"/>
              <a:gd name="connsiteX0" fmla="*/ 142876 w 500066"/>
              <a:gd name="connsiteY0" fmla="*/ 0 h 142876"/>
              <a:gd name="connsiteX1" fmla="*/ 500066 w 500066"/>
              <a:gd name="connsiteY1" fmla="*/ 0 h 142876"/>
              <a:gd name="connsiteX2" fmla="*/ 500066 w 500066"/>
              <a:gd name="connsiteY2" fmla="*/ 142876 h 142876"/>
              <a:gd name="connsiteX3" fmla="*/ 0 w 500066"/>
              <a:gd name="connsiteY3" fmla="*/ 142876 h 142876"/>
              <a:gd name="connsiteX4" fmla="*/ 142876 w 500066"/>
              <a:gd name="connsiteY4" fmla="*/ 0 h 142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066" h="142876">
                <a:moveTo>
                  <a:pt x="142876" y="0"/>
                </a:moveTo>
                <a:lnTo>
                  <a:pt x="500066" y="0"/>
                </a:lnTo>
                <a:lnTo>
                  <a:pt x="500066" y="142876"/>
                </a:lnTo>
                <a:lnTo>
                  <a:pt x="0" y="142876"/>
                </a:lnTo>
                <a:lnTo>
                  <a:pt x="142876" y="0"/>
                </a:lnTo>
                <a:close/>
              </a:path>
            </a:pathLst>
          </a:cu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107" name="Дуга 106"/>
          <p:cNvSpPr/>
          <p:nvPr/>
        </p:nvSpPr>
        <p:spPr>
          <a:xfrm rot="14120516">
            <a:off x="6336507" y="3456781"/>
            <a:ext cx="546100" cy="582613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Дуга 107"/>
          <p:cNvSpPr/>
          <p:nvPr/>
        </p:nvSpPr>
        <p:spPr>
          <a:xfrm rot="14120516">
            <a:off x="7265194" y="3456782"/>
            <a:ext cx="546100" cy="582612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Улыбающееся лицо 110">
            <a:hlinkClick r:id="rId2" action="ppaction://hlinksldjump"/>
          </p:cNvPr>
          <p:cNvSpPr/>
          <p:nvPr/>
        </p:nvSpPr>
        <p:spPr>
          <a:xfrm>
            <a:off x="8143875" y="6000750"/>
            <a:ext cx="500063" cy="500063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6" grpId="0" animBg="1"/>
      <p:bldP spid="53" grpId="0" animBg="1"/>
      <p:bldP spid="54" grpId="0" build="p"/>
      <p:bldP spid="55" grpId="0" animBg="1"/>
      <p:bldP spid="56" grpId="0" animBg="1"/>
      <p:bldP spid="72" grpId="0"/>
      <p:bldP spid="98" grpId="0" animBg="1"/>
      <p:bldP spid="106" grpId="0" animBg="1"/>
      <p:bldP spid="107" grpId="0" animBg="1"/>
      <p:bldP spid="10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71625" y="1071563"/>
            <a:ext cx="1571625" cy="43973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Задача 3:</a:t>
            </a:r>
            <a:endParaRPr lang="ru-RU" sz="20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Полилиния 2"/>
          <p:cNvSpPr/>
          <p:nvPr/>
        </p:nvSpPr>
        <p:spPr>
          <a:xfrm>
            <a:off x="1443038" y="3929063"/>
            <a:ext cx="2343150" cy="571500"/>
          </a:xfrm>
          <a:custGeom>
            <a:avLst/>
            <a:gdLst>
              <a:gd name="connsiteX0" fmla="*/ 0 w 1643074"/>
              <a:gd name="connsiteY0" fmla="*/ 500066 h 500066"/>
              <a:gd name="connsiteX1" fmla="*/ 125017 w 1643074"/>
              <a:gd name="connsiteY1" fmla="*/ 0 h 500066"/>
              <a:gd name="connsiteX2" fmla="*/ 1643074 w 1643074"/>
              <a:gd name="connsiteY2" fmla="*/ 0 h 500066"/>
              <a:gd name="connsiteX3" fmla="*/ 1518058 w 1643074"/>
              <a:gd name="connsiteY3" fmla="*/ 500066 h 500066"/>
              <a:gd name="connsiteX4" fmla="*/ 0 w 1643074"/>
              <a:gd name="connsiteY4" fmla="*/ 500066 h 500066"/>
              <a:gd name="connsiteX0" fmla="*/ 0 w 2000264"/>
              <a:gd name="connsiteY0" fmla="*/ 428628 h 500066"/>
              <a:gd name="connsiteX1" fmla="*/ 482207 w 2000264"/>
              <a:gd name="connsiteY1" fmla="*/ 0 h 500066"/>
              <a:gd name="connsiteX2" fmla="*/ 2000264 w 2000264"/>
              <a:gd name="connsiteY2" fmla="*/ 0 h 500066"/>
              <a:gd name="connsiteX3" fmla="*/ 1875248 w 2000264"/>
              <a:gd name="connsiteY3" fmla="*/ 500066 h 500066"/>
              <a:gd name="connsiteX4" fmla="*/ 0 w 2000264"/>
              <a:gd name="connsiteY4" fmla="*/ 428628 h 500066"/>
              <a:gd name="connsiteX0" fmla="*/ 0 w 2000264"/>
              <a:gd name="connsiteY0" fmla="*/ 428628 h 428628"/>
              <a:gd name="connsiteX1" fmla="*/ 482207 w 2000264"/>
              <a:gd name="connsiteY1" fmla="*/ 0 h 428628"/>
              <a:gd name="connsiteX2" fmla="*/ 2000264 w 2000264"/>
              <a:gd name="connsiteY2" fmla="*/ 0 h 428628"/>
              <a:gd name="connsiteX3" fmla="*/ 1643074 w 2000264"/>
              <a:gd name="connsiteY3" fmla="*/ 428628 h 428628"/>
              <a:gd name="connsiteX4" fmla="*/ 0 w 2000264"/>
              <a:gd name="connsiteY4" fmla="*/ 428628 h 42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0264" h="428628">
                <a:moveTo>
                  <a:pt x="0" y="428628"/>
                </a:moveTo>
                <a:lnTo>
                  <a:pt x="482207" y="0"/>
                </a:lnTo>
                <a:lnTo>
                  <a:pt x="2000264" y="0"/>
                </a:lnTo>
                <a:lnTo>
                  <a:pt x="1643074" y="428628"/>
                </a:lnTo>
                <a:lnTo>
                  <a:pt x="0" y="428628"/>
                </a:lnTo>
                <a:close/>
              </a:path>
            </a:pathLst>
          </a:custGeom>
          <a:solidFill>
            <a:srgbClr val="FFC000">
              <a:alpha val="19000"/>
            </a:srgbClr>
          </a:solidFill>
          <a:ln>
            <a:solidFill>
              <a:srgbClr val="FFC000">
                <a:alpha val="27000"/>
              </a:srgb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1439863" y="2203450"/>
            <a:ext cx="2479675" cy="2293938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1153318" y="3072607"/>
            <a:ext cx="173831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453356" y="3928270"/>
            <a:ext cx="555625" cy="5826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71688" y="3929063"/>
            <a:ext cx="189706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5" name="TextBox 9"/>
          <p:cNvSpPr txBox="1">
            <a:spLocks noChangeArrowheads="1"/>
          </p:cNvSpPr>
          <p:nvPr/>
        </p:nvSpPr>
        <p:spPr bwMode="auto">
          <a:xfrm>
            <a:off x="1001713" y="4357688"/>
            <a:ext cx="3587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3496" name="TextBox 10"/>
          <p:cNvSpPr txBox="1">
            <a:spLocks noChangeArrowheads="1"/>
          </p:cNvSpPr>
          <p:nvPr/>
        </p:nvSpPr>
        <p:spPr bwMode="auto">
          <a:xfrm>
            <a:off x="3190875" y="4497388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3497" name="TextBox 11"/>
          <p:cNvSpPr txBox="1">
            <a:spLocks noChangeArrowheads="1"/>
          </p:cNvSpPr>
          <p:nvPr/>
        </p:nvSpPr>
        <p:spPr bwMode="auto">
          <a:xfrm>
            <a:off x="3775075" y="3941763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3498" name="TextBox 12"/>
          <p:cNvSpPr txBox="1">
            <a:spLocks noChangeArrowheads="1"/>
          </p:cNvSpPr>
          <p:nvPr/>
        </p:nvSpPr>
        <p:spPr bwMode="auto">
          <a:xfrm>
            <a:off x="2022475" y="3524250"/>
            <a:ext cx="3476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3499" name="TextBox 13"/>
          <p:cNvSpPr txBox="1">
            <a:spLocks noChangeArrowheads="1"/>
          </p:cNvSpPr>
          <p:nvPr/>
        </p:nvSpPr>
        <p:spPr bwMode="auto">
          <a:xfrm>
            <a:off x="928688" y="2620963"/>
            <a:ext cx="43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00" name="TextBox 14"/>
          <p:cNvSpPr txBox="1">
            <a:spLocks noChangeArrowheads="1"/>
          </p:cNvSpPr>
          <p:nvPr/>
        </p:nvSpPr>
        <p:spPr bwMode="auto">
          <a:xfrm>
            <a:off x="3336925" y="2689225"/>
            <a:ext cx="4238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01" name="TextBox 15"/>
          <p:cNvSpPr txBox="1">
            <a:spLocks noChangeArrowheads="1"/>
          </p:cNvSpPr>
          <p:nvPr/>
        </p:nvSpPr>
        <p:spPr bwMode="auto">
          <a:xfrm>
            <a:off x="3919538" y="1993900"/>
            <a:ext cx="43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02" name="TextBox 16"/>
          <p:cNvSpPr txBox="1">
            <a:spLocks noChangeArrowheads="1"/>
          </p:cNvSpPr>
          <p:nvPr/>
        </p:nvSpPr>
        <p:spPr bwMode="auto">
          <a:xfrm>
            <a:off x="1804988" y="1785938"/>
            <a:ext cx="4270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19" name="Прямая соединительная линия 18"/>
          <p:cNvCxnSpPr>
            <a:stCxn id="63496" idx="0"/>
            <a:endCxn id="3" idx="1"/>
          </p:cNvCxnSpPr>
          <p:nvPr/>
        </p:nvCxnSpPr>
        <p:spPr>
          <a:xfrm rot="16200000" flipV="1">
            <a:off x="2401888" y="3535363"/>
            <a:ext cx="568325" cy="1355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000250" y="2214563"/>
            <a:ext cx="1285875" cy="500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олилиния 36"/>
          <p:cNvSpPr/>
          <p:nvPr/>
        </p:nvSpPr>
        <p:spPr>
          <a:xfrm>
            <a:off x="2000250" y="2214563"/>
            <a:ext cx="1357313" cy="2286000"/>
          </a:xfrm>
          <a:custGeom>
            <a:avLst/>
            <a:gdLst>
              <a:gd name="connsiteX0" fmla="*/ 0 w 1357322"/>
              <a:gd name="connsiteY0" fmla="*/ 0 h 2071702"/>
              <a:gd name="connsiteX1" fmla="*/ 1357322 w 1357322"/>
              <a:gd name="connsiteY1" fmla="*/ 0 h 2071702"/>
              <a:gd name="connsiteX2" fmla="*/ 1357322 w 1357322"/>
              <a:gd name="connsiteY2" fmla="*/ 2071702 h 2071702"/>
              <a:gd name="connsiteX3" fmla="*/ 0 w 1357322"/>
              <a:gd name="connsiteY3" fmla="*/ 2071702 h 2071702"/>
              <a:gd name="connsiteX4" fmla="*/ 0 w 1357322"/>
              <a:gd name="connsiteY4" fmla="*/ 0 h 2071702"/>
              <a:gd name="connsiteX0" fmla="*/ 0 w 1357322"/>
              <a:gd name="connsiteY0" fmla="*/ 0 h 2214578"/>
              <a:gd name="connsiteX1" fmla="*/ 1357322 w 1357322"/>
              <a:gd name="connsiteY1" fmla="*/ 142876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14578"/>
              <a:gd name="connsiteX1" fmla="*/ 1357322 w 1357322"/>
              <a:gd name="connsiteY1" fmla="*/ 571504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2214578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22" h="2286016">
                <a:moveTo>
                  <a:pt x="0" y="0"/>
                </a:moveTo>
                <a:lnTo>
                  <a:pt x="1357322" y="571504"/>
                </a:lnTo>
                <a:lnTo>
                  <a:pt x="1357322" y="2286016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одержимое 3"/>
          <p:cNvSpPr txBox="1">
            <a:spLocks/>
          </p:cNvSpPr>
          <p:nvPr/>
        </p:nvSpPr>
        <p:spPr bwMode="auto">
          <a:xfrm>
            <a:off x="1428750" y="4786313"/>
            <a:ext cx="18923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507" name="Прямоугольник 41"/>
          <p:cNvSpPr>
            <a:spLocks noChangeArrowheads="1"/>
          </p:cNvSpPr>
          <p:nvPr/>
        </p:nvSpPr>
        <p:spPr bwMode="auto">
          <a:xfrm>
            <a:off x="6858000" y="1143000"/>
            <a:ext cx="106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Задача 4:</a:t>
            </a:r>
            <a:endParaRPr lang="ru-RU">
              <a:latin typeface="Calibri" pitchFamily="34" charset="0"/>
            </a:endParaRPr>
          </a:p>
        </p:txBody>
      </p:sp>
      <p:sp>
        <p:nvSpPr>
          <p:cNvPr id="45" name="Куб 44"/>
          <p:cNvSpPr/>
          <p:nvPr/>
        </p:nvSpPr>
        <p:spPr>
          <a:xfrm>
            <a:off x="5654675" y="2274888"/>
            <a:ext cx="2479675" cy="2293937"/>
          </a:xfrm>
          <a:prstGeom prst="cub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5368132" y="3144044"/>
            <a:ext cx="17383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 flipH="1" flipV="1">
            <a:off x="5668169" y="3999706"/>
            <a:ext cx="555625" cy="5826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286500" y="4000500"/>
            <a:ext cx="189706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12" name="TextBox 48"/>
          <p:cNvSpPr txBox="1">
            <a:spLocks noChangeArrowheads="1"/>
          </p:cNvSpPr>
          <p:nvPr/>
        </p:nvSpPr>
        <p:spPr bwMode="auto">
          <a:xfrm>
            <a:off x="5216525" y="4429125"/>
            <a:ext cx="3587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63513" name="TextBox 49"/>
          <p:cNvSpPr txBox="1">
            <a:spLocks noChangeArrowheads="1"/>
          </p:cNvSpPr>
          <p:nvPr/>
        </p:nvSpPr>
        <p:spPr bwMode="auto">
          <a:xfrm>
            <a:off x="7405688" y="4568825"/>
            <a:ext cx="3460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63514" name="TextBox 50"/>
          <p:cNvSpPr txBox="1">
            <a:spLocks noChangeArrowheads="1"/>
          </p:cNvSpPr>
          <p:nvPr/>
        </p:nvSpPr>
        <p:spPr bwMode="auto">
          <a:xfrm>
            <a:off x="7989888" y="4013200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</a:p>
        </p:txBody>
      </p:sp>
      <p:sp>
        <p:nvSpPr>
          <p:cNvPr id="63515" name="TextBox 51"/>
          <p:cNvSpPr txBox="1">
            <a:spLocks noChangeArrowheads="1"/>
          </p:cNvSpPr>
          <p:nvPr/>
        </p:nvSpPr>
        <p:spPr bwMode="auto">
          <a:xfrm>
            <a:off x="6237288" y="3595688"/>
            <a:ext cx="3476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63516" name="TextBox 52"/>
          <p:cNvSpPr txBox="1">
            <a:spLocks noChangeArrowheads="1"/>
          </p:cNvSpPr>
          <p:nvPr/>
        </p:nvSpPr>
        <p:spPr bwMode="auto">
          <a:xfrm>
            <a:off x="5143500" y="2692400"/>
            <a:ext cx="4381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17" name="TextBox 53"/>
          <p:cNvSpPr txBox="1">
            <a:spLocks noChangeArrowheads="1"/>
          </p:cNvSpPr>
          <p:nvPr/>
        </p:nvSpPr>
        <p:spPr bwMode="auto">
          <a:xfrm>
            <a:off x="7551738" y="2760663"/>
            <a:ext cx="42386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18" name="TextBox 54"/>
          <p:cNvSpPr txBox="1">
            <a:spLocks noChangeArrowheads="1"/>
          </p:cNvSpPr>
          <p:nvPr/>
        </p:nvSpPr>
        <p:spPr bwMode="auto">
          <a:xfrm>
            <a:off x="8134350" y="2065338"/>
            <a:ext cx="4381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3519" name="TextBox 55"/>
          <p:cNvSpPr txBox="1">
            <a:spLocks noChangeArrowheads="1"/>
          </p:cNvSpPr>
          <p:nvPr/>
        </p:nvSpPr>
        <p:spPr bwMode="auto">
          <a:xfrm>
            <a:off x="6019800" y="1857375"/>
            <a:ext cx="4270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200" b="1" i="1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cxnSp>
        <p:nvCxnSpPr>
          <p:cNvPr id="57" name="Прямая соединительная линия 56"/>
          <p:cNvCxnSpPr>
            <a:stCxn id="63513" idx="0"/>
          </p:cNvCxnSpPr>
          <p:nvPr/>
        </p:nvCxnSpPr>
        <p:spPr>
          <a:xfrm rot="16200000" flipV="1">
            <a:off x="6616700" y="3606800"/>
            <a:ext cx="568325" cy="135572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215063" y="2286000"/>
            <a:ext cx="1285875" cy="5000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олилиния 58"/>
          <p:cNvSpPr/>
          <p:nvPr/>
        </p:nvSpPr>
        <p:spPr>
          <a:xfrm>
            <a:off x="6215063" y="2286000"/>
            <a:ext cx="1357312" cy="2286000"/>
          </a:xfrm>
          <a:custGeom>
            <a:avLst/>
            <a:gdLst>
              <a:gd name="connsiteX0" fmla="*/ 0 w 1357322"/>
              <a:gd name="connsiteY0" fmla="*/ 0 h 2071702"/>
              <a:gd name="connsiteX1" fmla="*/ 1357322 w 1357322"/>
              <a:gd name="connsiteY1" fmla="*/ 0 h 2071702"/>
              <a:gd name="connsiteX2" fmla="*/ 1357322 w 1357322"/>
              <a:gd name="connsiteY2" fmla="*/ 2071702 h 2071702"/>
              <a:gd name="connsiteX3" fmla="*/ 0 w 1357322"/>
              <a:gd name="connsiteY3" fmla="*/ 2071702 h 2071702"/>
              <a:gd name="connsiteX4" fmla="*/ 0 w 1357322"/>
              <a:gd name="connsiteY4" fmla="*/ 0 h 2071702"/>
              <a:gd name="connsiteX0" fmla="*/ 0 w 1357322"/>
              <a:gd name="connsiteY0" fmla="*/ 0 h 2214578"/>
              <a:gd name="connsiteX1" fmla="*/ 1357322 w 1357322"/>
              <a:gd name="connsiteY1" fmla="*/ 142876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14578"/>
              <a:gd name="connsiteX1" fmla="*/ 1357322 w 1357322"/>
              <a:gd name="connsiteY1" fmla="*/ 571504 h 2214578"/>
              <a:gd name="connsiteX2" fmla="*/ 1357322 w 1357322"/>
              <a:gd name="connsiteY2" fmla="*/ 2214578 h 2214578"/>
              <a:gd name="connsiteX3" fmla="*/ 0 w 1357322"/>
              <a:gd name="connsiteY3" fmla="*/ 2214578 h 2214578"/>
              <a:gd name="connsiteX4" fmla="*/ 0 w 1357322"/>
              <a:gd name="connsiteY4" fmla="*/ 0 h 2214578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2214578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  <a:gd name="connsiteX0" fmla="*/ 0 w 1357322"/>
              <a:gd name="connsiteY0" fmla="*/ 0 h 2286016"/>
              <a:gd name="connsiteX1" fmla="*/ 1357322 w 1357322"/>
              <a:gd name="connsiteY1" fmla="*/ 571504 h 2286016"/>
              <a:gd name="connsiteX2" fmla="*/ 1357322 w 1357322"/>
              <a:gd name="connsiteY2" fmla="*/ 2286016 h 2286016"/>
              <a:gd name="connsiteX3" fmla="*/ 0 w 1357322"/>
              <a:gd name="connsiteY3" fmla="*/ 1714512 h 2286016"/>
              <a:gd name="connsiteX4" fmla="*/ 0 w 1357322"/>
              <a:gd name="connsiteY4" fmla="*/ 0 h 2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7322" h="2286016">
                <a:moveTo>
                  <a:pt x="0" y="0"/>
                </a:moveTo>
                <a:lnTo>
                  <a:pt x="1357322" y="571504"/>
                </a:lnTo>
                <a:lnTo>
                  <a:pt x="1357322" y="2286016"/>
                </a:lnTo>
                <a:lnTo>
                  <a:pt x="0" y="1714512"/>
                </a:lnTo>
                <a:lnTo>
                  <a:pt x="0" y="0"/>
                </a:lnTo>
                <a:close/>
              </a:path>
            </a:pathLst>
          </a:cu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1" name="Прямая соединительная линия 60"/>
          <p:cNvCxnSpPr/>
          <p:nvPr/>
        </p:nvCxnSpPr>
        <p:spPr>
          <a:xfrm flipV="1">
            <a:off x="5654675" y="2274888"/>
            <a:ext cx="2428875" cy="571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63514" idx="0"/>
          </p:cNvCxnSpPr>
          <p:nvPr/>
        </p:nvCxnSpPr>
        <p:spPr>
          <a:xfrm flipV="1">
            <a:off x="5654675" y="4013200"/>
            <a:ext cx="2514600" cy="547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олилиния 65"/>
          <p:cNvSpPr/>
          <p:nvPr/>
        </p:nvSpPr>
        <p:spPr>
          <a:xfrm>
            <a:off x="5654675" y="2274888"/>
            <a:ext cx="2500313" cy="2286000"/>
          </a:xfrm>
          <a:custGeom>
            <a:avLst/>
            <a:gdLst>
              <a:gd name="connsiteX0" fmla="*/ 0 w 2428892"/>
              <a:gd name="connsiteY0" fmla="*/ 1928826 h 1928826"/>
              <a:gd name="connsiteX1" fmla="*/ 482207 w 2428892"/>
              <a:gd name="connsiteY1" fmla="*/ 0 h 1928826"/>
              <a:gd name="connsiteX2" fmla="*/ 2428892 w 2428892"/>
              <a:gd name="connsiteY2" fmla="*/ 0 h 1928826"/>
              <a:gd name="connsiteX3" fmla="*/ 1946686 w 2428892"/>
              <a:gd name="connsiteY3" fmla="*/ 1928826 h 1928826"/>
              <a:gd name="connsiteX4" fmla="*/ 0 w 2428892"/>
              <a:gd name="connsiteY4" fmla="*/ 1928826 h 1928826"/>
              <a:gd name="connsiteX0" fmla="*/ 0 w 2428892"/>
              <a:gd name="connsiteY0" fmla="*/ 2000264 h 2000264"/>
              <a:gd name="connsiteX1" fmla="*/ 482207 w 2428892"/>
              <a:gd name="connsiteY1" fmla="*/ 71438 h 2000264"/>
              <a:gd name="connsiteX2" fmla="*/ 2428892 w 2428892"/>
              <a:gd name="connsiteY2" fmla="*/ 0 h 2000264"/>
              <a:gd name="connsiteX3" fmla="*/ 1946686 w 2428892"/>
              <a:gd name="connsiteY3" fmla="*/ 2000264 h 2000264"/>
              <a:gd name="connsiteX4" fmla="*/ 0 w 2428892"/>
              <a:gd name="connsiteY4" fmla="*/ 2000264 h 2000264"/>
              <a:gd name="connsiteX0" fmla="*/ 0 w 2428892"/>
              <a:gd name="connsiteY0" fmla="*/ 2000264 h 2000264"/>
              <a:gd name="connsiteX1" fmla="*/ 0 w 2428892"/>
              <a:gd name="connsiteY1" fmla="*/ 571504 h 2000264"/>
              <a:gd name="connsiteX2" fmla="*/ 2428892 w 2428892"/>
              <a:gd name="connsiteY2" fmla="*/ 0 h 2000264"/>
              <a:gd name="connsiteX3" fmla="*/ 1946686 w 2428892"/>
              <a:gd name="connsiteY3" fmla="*/ 2000264 h 2000264"/>
              <a:gd name="connsiteX4" fmla="*/ 0 w 2428892"/>
              <a:gd name="connsiteY4" fmla="*/ 2000264 h 2000264"/>
              <a:gd name="connsiteX0" fmla="*/ 0 w 2500330"/>
              <a:gd name="connsiteY0" fmla="*/ 2000264 h 2000264"/>
              <a:gd name="connsiteX1" fmla="*/ 0 w 2500330"/>
              <a:gd name="connsiteY1" fmla="*/ 571504 h 2000264"/>
              <a:gd name="connsiteX2" fmla="*/ 2428892 w 2500330"/>
              <a:gd name="connsiteY2" fmla="*/ 0 h 2000264"/>
              <a:gd name="connsiteX3" fmla="*/ 2500330 w 2500330"/>
              <a:gd name="connsiteY3" fmla="*/ 1785950 h 2000264"/>
              <a:gd name="connsiteX4" fmla="*/ 0 w 2500330"/>
              <a:gd name="connsiteY4" fmla="*/ 2000264 h 2000264"/>
              <a:gd name="connsiteX0" fmla="*/ 0 w 2500330"/>
              <a:gd name="connsiteY0" fmla="*/ 2000264 h 2000264"/>
              <a:gd name="connsiteX1" fmla="*/ 0 w 2500330"/>
              <a:gd name="connsiteY1" fmla="*/ 571504 h 2000264"/>
              <a:gd name="connsiteX2" fmla="*/ 2428892 w 2500330"/>
              <a:gd name="connsiteY2" fmla="*/ 0 h 2000264"/>
              <a:gd name="connsiteX3" fmla="*/ 2500330 w 2500330"/>
              <a:gd name="connsiteY3" fmla="*/ 1785950 h 2000264"/>
              <a:gd name="connsiteX4" fmla="*/ 0 w 2500330"/>
              <a:gd name="connsiteY4" fmla="*/ 2000264 h 2000264"/>
              <a:gd name="connsiteX0" fmla="*/ 0 w 2500330"/>
              <a:gd name="connsiteY0" fmla="*/ 2286016 h 2286016"/>
              <a:gd name="connsiteX1" fmla="*/ 0 w 2500330"/>
              <a:gd name="connsiteY1" fmla="*/ 571504 h 2286016"/>
              <a:gd name="connsiteX2" fmla="*/ 2428892 w 2500330"/>
              <a:gd name="connsiteY2" fmla="*/ 0 h 2286016"/>
              <a:gd name="connsiteX3" fmla="*/ 2500330 w 2500330"/>
              <a:gd name="connsiteY3" fmla="*/ 1785950 h 2286016"/>
              <a:gd name="connsiteX4" fmla="*/ 0 w 2500330"/>
              <a:gd name="connsiteY4" fmla="*/ 2286016 h 2286016"/>
              <a:gd name="connsiteX0" fmla="*/ 0 w 2500330"/>
              <a:gd name="connsiteY0" fmla="*/ 2214578 h 2214578"/>
              <a:gd name="connsiteX1" fmla="*/ 0 w 2500330"/>
              <a:gd name="connsiteY1" fmla="*/ 500066 h 2214578"/>
              <a:gd name="connsiteX2" fmla="*/ 2428892 w 2500330"/>
              <a:gd name="connsiteY2" fmla="*/ 0 h 2214578"/>
              <a:gd name="connsiteX3" fmla="*/ 2500330 w 2500330"/>
              <a:gd name="connsiteY3" fmla="*/ 1714512 h 2214578"/>
              <a:gd name="connsiteX4" fmla="*/ 0 w 2500330"/>
              <a:gd name="connsiteY4" fmla="*/ 2214578 h 2214578"/>
              <a:gd name="connsiteX0" fmla="*/ 0 w 2500330"/>
              <a:gd name="connsiteY0" fmla="*/ 2286016 h 2286016"/>
              <a:gd name="connsiteX1" fmla="*/ 0 w 2500330"/>
              <a:gd name="connsiteY1" fmla="*/ 571504 h 2286016"/>
              <a:gd name="connsiteX2" fmla="*/ 2500330 w 2500330"/>
              <a:gd name="connsiteY2" fmla="*/ 0 h 2286016"/>
              <a:gd name="connsiteX3" fmla="*/ 2500330 w 2500330"/>
              <a:gd name="connsiteY3" fmla="*/ 1785950 h 2286016"/>
              <a:gd name="connsiteX4" fmla="*/ 0 w 2500330"/>
              <a:gd name="connsiteY4" fmla="*/ 2286016 h 228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0330" h="2286016">
                <a:moveTo>
                  <a:pt x="0" y="2286016"/>
                </a:moveTo>
                <a:lnTo>
                  <a:pt x="0" y="571504"/>
                </a:lnTo>
                <a:lnTo>
                  <a:pt x="2500330" y="0"/>
                </a:lnTo>
                <a:lnTo>
                  <a:pt x="2500330" y="1785950"/>
                </a:lnTo>
                <a:lnTo>
                  <a:pt x="0" y="2286016"/>
                </a:lnTo>
                <a:close/>
              </a:path>
            </a:pathLst>
          </a:custGeom>
          <a:solidFill>
            <a:srgbClr val="14BC30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rot="5400000">
            <a:off x="6083300" y="3417888"/>
            <a:ext cx="17145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Содержимое 3"/>
          <p:cNvSpPr txBox="1">
            <a:spLocks/>
          </p:cNvSpPr>
          <p:nvPr/>
        </p:nvSpPr>
        <p:spPr bwMode="auto">
          <a:xfrm>
            <a:off x="5643563" y="4857750"/>
            <a:ext cx="18923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en-US" b="1" baseline="3000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.</a:t>
            </a:r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Улыбающееся лицо 69">
            <a:hlinkClick r:id="rId2" action="ppaction://hlinksldjump"/>
          </p:cNvPr>
          <p:cNvSpPr/>
          <p:nvPr/>
        </p:nvSpPr>
        <p:spPr>
          <a:xfrm>
            <a:off x="8501063" y="6215063"/>
            <a:ext cx="428625" cy="428625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41" grpId="0" build="p"/>
      <p:bldP spid="59" grpId="0" animBg="1"/>
      <p:bldP spid="66" grpId="0" animBg="1"/>
      <p:bldP spid="6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олилиния 19"/>
          <p:cNvSpPr/>
          <p:nvPr/>
        </p:nvSpPr>
        <p:spPr>
          <a:xfrm rot="17898854">
            <a:off x="1951832" y="2570956"/>
            <a:ext cx="806450" cy="2754313"/>
          </a:xfrm>
          <a:custGeom>
            <a:avLst/>
            <a:gdLst>
              <a:gd name="connsiteX0" fmla="*/ 0 w 2007861"/>
              <a:gd name="connsiteY0" fmla="*/ 1839504 h 1839504"/>
              <a:gd name="connsiteX1" fmla="*/ 1003931 w 2007861"/>
              <a:gd name="connsiteY1" fmla="*/ 0 h 1839504"/>
              <a:gd name="connsiteX2" fmla="*/ 2007861 w 2007861"/>
              <a:gd name="connsiteY2" fmla="*/ 1839504 h 1839504"/>
              <a:gd name="connsiteX3" fmla="*/ 0 w 2007861"/>
              <a:gd name="connsiteY3" fmla="*/ 1839504 h 1839504"/>
              <a:gd name="connsiteX0" fmla="*/ 0 w 1698060"/>
              <a:gd name="connsiteY0" fmla="*/ 2754360 h 2754360"/>
              <a:gd name="connsiteX1" fmla="*/ 694130 w 1698060"/>
              <a:gd name="connsiteY1" fmla="*/ 0 h 2754360"/>
              <a:gd name="connsiteX2" fmla="*/ 1698060 w 1698060"/>
              <a:gd name="connsiteY2" fmla="*/ 1839504 h 2754360"/>
              <a:gd name="connsiteX3" fmla="*/ 0 w 1698060"/>
              <a:gd name="connsiteY3" fmla="*/ 2754360 h 2754360"/>
              <a:gd name="connsiteX0" fmla="*/ 111651 w 805781"/>
              <a:gd name="connsiteY0" fmla="*/ 2754360 h 2754360"/>
              <a:gd name="connsiteX1" fmla="*/ 805781 w 805781"/>
              <a:gd name="connsiteY1" fmla="*/ 0 h 2754360"/>
              <a:gd name="connsiteX2" fmla="*/ 0 w 805781"/>
              <a:gd name="connsiteY2" fmla="*/ 1191586 h 2754360"/>
              <a:gd name="connsiteX3" fmla="*/ 111651 w 805781"/>
              <a:gd name="connsiteY3" fmla="*/ 2754360 h 2754360"/>
              <a:gd name="connsiteX0" fmla="*/ 111650 w 805780"/>
              <a:gd name="connsiteY0" fmla="*/ 2754360 h 2754360"/>
              <a:gd name="connsiteX1" fmla="*/ 805780 w 805780"/>
              <a:gd name="connsiteY1" fmla="*/ 0 h 2754360"/>
              <a:gd name="connsiteX2" fmla="*/ 0 w 805780"/>
              <a:gd name="connsiteY2" fmla="*/ 1191585 h 2754360"/>
              <a:gd name="connsiteX3" fmla="*/ 111650 w 805780"/>
              <a:gd name="connsiteY3" fmla="*/ 2754360 h 2754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5780" h="2754360">
                <a:moveTo>
                  <a:pt x="111650" y="2754360"/>
                </a:moveTo>
                <a:lnTo>
                  <a:pt x="805780" y="0"/>
                </a:lnTo>
                <a:lnTo>
                  <a:pt x="0" y="1191585"/>
                </a:lnTo>
                <a:lnTo>
                  <a:pt x="111650" y="2754360"/>
                </a:lnTo>
                <a:close/>
              </a:path>
            </a:pathLst>
          </a:custGeom>
          <a:solidFill>
            <a:schemeClr val="accent6">
              <a:lumMod val="75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14" name="Прямоугольник 1"/>
          <p:cNvSpPr>
            <a:spLocks noChangeArrowheads="1"/>
          </p:cNvSpPr>
          <p:nvPr/>
        </p:nvSpPr>
        <p:spPr bwMode="auto">
          <a:xfrm>
            <a:off x="1357313" y="571500"/>
            <a:ext cx="1139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Задача 5:</a:t>
            </a:r>
            <a:endParaRPr lang="ru-RU" b="1">
              <a:latin typeface="Calibri" pitchFamily="34" charset="0"/>
            </a:endParaRPr>
          </a:p>
        </p:txBody>
      </p:sp>
      <p:grpSp>
        <p:nvGrpSpPr>
          <p:cNvPr id="64515" name="Группа 5"/>
          <p:cNvGrpSpPr>
            <a:grpSpLocks/>
          </p:cNvGrpSpPr>
          <p:nvPr/>
        </p:nvGrpSpPr>
        <p:grpSpPr bwMode="auto">
          <a:xfrm>
            <a:off x="785813" y="1857375"/>
            <a:ext cx="3714750" cy="3357563"/>
            <a:chOff x="4929190" y="857232"/>
            <a:chExt cx="3357280" cy="3155414"/>
          </a:xfrm>
        </p:grpSpPr>
        <p:sp>
          <p:nvSpPr>
            <p:cNvPr id="7" name="Куб 6"/>
            <p:cNvSpPr/>
            <p:nvPr/>
          </p:nvSpPr>
          <p:spPr>
            <a:xfrm>
              <a:off x="5429912" y="1285414"/>
              <a:ext cx="2427572" cy="2357236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 rot="5400000">
              <a:off x="5108022" y="2178329"/>
              <a:ext cx="178582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429721" y="3071434"/>
              <a:ext cx="571406" cy="57102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6000937" y="3071243"/>
              <a:ext cx="185654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537" name="TextBox 10"/>
            <p:cNvSpPr txBox="1">
              <a:spLocks noChangeArrowheads="1"/>
            </p:cNvSpPr>
            <p:nvPr/>
          </p:nvSpPr>
          <p:spPr bwMode="auto">
            <a:xfrm>
              <a:off x="5000628" y="3500438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</a:p>
          </p:txBody>
        </p:sp>
        <p:sp>
          <p:nvSpPr>
            <p:cNvPr id="64538" name="TextBox 11"/>
            <p:cNvSpPr txBox="1">
              <a:spLocks noChangeArrowheads="1"/>
            </p:cNvSpPr>
            <p:nvPr/>
          </p:nvSpPr>
          <p:spPr bwMode="auto">
            <a:xfrm>
              <a:off x="7143768" y="3643314"/>
              <a:ext cx="3385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64539" name="TextBox 12"/>
            <p:cNvSpPr txBox="1">
              <a:spLocks noChangeArrowheads="1"/>
            </p:cNvSpPr>
            <p:nvPr/>
          </p:nvSpPr>
          <p:spPr bwMode="auto">
            <a:xfrm>
              <a:off x="7715272" y="3071810"/>
              <a:ext cx="35137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64540" name="TextBox 13"/>
            <p:cNvSpPr txBox="1">
              <a:spLocks noChangeArrowheads="1"/>
            </p:cNvSpPr>
            <p:nvPr/>
          </p:nvSpPr>
          <p:spPr bwMode="auto">
            <a:xfrm>
              <a:off x="6000760" y="2643182"/>
              <a:ext cx="3401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</a:p>
          </p:txBody>
        </p:sp>
        <p:sp>
          <p:nvSpPr>
            <p:cNvPr id="64541" name="TextBox 14"/>
            <p:cNvSpPr txBox="1">
              <a:spLocks noChangeArrowheads="1"/>
            </p:cNvSpPr>
            <p:nvPr/>
          </p:nvSpPr>
          <p:spPr bwMode="auto">
            <a:xfrm>
              <a:off x="4929190" y="1714488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4542" name="TextBox 15"/>
            <p:cNvSpPr txBox="1">
              <a:spLocks noChangeArrowheads="1"/>
            </p:cNvSpPr>
            <p:nvPr/>
          </p:nvSpPr>
          <p:spPr bwMode="auto">
            <a:xfrm>
              <a:off x="7286644" y="1785926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В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4543" name="TextBox 16"/>
            <p:cNvSpPr txBox="1">
              <a:spLocks noChangeArrowheads="1"/>
            </p:cNvSpPr>
            <p:nvPr/>
          </p:nvSpPr>
          <p:spPr bwMode="auto">
            <a:xfrm>
              <a:off x="7858148" y="1071546"/>
              <a:ext cx="428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4544" name="TextBox 17"/>
            <p:cNvSpPr txBox="1">
              <a:spLocks noChangeArrowheads="1"/>
            </p:cNvSpPr>
            <p:nvPr/>
          </p:nvSpPr>
          <p:spPr bwMode="auto">
            <a:xfrm>
              <a:off x="5786446" y="857232"/>
              <a:ext cx="4187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 i="1"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1200" b="1" i="1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1" name="Полилиния 20"/>
          <p:cNvSpPr/>
          <p:nvPr/>
        </p:nvSpPr>
        <p:spPr>
          <a:xfrm rot="2430410">
            <a:off x="2689225" y="2152650"/>
            <a:ext cx="1458913" cy="2881313"/>
          </a:xfrm>
          <a:custGeom>
            <a:avLst/>
            <a:gdLst>
              <a:gd name="connsiteX0" fmla="*/ 0 w 2071702"/>
              <a:gd name="connsiteY0" fmla="*/ 1500198 h 1500198"/>
              <a:gd name="connsiteX1" fmla="*/ 1035851 w 2071702"/>
              <a:gd name="connsiteY1" fmla="*/ 0 h 1500198"/>
              <a:gd name="connsiteX2" fmla="*/ 2071702 w 2071702"/>
              <a:gd name="connsiteY2" fmla="*/ 1500198 h 1500198"/>
              <a:gd name="connsiteX3" fmla="*/ 0 w 2071702"/>
              <a:gd name="connsiteY3" fmla="*/ 1500198 h 1500198"/>
              <a:gd name="connsiteX0" fmla="*/ 0 w 1359395"/>
              <a:gd name="connsiteY0" fmla="*/ 2773929 h 2773929"/>
              <a:gd name="connsiteX1" fmla="*/ 323544 w 1359395"/>
              <a:gd name="connsiteY1" fmla="*/ 0 h 2773929"/>
              <a:gd name="connsiteX2" fmla="*/ 1359395 w 1359395"/>
              <a:gd name="connsiteY2" fmla="*/ 1500198 h 2773929"/>
              <a:gd name="connsiteX3" fmla="*/ 0 w 1359395"/>
              <a:gd name="connsiteY3" fmla="*/ 2773929 h 2773929"/>
              <a:gd name="connsiteX0" fmla="*/ 0 w 1503943"/>
              <a:gd name="connsiteY0" fmla="*/ 2773929 h 2773929"/>
              <a:gd name="connsiteX1" fmla="*/ 323544 w 1503943"/>
              <a:gd name="connsiteY1" fmla="*/ 0 h 2773929"/>
              <a:gd name="connsiteX2" fmla="*/ 1503943 w 1503943"/>
              <a:gd name="connsiteY2" fmla="*/ 2334742 h 2773929"/>
              <a:gd name="connsiteX3" fmla="*/ 0 w 1503943"/>
              <a:gd name="connsiteY3" fmla="*/ 2773929 h 2773929"/>
              <a:gd name="connsiteX0" fmla="*/ 0 w 1457541"/>
              <a:gd name="connsiteY0" fmla="*/ 2773929 h 2773929"/>
              <a:gd name="connsiteX1" fmla="*/ 323544 w 1457541"/>
              <a:gd name="connsiteY1" fmla="*/ 0 h 2773929"/>
              <a:gd name="connsiteX2" fmla="*/ 1457541 w 1457541"/>
              <a:gd name="connsiteY2" fmla="*/ 2280425 h 2773929"/>
              <a:gd name="connsiteX3" fmla="*/ 0 w 1457541"/>
              <a:gd name="connsiteY3" fmla="*/ 2773929 h 2773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541" h="2773929">
                <a:moveTo>
                  <a:pt x="0" y="2773929"/>
                </a:moveTo>
                <a:lnTo>
                  <a:pt x="323544" y="0"/>
                </a:lnTo>
                <a:lnTo>
                  <a:pt x="1457541" y="2280425"/>
                </a:lnTo>
                <a:lnTo>
                  <a:pt x="0" y="2773929"/>
                </a:lnTo>
                <a:close/>
              </a:path>
            </a:pathLst>
          </a:custGeom>
          <a:solidFill>
            <a:schemeClr val="accent6">
              <a:lumMod val="50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6200000" flipH="1">
            <a:off x="1178719" y="3107532"/>
            <a:ext cx="1500187" cy="11430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2214563" y="2643188"/>
            <a:ext cx="2071687" cy="15001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Дуга 29"/>
          <p:cNvSpPr/>
          <p:nvPr/>
        </p:nvSpPr>
        <p:spPr>
          <a:xfrm rot="19829295">
            <a:off x="2060575" y="4129088"/>
            <a:ext cx="628650" cy="412750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520" name="Прямоугольник 31"/>
          <p:cNvSpPr>
            <a:spLocks noChangeArrowheads="1"/>
          </p:cNvSpPr>
          <p:nvPr/>
        </p:nvSpPr>
        <p:spPr bwMode="auto">
          <a:xfrm>
            <a:off x="5715000" y="571500"/>
            <a:ext cx="1785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60363">
              <a:spcBef>
                <a:spcPct val="20000"/>
              </a:spcBef>
            </a:pPr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en-US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2214563" y="43576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>
              <a:latin typeface="Calibri" pitchFamily="34" charset="0"/>
            </a:endParaRPr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143000"/>
            <a:ext cx="57975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1643063"/>
            <a:ext cx="25844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75" y="2928938"/>
            <a:ext cx="12858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3571875"/>
            <a:ext cx="250031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88" y="4572000"/>
            <a:ext cx="19304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7" name="Rectangle 7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 rot="10800000" flipV="1">
            <a:off x="4714875" y="2143125"/>
            <a:ext cx="4143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- диагональ квадрата со стороной равной 1.</a:t>
            </a:r>
          </a:p>
          <a:p>
            <a:pPr eaLnBrk="0" hangingPunct="0"/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29" name="Rectangle 9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0" name="Rectangle 10"/>
          <p:cNvSpPr>
            <a:spLocks noChangeArrowheads="1"/>
          </p:cNvSpPr>
          <p:nvPr/>
        </p:nvSpPr>
        <p:spPr bwMode="auto">
          <a:xfrm>
            <a:off x="0" y="15716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31" name="Rectangle 11"/>
          <p:cNvSpPr>
            <a:spLocks noChangeArrowheads="1"/>
          </p:cNvSpPr>
          <p:nvPr/>
        </p:nvSpPr>
        <p:spPr bwMode="auto">
          <a:xfrm>
            <a:off x="0" y="2371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8" name="Улыбающееся лицо 47">
            <a:hlinkClick r:id="rId7" action="ppaction://hlinksldjump"/>
          </p:cNvPr>
          <p:cNvSpPr/>
          <p:nvPr/>
        </p:nvSpPr>
        <p:spPr>
          <a:xfrm>
            <a:off x="8143875" y="6072188"/>
            <a:ext cx="428625" cy="500062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7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30" grpId="0" animBg="1"/>
      <p:bldP spid="36" grpId="0"/>
      <p:bldP spid="573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63" name="Freeform 7"/>
          <p:cNvSpPr>
            <a:spLocks/>
          </p:cNvSpPr>
          <p:nvPr/>
        </p:nvSpPr>
        <p:spPr bwMode="auto">
          <a:xfrm>
            <a:off x="714375" y="3786188"/>
            <a:ext cx="4622800" cy="1041400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880" y="16"/>
              </a:cxn>
              <a:cxn ang="0">
                <a:pos x="2912" y="0"/>
              </a:cxn>
              <a:cxn ang="0">
                <a:pos x="1872" y="656"/>
              </a:cxn>
              <a:cxn ang="0">
                <a:pos x="0" y="576"/>
              </a:cxn>
            </a:cxnLst>
            <a:rect l="0" t="0" r="r" b="b"/>
            <a:pathLst>
              <a:path w="2912" h="656">
                <a:moveTo>
                  <a:pt x="0" y="576"/>
                </a:moveTo>
                <a:lnTo>
                  <a:pt x="880" y="16"/>
                </a:lnTo>
                <a:lnTo>
                  <a:pt x="2912" y="0"/>
                </a:lnTo>
                <a:lnTo>
                  <a:pt x="1872" y="656"/>
                </a:lnTo>
                <a:lnTo>
                  <a:pt x="0" y="576"/>
                </a:lnTo>
                <a:close/>
              </a:path>
            </a:pathLst>
          </a:custGeom>
          <a:solidFill>
            <a:schemeClr val="accent6">
              <a:lumMod val="50000"/>
              <a:alpha val="52000"/>
            </a:schemeClr>
          </a:solidFill>
          <a:ln w="9525">
            <a:solidFill>
              <a:schemeClr val="tx1">
                <a:lumMod val="85000"/>
                <a:lumOff val="15000"/>
              </a:schemeClr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64" name="Freeform 8"/>
          <p:cNvSpPr>
            <a:spLocks/>
          </p:cNvSpPr>
          <p:nvPr/>
        </p:nvSpPr>
        <p:spPr bwMode="auto">
          <a:xfrm>
            <a:off x="714375" y="1093788"/>
            <a:ext cx="3175000" cy="3581400"/>
          </a:xfrm>
          <a:custGeom>
            <a:avLst/>
            <a:gdLst/>
            <a:ahLst/>
            <a:cxnLst>
              <a:cxn ang="0">
                <a:pos x="896" y="1712"/>
              </a:cxn>
              <a:cxn ang="0">
                <a:pos x="2000" y="0"/>
              </a:cxn>
              <a:cxn ang="0">
                <a:pos x="1136" y="320"/>
              </a:cxn>
              <a:cxn ang="0">
                <a:pos x="0" y="2256"/>
              </a:cxn>
            </a:cxnLst>
            <a:rect l="0" t="0" r="r" b="b"/>
            <a:pathLst>
              <a:path w="2000" h="2256">
                <a:moveTo>
                  <a:pt x="896" y="1712"/>
                </a:moveTo>
                <a:lnTo>
                  <a:pt x="2000" y="0"/>
                </a:lnTo>
                <a:lnTo>
                  <a:pt x="1136" y="320"/>
                </a:lnTo>
                <a:lnTo>
                  <a:pt x="0" y="2256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350963" y="2743200"/>
            <a:ext cx="1763712" cy="1652588"/>
            <a:chOff x="849" y="2343"/>
            <a:chExt cx="1111" cy="1041"/>
          </a:xfrm>
        </p:grpSpPr>
        <p:sp>
          <p:nvSpPr>
            <p:cNvPr id="10282" name="Freeform 10"/>
            <p:cNvSpPr>
              <a:spLocks/>
            </p:cNvSpPr>
            <p:nvPr/>
          </p:nvSpPr>
          <p:spPr bwMode="auto">
            <a:xfrm>
              <a:off x="849" y="2343"/>
              <a:ext cx="1111" cy="1041"/>
            </a:xfrm>
            <a:custGeom>
              <a:avLst/>
              <a:gdLst>
                <a:gd name="T0" fmla="*/ 624 w 1111"/>
                <a:gd name="T1" fmla="*/ 0 h 1041"/>
                <a:gd name="T2" fmla="*/ 0 w 1111"/>
                <a:gd name="T3" fmla="*/ 984 h 1041"/>
                <a:gd name="T4" fmla="*/ 1031 w 1111"/>
                <a:gd name="T5" fmla="*/ 1041 h 1041"/>
                <a:gd name="T6" fmla="*/ 1111 w 1111"/>
                <a:gd name="T7" fmla="*/ 833 h 1041"/>
                <a:gd name="T8" fmla="*/ 1111 w 1111"/>
                <a:gd name="T9" fmla="*/ 689 h 1041"/>
                <a:gd name="T10" fmla="*/ 1063 w 1111"/>
                <a:gd name="T11" fmla="*/ 513 h 1041"/>
                <a:gd name="T12" fmla="*/ 999 w 1111"/>
                <a:gd name="T13" fmla="*/ 369 h 1041"/>
                <a:gd name="T14" fmla="*/ 828 w 1111"/>
                <a:gd name="T15" fmla="*/ 126 h 1041"/>
                <a:gd name="T16" fmla="*/ 639 w 1111"/>
                <a:gd name="T17" fmla="*/ 9 h 10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1"/>
                <a:gd name="T28" fmla="*/ 0 h 1041"/>
                <a:gd name="T29" fmla="*/ 1111 w 1111"/>
                <a:gd name="T30" fmla="*/ 1041 h 10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1" h="1041">
                  <a:moveTo>
                    <a:pt x="624" y="0"/>
                  </a:moveTo>
                  <a:lnTo>
                    <a:pt x="0" y="984"/>
                  </a:lnTo>
                  <a:lnTo>
                    <a:pt x="1031" y="1041"/>
                  </a:lnTo>
                  <a:lnTo>
                    <a:pt x="1111" y="833"/>
                  </a:lnTo>
                  <a:lnTo>
                    <a:pt x="1111" y="689"/>
                  </a:lnTo>
                  <a:lnTo>
                    <a:pt x="1063" y="513"/>
                  </a:lnTo>
                  <a:lnTo>
                    <a:pt x="999" y="369"/>
                  </a:lnTo>
                  <a:lnTo>
                    <a:pt x="828" y="126"/>
                  </a:lnTo>
                  <a:lnTo>
                    <a:pt x="639" y="9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FF"/>
                </a:gs>
              </a:gsLst>
              <a:path path="rect">
                <a:fillToRect t="100000" r="10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3" name="Freeform 11"/>
            <p:cNvSpPr>
              <a:spLocks/>
            </p:cNvSpPr>
            <p:nvPr/>
          </p:nvSpPr>
          <p:spPr bwMode="auto">
            <a:xfrm>
              <a:off x="1056" y="3024"/>
              <a:ext cx="201" cy="327"/>
            </a:xfrm>
            <a:custGeom>
              <a:avLst/>
              <a:gdLst>
                <a:gd name="T0" fmla="*/ 0 w 201"/>
                <a:gd name="T1" fmla="*/ 0 h 327"/>
                <a:gd name="T2" fmla="*/ 136 w 201"/>
                <a:gd name="T3" fmla="*/ 72 h 327"/>
                <a:gd name="T4" fmla="*/ 192 w 201"/>
                <a:gd name="T5" fmla="*/ 192 h 327"/>
                <a:gd name="T6" fmla="*/ 189 w 201"/>
                <a:gd name="T7" fmla="*/ 327 h 3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327"/>
                <a:gd name="T14" fmla="*/ 201 w 201"/>
                <a:gd name="T15" fmla="*/ 327 h 3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327">
                  <a:moveTo>
                    <a:pt x="0" y="0"/>
                  </a:moveTo>
                  <a:cubicBezTo>
                    <a:pt x="22" y="12"/>
                    <a:pt x="104" y="40"/>
                    <a:pt x="136" y="72"/>
                  </a:cubicBezTo>
                  <a:cubicBezTo>
                    <a:pt x="168" y="104"/>
                    <a:pt x="183" y="150"/>
                    <a:pt x="192" y="192"/>
                  </a:cubicBezTo>
                  <a:cubicBezTo>
                    <a:pt x="201" y="234"/>
                    <a:pt x="190" y="299"/>
                    <a:pt x="189" y="327"/>
                  </a:cubicBezTo>
                </a:path>
              </a:pathLst>
            </a:custGeom>
            <a:noFill/>
            <a:ln w="38100">
              <a:solidFill>
                <a:srgbClr val="8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0" name="Freeform 12"/>
          <p:cNvSpPr>
            <a:spLocks/>
          </p:cNvSpPr>
          <p:nvPr/>
        </p:nvSpPr>
        <p:spPr bwMode="auto">
          <a:xfrm>
            <a:off x="1360488" y="3800475"/>
            <a:ext cx="1800225" cy="485775"/>
          </a:xfrm>
          <a:custGeom>
            <a:avLst/>
            <a:gdLst>
              <a:gd name="T0" fmla="*/ 2147483647 w 1134"/>
              <a:gd name="T1" fmla="*/ 0 h 306"/>
              <a:gd name="T2" fmla="*/ 2147483647 w 1134"/>
              <a:gd name="T3" fmla="*/ 2147483647 h 306"/>
              <a:gd name="T4" fmla="*/ 0 w 1134"/>
              <a:gd name="T5" fmla="*/ 2147483647 h 306"/>
              <a:gd name="T6" fmla="*/ 0 60000 65536"/>
              <a:gd name="T7" fmla="*/ 0 60000 65536"/>
              <a:gd name="T8" fmla="*/ 0 60000 65536"/>
              <a:gd name="T9" fmla="*/ 0 w 1134"/>
              <a:gd name="T10" fmla="*/ 0 h 306"/>
              <a:gd name="T11" fmla="*/ 1134 w 1134"/>
              <a:gd name="T12" fmla="*/ 306 h 3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34" h="306">
                <a:moveTo>
                  <a:pt x="1134" y="0"/>
                </a:moveTo>
                <a:lnTo>
                  <a:pt x="473" y="7"/>
                </a:lnTo>
                <a:lnTo>
                  <a:pt x="0" y="30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1" name="Freeform 13"/>
          <p:cNvSpPr>
            <a:spLocks/>
          </p:cNvSpPr>
          <p:nvPr/>
        </p:nvSpPr>
        <p:spPr bwMode="auto">
          <a:xfrm>
            <a:off x="2141538" y="2886075"/>
            <a:ext cx="590550" cy="933450"/>
          </a:xfrm>
          <a:custGeom>
            <a:avLst/>
            <a:gdLst>
              <a:gd name="T0" fmla="*/ 2147483647 w 372"/>
              <a:gd name="T1" fmla="*/ 0 h 588"/>
              <a:gd name="T2" fmla="*/ 0 w 372"/>
              <a:gd name="T3" fmla="*/ 2147483647 h 588"/>
              <a:gd name="T4" fmla="*/ 0 60000 65536"/>
              <a:gd name="T5" fmla="*/ 0 60000 65536"/>
              <a:gd name="T6" fmla="*/ 0 w 372"/>
              <a:gd name="T7" fmla="*/ 0 h 588"/>
              <a:gd name="T8" fmla="*/ 372 w 372"/>
              <a:gd name="T9" fmla="*/ 588 h 5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2" h="588">
                <a:moveTo>
                  <a:pt x="372" y="0"/>
                </a:moveTo>
                <a:lnTo>
                  <a:pt x="0" y="588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242" name="Object 25"/>
          <p:cNvGraphicFramePr>
            <a:graphicFrameLocks noChangeAspect="1"/>
          </p:cNvGraphicFramePr>
          <p:nvPr/>
        </p:nvGraphicFramePr>
        <p:xfrm>
          <a:off x="4498975" y="3824288"/>
          <a:ext cx="381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4" imgW="152280" imgH="139680" progId="Equation.3">
                  <p:embed/>
                </p:oleObj>
              </mc:Choice>
              <mc:Fallback>
                <p:oleObj name="Формула" r:id="rId4" imgW="152280" imgH="13968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975" y="3824288"/>
                        <a:ext cx="3810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7"/>
          <p:cNvGraphicFramePr>
            <a:graphicFrameLocks noChangeAspect="1"/>
          </p:cNvGraphicFramePr>
          <p:nvPr/>
        </p:nvGraphicFramePr>
        <p:xfrm>
          <a:off x="3317875" y="1233488"/>
          <a:ext cx="342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Формула" r:id="rId6" imgW="152280" imgH="203040" progId="Equation.3">
                  <p:embed/>
                </p:oleObj>
              </mc:Choice>
              <mc:Fallback>
                <p:oleObj name="Формула" r:id="rId6" imgW="152280" imgH="203040" progId="Equation.3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875" y="1233488"/>
                        <a:ext cx="3429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7086" name="Text Box 30"/>
          <p:cNvSpPr txBox="1">
            <a:spLocks noChangeArrowheads="1"/>
          </p:cNvSpPr>
          <p:nvPr/>
        </p:nvSpPr>
        <p:spPr bwMode="auto">
          <a:xfrm>
            <a:off x="231775" y="46624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endParaRPr lang="ru-RU" sz="2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7" name="Text Box 31"/>
          <p:cNvSpPr txBox="1">
            <a:spLocks noChangeArrowheads="1"/>
          </p:cNvSpPr>
          <p:nvPr/>
        </p:nvSpPr>
        <p:spPr bwMode="auto">
          <a:xfrm>
            <a:off x="2289175" y="33670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endParaRPr lang="ru-RU" sz="2400" i="1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89" name="Text Box 33"/>
          <p:cNvSpPr txBox="1">
            <a:spLocks noChangeArrowheads="1"/>
          </p:cNvSpPr>
          <p:nvPr/>
        </p:nvSpPr>
        <p:spPr bwMode="auto">
          <a:xfrm>
            <a:off x="2593975" y="14620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898775" y="1638300"/>
            <a:ext cx="533400" cy="3024188"/>
            <a:chOff x="1824" y="1647"/>
            <a:chExt cx="336" cy="1905"/>
          </a:xfrm>
        </p:grpSpPr>
        <p:sp>
          <p:nvSpPr>
            <p:cNvPr id="10279" name="Freeform 34"/>
            <p:cNvSpPr>
              <a:spLocks/>
            </p:cNvSpPr>
            <p:nvPr/>
          </p:nvSpPr>
          <p:spPr bwMode="auto">
            <a:xfrm>
              <a:off x="1840" y="1647"/>
              <a:ext cx="68" cy="1737"/>
            </a:xfrm>
            <a:custGeom>
              <a:avLst/>
              <a:gdLst>
                <a:gd name="T0" fmla="*/ 68 w 68"/>
                <a:gd name="T1" fmla="*/ 0 h 1737"/>
                <a:gd name="T2" fmla="*/ 16 w 68"/>
                <a:gd name="T3" fmla="*/ 1737 h 1737"/>
                <a:gd name="T4" fmla="*/ 0 w 68"/>
                <a:gd name="T5" fmla="*/ 1721 h 1737"/>
                <a:gd name="T6" fmla="*/ 0 60000 65536"/>
                <a:gd name="T7" fmla="*/ 0 60000 65536"/>
                <a:gd name="T8" fmla="*/ 0 60000 65536"/>
                <a:gd name="T9" fmla="*/ 0 w 68"/>
                <a:gd name="T10" fmla="*/ 0 h 1737"/>
                <a:gd name="T11" fmla="*/ 68 w 68"/>
                <a:gd name="T12" fmla="*/ 1737 h 17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" h="1737">
                  <a:moveTo>
                    <a:pt x="68" y="0"/>
                  </a:moveTo>
                  <a:cubicBezTo>
                    <a:pt x="56" y="312"/>
                    <a:pt x="21" y="1522"/>
                    <a:pt x="16" y="1737"/>
                  </a:cubicBezTo>
                  <a:lnTo>
                    <a:pt x="0" y="1721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091" name="Text Box 35"/>
            <p:cNvSpPr txBox="1">
              <a:spLocks noChangeArrowheads="1"/>
            </p:cNvSpPr>
            <p:nvPr/>
          </p:nvSpPr>
          <p:spPr bwMode="auto">
            <a:xfrm>
              <a:off x="1872" y="32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</a:p>
          </p:txBody>
        </p:sp>
        <p:sp>
          <p:nvSpPr>
            <p:cNvPr id="10281" name="Oval 36"/>
            <p:cNvSpPr>
              <a:spLocks noChangeArrowheads="1"/>
            </p:cNvSpPr>
            <p:nvPr/>
          </p:nvSpPr>
          <p:spPr bwMode="auto">
            <a:xfrm flipV="1">
              <a:off x="1824" y="3360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7093" name="Freeform 37"/>
          <p:cNvSpPr>
            <a:spLocks/>
          </p:cNvSpPr>
          <p:nvPr/>
        </p:nvSpPr>
        <p:spPr bwMode="auto">
          <a:xfrm>
            <a:off x="1349375" y="4319588"/>
            <a:ext cx="1574800" cy="76200"/>
          </a:xfrm>
          <a:custGeom>
            <a:avLst/>
            <a:gdLst>
              <a:gd name="T0" fmla="*/ 2147483647 w 992"/>
              <a:gd name="T1" fmla="*/ 2147483647 h 48"/>
              <a:gd name="T2" fmla="*/ 0 w 992"/>
              <a:gd name="T3" fmla="*/ 0 h 48"/>
              <a:gd name="T4" fmla="*/ 0 60000 65536"/>
              <a:gd name="T5" fmla="*/ 0 60000 65536"/>
              <a:gd name="T6" fmla="*/ 0 w 992"/>
              <a:gd name="T7" fmla="*/ 0 h 48"/>
              <a:gd name="T8" fmla="*/ 992 w 992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92" h="48">
                <a:moveTo>
                  <a:pt x="992" y="48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993775" y="1676400"/>
            <a:ext cx="2009775" cy="2681288"/>
            <a:chOff x="624" y="1671"/>
            <a:chExt cx="1266" cy="1689"/>
          </a:xfrm>
        </p:grpSpPr>
        <p:sp>
          <p:nvSpPr>
            <p:cNvPr id="10276" name="Freeform 38"/>
            <p:cNvSpPr>
              <a:spLocks/>
            </p:cNvSpPr>
            <p:nvPr/>
          </p:nvSpPr>
          <p:spPr bwMode="auto">
            <a:xfrm>
              <a:off x="848" y="1671"/>
              <a:ext cx="1042" cy="1665"/>
            </a:xfrm>
            <a:custGeom>
              <a:avLst/>
              <a:gdLst>
                <a:gd name="T0" fmla="*/ 1042 w 1042"/>
                <a:gd name="T1" fmla="*/ 0 h 1665"/>
                <a:gd name="T2" fmla="*/ 0 w 1042"/>
                <a:gd name="T3" fmla="*/ 1665 h 1665"/>
                <a:gd name="T4" fmla="*/ 0 60000 65536"/>
                <a:gd name="T5" fmla="*/ 0 60000 65536"/>
                <a:gd name="T6" fmla="*/ 0 w 1042"/>
                <a:gd name="T7" fmla="*/ 0 h 1665"/>
                <a:gd name="T8" fmla="*/ 1042 w 1042"/>
                <a:gd name="T9" fmla="*/ 1665 h 166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42" h="1665">
                  <a:moveTo>
                    <a:pt x="1042" y="0"/>
                  </a:moveTo>
                  <a:lnTo>
                    <a:pt x="0" y="1665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7095" name="Text Box 39"/>
            <p:cNvSpPr txBox="1"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i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</a:t>
              </a:r>
            </a:p>
          </p:txBody>
        </p:sp>
        <p:sp>
          <p:nvSpPr>
            <p:cNvPr id="10278" name="Freeform 40"/>
            <p:cNvSpPr>
              <a:spLocks/>
            </p:cNvSpPr>
            <p:nvPr/>
          </p:nvSpPr>
          <p:spPr bwMode="auto">
            <a:xfrm>
              <a:off x="990" y="3024"/>
              <a:ext cx="162" cy="147"/>
            </a:xfrm>
            <a:custGeom>
              <a:avLst/>
              <a:gdLst>
                <a:gd name="T0" fmla="*/ 0 w 162"/>
                <a:gd name="T1" fmla="*/ 87 h 147"/>
                <a:gd name="T2" fmla="*/ 162 w 162"/>
                <a:gd name="T3" fmla="*/ 0 h 147"/>
                <a:gd name="T4" fmla="*/ 96 w 162"/>
                <a:gd name="T5" fmla="*/ 147 h 147"/>
                <a:gd name="T6" fmla="*/ 0 60000 65536"/>
                <a:gd name="T7" fmla="*/ 0 60000 65536"/>
                <a:gd name="T8" fmla="*/ 0 60000 65536"/>
                <a:gd name="T9" fmla="*/ 0 w 162"/>
                <a:gd name="T10" fmla="*/ 0 h 147"/>
                <a:gd name="T11" fmla="*/ 162 w 162"/>
                <a:gd name="T12" fmla="*/ 147 h 14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2" h="147">
                  <a:moveTo>
                    <a:pt x="0" y="87"/>
                  </a:moveTo>
                  <a:lnTo>
                    <a:pt x="162" y="0"/>
                  </a:lnTo>
                  <a:lnTo>
                    <a:pt x="96" y="147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i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258" name="Oval 32"/>
          <p:cNvSpPr>
            <a:spLocks noChangeArrowheads="1"/>
          </p:cNvSpPr>
          <p:nvPr/>
        </p:nvSpPr>
        <p:spPr bwMode="auto">
          <a:xfrm flipV="1">
            <a:off x="2974975" y="1614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97" name="Oval 41"/>
          <p:cNvSpPr>
            <a:spLocks noChangeArrowheads="1"/>
          </p:cNvSpPr>
          <p:nvPr/>
        </p:nvSpPr>
        <p:spPr bwMode="auto">
          <a:xfrm flipV="1">
            <a:off x="1298575" y="42814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098" name="Freeform 42"/>
          <p:cNvSpPr>
            <a:spLocks/>
          </p:cNvSpPr>
          <p:nvPr/>
        </p:nvSpPr>
        <p:spPr bwMode="auto">
          <a:xfrm>
            <a:off x="1074738" y="4324350"/>
            <a:ext cx="552450" cy="185738"/>
          </a:xfrm>
          <a:custGeom>
            <a:avLst/>
            <a:gdLst>
              <a:gd name="T0" fmla="*/ 0 w 348"/>
              <a:gd name="T1" fmla="*/ 2147483647 h 117"/>
              <a:gd name="T2" fmla="*/ 2147483647 w 348"/>
              <a:gd name="T3" fmla="*/ 2147483647 h 117"/>
              <a:gd name="T4" fmla="*/ 2147483647 w 348"/>
              <a:gd name="T5" fmla="*/ 0 h 117"/>
              <a:gd name="T6" fmla="*/ 0 60000 65536"/>
              <a:gd name="T7" fmla="*/ 0 60000 65536"/>
              <a:gd name="T8" fmla="*/ 0 60000 65536"/>
              <a:gd name="T9" fmla="*/ 0 w 348"/>
              <a:gd name="T10" fmla="*/ 0 h 117"/>
              <a:gd name="T11" fmla="*/ 348 w 348"/>
              <a:gd name="T12" fmla="*/ 117 h 1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8" h="117">
                <a:moveTo>
                  <a:pt x="0" y="96"/>
                </a:moveTo>
                <a:lnTo>
                  <a:pt x="189" y="117"/>
                </a:lnTo>
                <a:lnTo>
                  <a:pt x="348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01" name="Rectangle 45"/>
          <p:cNvSpPr>
            <a:spLocks noChangeArrowheads="1"/>
          </p:cNvSpPr>
          <p:nvPr/>
        </p:nvSpPr>
        <p:spPr bwMode="auto">
          <a:xfrm>
            <a:off x="2898775" y="2909888"/>
            <a:ext cx="6635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П-р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02" name="Rectangle 46"/>
          <p:cNvSpPr>
            <a:spLocks noChangeArrowheads="1"/>
          </p:cNvSpPr>
          <p:nvPr/>
        </p:nvSpPr>
        <p:spPr bwMode="auto">
          <a:xfrm rot="-3612072">
            <a:off x="1658145" y="2755106"/>
            <a:ext cx="65246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Н-я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7103" name="Rectangle 47"/>
          <p:cNvSpPr>
            <a:spLocks noChangeArrowheads="1"/>
          </p:cNvSpPr>
          <p:nvPr/>
        </p:nvSpPr>
        <p:spPr bwMode="auto">
          <a:xfrm>
            <a:off x="1755775" y="4281488"/>
            <a:ext cx="65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П-я</a:t>
            </a:r>
            <a:endParaRPr lang="ru-RU" sz="2400" i="1" dirty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6572250" y="1785938"/>
            <a:ext cx="714375" cy="714375"/>
            <a:chOff x="1392" y="3488"/>
            <a:chExt cx="576" cy="496"/>
          </a:xfrm>
        </p:grpSpPr>
        <p:graphicFrame>
          <p:nvGraphicFramePr>
            <p:cNvPr id="10246" name="Object 49"/>
            <p:cNvGraphicFramePr>
              <a:graphicFrameLocks noChangeAspect="1"/>
            </p:cNvGraphicFramePr>
            <p:nvPr/>
          </p:nvGraphicFramePr>
          <p:xfrm>
            <a:off x="1440" y="3648"/>
            <a:ext cx="528" cy="3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9" name="Формула" r:id="rId8" imgW="190440" imgH="152280" progId="Equation.3">
                    <p:embed/>
                  </p:oleObj>
                </mc:Choice>
                <mc:Fallback>
                  <p:oleObj name="Формула" r:id="rId8" imgW="190440" imgH="152280" progId="Equation.3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648"/>
                          <a:ext cx="528" cy="3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75" name="Text Box 50"/>
            <p:cNvSpPr txBox="1">
              <a:spLocks noChangeArrowheads="1"/>
            </p:cNvSpPr>
            <p:nvPr/>
          </p:nvSpPr>
          <p:spPr bwMode="auto">
            <a:xfrm>
              <a:off x="1392" y="3488"/>
              <a:ext cx="5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TT</a:t>
              </a:r>
              <a:r>
                <a:rPr lang="ru-RU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П</a:t>
              </a:r>
              <a:r>
                <a:rPr lang="en-US" sz="2000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5072063" y="2060575"/>
            <a:ext cx="1524000" cy="839788"/>
            <a:chOff x="2742" y="1600"/>
            <a:chExt cx="947" cy="529"/>
          </a:xfrm>
        </p:grpSpPr>
        <p:sp>
          <p:nvSpPr>
            <p:cNvPr id="557108" name="Text Box 52"/>
            <p:cNvSpPr txBox="1">
              <a:spLocks noChangeArrowheads="1"/>
            </p:cNvSpPr>
            <p:nvPr/>
          </p:nvSpPr>
          <p:spPr bwMode="auto">
            <a:xfrm>
              <a:off x="2742" y="1600"/>
              <a:ext cx="94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N  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73" name="Group 59"/>
            <p:cNvGrpSpPr>
              <a:grpSpLocks/>
            </p:cNvGrpSpPr>
            <p:nvPr/>
          </p:nvGrpSpPr>
          <p:grpSpPr bwMode="auto">
            <a:xfrm>
              <a:off x="2848" y="1607"/>
              <a:ext cx="483" cy="522"/>
              <a:chOff x="2848" y="1607"/>
              <a:chExt cx="483" cy="522"/>
            </a:xfrm>
          </p:grpSpPr>
          <p:graphicFrame>
            <p:nvGraphicFramePr>
              <p:cNvPr id="10245" name="Object 53"/>
              <p:cNvGraphicFramePr>
                <a:graphicFrameLocks noChangeAspect="1"/>
              </p:cNvGraphicFramePr>
              <p:nvPr/>
            </p:nvGraphicFramePr>
            <p:xfrm>
              <a:off x="3053" y="1607"/>
              <a:ext cx="199" cy="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60" name="Формула" r:id="rId10" imgW="152280" imgH="164880" progId="Equation.3">
                      <p:embed/>
                    </p:oleObj>
                  </mc:Choice>
                  <mc:Fallback>
                    <p:oleObj name="Формула" r:id="rId10" imgW="152280" imgH="164880" progId="Equation.3">
                      <p:embed/>
                      <p:pic>
                        <p:nvPicPr>
                          <p:cNvPr id="0" name="Object 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53" y="1607"/>
                            <a:ext cx="199" cy="225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57110" name="Text Box 54"/>
              <p:cNvSpPr txBox="1">
                <a:spLocks noChangeArrowheads="1"/>
              </p:cNvSpPr>
              <p:nvPr/>
            </p:nvSpPr>
            <p:spPr bwMode="auto">
              <a:xfrm>
                <a:off x="2848" y="1877"/>
                <a:ext cx="483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0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ru-RU" sz="20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-я</a:t>
                </a:r>
                <a:r>
                  <a:rPr lang="en-US" sz="2000" i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  </a:t>
                </a:r>
                <a:endParaRPr lang="ru-RU" sz="2000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7286625" y="2071688"/>
            <a:ext cx="1398588" cy="788987"/>
            <a:chOff x="4320" y="1632"/>
            <a:chExt cx="712" cy="497"/>
          </a:xfrm>
        </p:grpSpPr>
        <p:sp>
          <p:nvSpPr>
            <p:cNvPr id="557112" name="Text Box 56"/>
            <p:cNvSpPr txBox="1">
              <a:spLocks noChangeArrowheads="1"/>
            </p:cNvSpPr>
            <p:nvPr/>
          </p:nvSpPr>
          <p:spPr bwMode="auto">
            <a:xfrm>
              <a:off x="4320" y="1632"/>
              <a:ext cx="7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MN   </a:t>
              </a:r>
              <a:r>
                <a:rPr lang="ru-RU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ВС</a:t>
              </a:r>
              <a:r>
                <a:rPr lang="en-US" sz="2000" i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244" name="Object 57"/>
            <p:cNvGraphicFramePr>
              <a:graphicFrameLocks noChangeAspect="1"/>
            </p:cNvGraphicFramePr>
            <p:nvPr/>
          </p:nvGraphicFramePr>
          <p:xfrm>
            <a:off x="4538" y="1632"/>
            <a:ext cx="199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Формула" r:id="rId12" imgW="152280" imgH="164880" progId="Equation.3">
                    <p:embed/>
                  </p:oleObj>
                </mc:Choice>
                <mc:Fallback>
                  <p:oleObj name="Формула" r:id="rId12" imgW="152280" imgH="16488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" y="1632"/>
                          <a:ext cx="199" cy="2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57114" name="Text Box 58"/>
            <p:cNvSpPr txBox="1">
              <a:spLocks noChangeArrowheads="1"/>
            </p:cNvSpPr>
            <p:nvPr/>
          </p:nvSpPr>
          <p:spPr bwMode="auto">
            <a:xfrm>
              <a:off x="4423" y="1877"/>
              <a:ext cx="48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i="1" dirty="0" err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П-я</a:t>
              </a:r>
              <a:r>
                <a:rPr lang="en-US" sz="2000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</a:t>
              </a:r>
              <a:endParaRPr lang="ru-RU" sz="2000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57118" name="Rectangle 62"/>
          <p:cNvSpPr>
            <a:spLocks noChangeArrowheads="1"/>
          </p:cNvSpPr>
          <p:nvPr/>
        </p:nvSpPr>
        <p:spPr bwMode="auto">
          <a:xfrm>
            <a:off x="5429250" y="2857500"/>
            <a:ext cx="335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Угол АВС – линейный угол двугранного угла АМ</a:t>
            </a:r>
            <a:r>
              <a:rPr lang="en-US" sz="2000" b="1" i="1">
                <a:latin typeface="Times New Roman" pitchFamily="18" charset="0"/>
                <a:cs typeface="Times New Roman" pitchFamily="18" charset="0"/>
              </a:rPr>
              <a:t>NC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6143625" y="1357313"/>
            <a:ext cx="1906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Доказательство:</a:t>
            </a:r>
          </a:p>
        </p:txBody>
      </p:sp>
      <p:sp>
        <p:nvSpPr>
          <p:cNvPr id="50" name="Улыбающееся лицо 49">
            <a:hlinkClick r:id="rId14" action="ppaction://hlinksldjump"/>
          </p:cNvPr>
          <p:cNvSpPr/>
          <p:nvPr/>
        </p:nvSpPr>
        <p:spPr>
          <a:xfrm>
            <a:off x="8358188" y="6143625"/>
            <a:ext cx="571500" cy="500063"/>
          </a:xfrm>
          <a:prstGeom prst="smileyFace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9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5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7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57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7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7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7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7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57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5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93" grpId="0" animBg="1"/>
      <p:bldP spid="557097" grpId="0" animBg="1"/>
      <p:bldP spid="557098" grpId="0" animBg="1"/>
      <p:bldP spid="557101" grpId="0"/>
      <p:bldP spid="557102" grpId="0"/>
      <p:bldP spid="557103" grpId="0"/>
      <p:bldP spid="557118" grpId="0"/>
      <p:bldP spid="4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98788" y="92075"/>
            <a:ext cx="2755900" cy="773113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2428875" y="2500313"/>
            <a:ext cx="3786188" cy="16430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Какие знания и умения необходимы при построении двугранного угла?</a:t>
            </a:r>
          </a:p>
        </p:txBody>
      </p:sp>
      <p:cxnSp>
        <p:nvCxnSpPr>
          <p:cNvPr id="6" name="Прямая со стрелкой 5"/>
          <p:cNvCxnSpPr>
            <a:stCxn id="3" idx="7"/>
          </p:cNvCxnSpPr>
          <p:nvPr/>
        </p:nvCxnSpPr>
        <p:spPr>
          <a:xfrm rot="5400000" flipH="1" flipV="1">
            <a:off x="5531644" y="1486694"/>
            <a:ext cx="1384300" cy="11255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786438" y="3929063"/>
            <a:ext cx="1714500" cy="150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3" idx="1"/>
          </p:cNvCxnSpPr>
          <p:nvPr/>
        </p:nvCxnSpPr>
        <p:spPr>
          <a:xfrm rot="16200000" flipV="1">
            <a:off x="1727994" y="1486694"/>
            <a:ext cx="1241425" cy="1268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араллелограмм 14"/>
          <p:cNvSpPr/>
          <p:nvPr/>
        </p:nvSpPr>
        <p:spPr>
          <a:xfrm>
            <a:off x="6000750" y="571500"/>
            <a:ext cx="2928938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двугранного угла</a:t>
            </a:r>
          </a:p>
        </p:txBody>
      </p:sp>
      <p:sp>
        <p:nvSpPr>
          <p:cNvPr id="23" name="Параллелограмм 22"/>
          <p:cNvSpPr/>
          <p:nvPr/>
        </p:nvSpPr>
        <p:spPr>
          <a:xfrm>
            <a:off x="0" y="642938"/>
            <a:ext cx="3051175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Теорема о трех перпендикулярах</a:t>
            </a:r>
          </a:p>
        </p:txBody>
      </p:sp>
      <p:sp>
        <p:nvSpPr>
          <p:cNvPr id="27" name="Параллелограмм 26"/>
          <p:cNvSpPr/>
          <p:nvPr/>
        </p:nvSpPr>
        <p:spPr>
          <a:xfrm>
            <a:off x="6092825" y="5572125"/>
            <a:ext cx="3051175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перпендикуляра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1285875" y="4000500"/>
            <a:ext cx="1571625" cy="128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4357688" y="4357688"/>
            <a:ext cx="428625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араллелограмм 36"/>
          <p:cNvSpPr/>
          <p:nvPr/>
        </p:nvSpPr>
        <p:spPr>
          <a:xfrm>
            <a:off x="3429000" y="4714875"/>
            <a:ext cx="3143250" cy="857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пересекающихся плоскостей</a:t>
            </a:r>
          </a:p>
        </p:txBody>
      </p:sp>
      <p:sp>
        <p:nvSpPr>
          <p:cNvPr id="39" name="Параллелограмм 38"/>
          <p:cNvSpPr/>
          <p:nvPr/>
        </p:nvSpPr>
        <p:spPr>
          <a:xfrm>
            <a:off x="0" y="5500688"/>
            <a:ext cx="3143250" cy="857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Построение пересекающихся плоскостей</a:t>
            </a:r>
          </a:p>
        </p:txBody>
      </p:sp>
      <p:sp>
        <p:nvSpPr>
          <p:cNvPr id="41" name="Параллелограмм 40"/>
          <p:cNvSpPr/>
          <p:nvPr/>
        </p:nvSpPr>
        <p:spPr>
          <a:xfrm>
            <a:off x="6215063" y="2786063"/>
            <a:ext cx="2928937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перпендикуляра</a:t>
            </a:r>
          </a:p>
        </p:txBody>
      </p:sp>
      <p:sp>
        <p:nvSpPr>
          <p:cNvPr id="42" name="Параллелограмм 41"/>
          <p:cNvSpPr/>
          <p:nvPr/>
        </p:nvSpPr>
        <p:spPr>
          <a:xfrm>
            <a:off x="3000375" y="1143000"/>
            <a:ext cx="2928938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наклонной</a:t>
            </a:r>
          </a:p>
        </p:txBody>
      </p:sp>
      <p:sp>
        <p:nvSpPr>
          <p:cNvPr id="43" name="Параллелограмм 42"/>
          <p:cNvSpPr/>
          <p:nvPr/>
        </p:nvSpPr>
        <p:spPr>
          <a:xfrm>
            <a:off x="-357188" y="2714625"/>
            <a:ext cx="2928938" cy="730250"/>
          </a:xfrm>
          <a:prstGeom prst="parallelogram">
            <a:avLst>
              <a:gd name="adj" fmla="val 8008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проекции</a:t>
            </a:r>
          </a:p>
        </p:txBody>
      </p:sp>
      <p:cxnSp>
        <p:nvCxnSpPr>
          <p:cNvPr id="47" name="Прямая со стрелкой 46"/>
          <p:cNvCxnSpPr>
            <a:stCxn id="3" idx="0"/>
          </p:cNvCxnSpPr>
          <p:nvPr/>
        </p:nvCxnSpPr>
        <p:spPr>
          <a:xfrm rot="5400000" flipH="1" flipV="1">
            <a:off x="4053682" y="2196306"/>
            <a:ext cx="571500" cy="365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V="1">
            <a:off x="6215063" y="3000375"/>
            <a:ext cx="357187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rot="10800000">
            <a:off x="2143125" y="3286125"/>
            <a:ext cx="285750" cy="142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311275"/>
            <a:ext cx="6723062" cy="2674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5"/>
          <p:cNvSpPr>
            <a:spLocks noChangeArrowheads="1"/>
          </p:cNvSpPr>
          <p:nvPr/>
        </p:nvSpPr>
        <p:spPr bwMode="auto">
          <a:xfrm>
            <a:off x="2428875" y="1000125"/>
            <a:ext cx="3073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ru-RU" sz="2400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 – ресурсы</a:t>
            </a:r>
            <a:endParaRPr lang="ru-RU" sz="2400" i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658" name="Rectangle 1"/>
          <p:cNvSpPr>
            <a:spLocks noChangeArrowheads="1"/>
          </p:cNvSpPr>
          <p:nvPr/>
        </p:nvSpPr>
        <p:spPr bwMode="auto">
          <a:xfrm>
            <a:off x="1643063" y="1933575"/>
            <a:ext cx="635793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1900238" algn="l"/>
              </a:tabLst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http://le-savchen.ucoz.ru/load/3-1-0-168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900238" algn="l"/>
              </a:tabLst>
            </a:pP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http://www.uchportal.ru/load/24-1-0-22870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900238" algn="l"/>
              </a:tabLst>
            </a:pPr>
            <a:r>
              <a:rPr lang="ru-RU" sz="2000">
                <a:latin typeface="Times New Roman" pitchFamily="18" charset="0"/>
                <a:hlinkClick r:id="rId4"/>
              </a:rPr>
              <a:t>http://nsportal.ru/shkola/geometriya/library/dvugrannyi-ugol</a:t>
            </a:r>
            <a:r>
              <a:rPr lang="ru-RU" sz="2000">
                <a:latin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019800" y="3071813"/>
            <a:ext cx="3124200" cy="2603500"/>
            <a:chOff x="3552" y="2296"/>
            <a:chExt cx="1968" cy="1640"/>
          </a:xfrm>
        </p:grpSpPr>
        <p:sp>
          <p:nvSpPr>
            <p:cNvPr id="549912" name="Freeform 24"/>
            <p:cNvSpPr>
              <a:spLocks/>
            </p:cNvSpPr>
            <p:nvPr/>
          </p:nvSpPr>
          <p:spPr bwMode="auto">
            <a:xfrm>
              <a:off x="3552" y="3408"/>
              <a:ext cx="1968" cy="528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576" y="0"/>
                </a:cxn>
                <a:cxn ang="0">
                  <a:pos x="1968" y="0"/>
                </a:cxn>
                <a:cxn ang="0">
                  <a:pos x="1392" y="672"/>
                </a:cxn>
                <a:cxn ang="0">
                  <a:pos x="0" y="672"/>
                </a:cxn>
              </a:cxnLst>
              <a:rect l="0" t="0" r="r" b="b"/>
              <a:pathLst>
                <a:path w="1968" h="672">
                  <a:moveTo>
                    <a:pt x="0" y="672"/>
                  </a:moveTo>
                  <a:lnTo>
                    <a:pt x="576" y="0"/>
                  </a:lnTo>
                  <a:lnTo>
                    <a:pt x="1968" y="0"/>
                  </a:lnTo>
                  <a:lnTo>
                    <a:pt x="1392" y="672"/>
                  </a:lnTo>
                  <a:lnTo>
                    <a:pt x="0" y="672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53882" dir="2700000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549913" name="Freeform 25"/>
            <p:cNvSpPr>
              <a:spLocks/>
            </p:cNvSpPr>
            <p:nvPr/>
          </p:nvSpPr>
          <p:spPr bwMode="auto">
            <a:xfrm>
              <a:off x="3552" y="2296"/>
              <a:ext cx="864" cy="1640"/>
            </a:xfrm>
            <a:custGeom>
              <a:avLst/>
              <a:gdLst/>
              <a:ahLst/>
              <a:cxnLst>
                <a:cxn ang="0">
                  <a:pos x="576" y="1112"/>
                </a:cxn>
                <a:cxn ang="0">
                  <a:pos x="864" y="0"/>
                </a:cxn>
                <a:cxn ang="0">
                  <a:pos x="240" y="624"/>
                </a:cxn>
                <a:cxn ang="0">
                  <a:pos x="0" y="1640"/>
                </a:cxn>
              </a:cxnLst>
              <a:rect l="0" t="0" r="r" b="b"/>
              <a:pathLst>
                <a:path w="864" h="1640">
                  <a:moveTo>
                    <a:pt x="576" y="1112"/>
                  </a:moveTo>
                  <a:lnTo>
                    <a:pt x="864" y="0"/>
                  </a:lnTo>
                  <a:lnTo>
                    <a:pt x="240" y="624"/>
                  </a:lnTo>
                  <a:lnTo>
                    <a:pt x="0" y="1640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49915" name="Freeform 27"/>
          <p:cNvSpPr>
            <a:spLocks/>
          </p:cNvSpPr>
          <p:nvPr/>
        </p:nvSpPr>
        <p:spPr bwMode="auto">
          <a:xfrm>
            <a:off x="6362700" y="3617913"/>
            <a:ext cx="2171700" cy="1765300"/>
          </a:xfrm>
          <a:custGeom>
            <a:avLst/>
            <a:gdLst>
              <a:gd name="T0" fmla="*/ 2147483647 w 984"/>
              <a:gd name="T1" fmla="*/ 2147483647 h 928"/>
              <a:gd name="T2" fmla="*/ 0 w 984"/>
              <a:gd name="T3" fmla="*/ 2147483647 h 928"/>
              <a:gd name="T4" fmla="*/ 2147483647 w 984"/>
              <a:gd name="T5" fmla="*/ 2147483647 h 928"/>
              <a:gd name="T6" fmla="*/ 2147483647 w 984"/>
              <a:gd name="T7" fmla="*/ 2147483647 h 928"/>
              <a:gd name="T8" fmla="*/ 2147483647 w 984"/>
              <a:gd name="T9" fmla="*/ 2147483647 h 928"/>
              <a:gd name="T10" fmla="*/ 2147483647 w 984"/>
              <a:gd name="T11" fmla="*/ 2147483647 h 928"/>
              <a:gd name="T12" fmla="*/ 2147483647 w 984"/>
              <a:gd name="T13" fmla="*/ 2147483647 h 928"/>
              <a:gd name="T14" fmla="*/ 2147483647 w 984"/>
              <a:gd name="T15" fmla="*/ 2147483647 h 928"/>
              <a:gd name="T16" fmla="*/ 2147483647 w 984"/>
              <a:gd name="T17" fmla="*/ 0 h 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4"/>
              <a:gd name="T28" fmla="*/ 0 h 928"/>
              <a:gd name="T29" fmla="*/ 984 w 984"/>
              <a:gd name="T30" fmla="*/ 928 h 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4" h="928">
                <a:moveTo>
                  <a:pt x="208" y="16"/>
                </a:moveTo>
                <a:lnTo>
                  <a:pt x="0" y="928"/>
                </a:lnTo>
                <a:lnTo>
                  <a:pt x="984" y="920"/>
                </a:lnTo>
                <a:lnTo>
                  <a:pt x="984" y="728"/>
                </a:lnTo>
                <a:lnTo>
                  <a:pt x="936" y="488"/>
                </a:lnTo>
                <a:lnTo>
                  <a:pt x="792" y="248"/>
                </a:lnTo>
                <a:lnTo>
                  <a:pt x="600" y="104"/>
                </a:lnTo>
                <a:lnTo>
                  <a:pt x="408" y="8"/>
                </a:lnTo>
                <a:lnTo>
                  <a:pt x="192" y="0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CCFF"/>
              </a:gs>
            </a:gsLst>
            <a:path path="rect">
              <a:fillToRect t="100000" r="100000"/>
            </a:path>
          </a:gradFill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9891" name="Text Box 3"/>
          <p:cNvSpPr txBox="1">
            <a:spLocks noChangeArrowheads="1"/>
          </p:cNvSpPr>
          <p:nvPr/>
        </p:nvSpPr>
        <p:spPr bwMode="auto">
          <a:xfrm>
            <a:off x="1357313" y="214313"/>
            <a:ext cx="21463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Планиметрия</a:t>
            </a:r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072188" y="214313"/>
            <a:ext cx="1914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Стереометрия</a:t>
            </a:r>
          </a:p>
        </p:txBody>
      </p:sp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214313" y="785813"/>
            <a:ext cx="40386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Углом на плоскости называется фигура, образованная двумя лучами, исходящими из одной точки.</a:t>
            </a:r>
          </a:p>
        </p:txBody>
      </p:sp>
      <p:sp>
        <p:nvSpPr>
          <p:cNvPr id="549896" name="Text Box 8"/>
          <p:cNvSpPr txBox="1">
            <a:spLocks noChangeArrowheads="1"/>
          </p:cNvSpPr>
          <p:nvPr/>
        </p:nvSpPr>
        <p:spPr bwMode="auto">
          <a:xfrm>
            <a:off x="3857625" y="3429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Двугранный угол</a:t>
            </a:r>
          </a:p>
        </p:txBody>
      </p:sp>
      <p:grpSp>
        <p:nvGrpSpPr>
          <p:cNvPr id="21511" name="Group 16"/>
          <p:cNvGrpSpPr>
            <a:grpSpLocks/>
          </p:cNvGrpSpPr>
          <p:nvPr/>
        </p:nvGrpSpPr>
        <p:grpSpPr bwMode="auto">
          <a:xfrm>
            <a:off x="428625" y="3000375"/>
            <a:ext cx="2895600" cy="2290763"/>
            <a:chOff x="336" y="2112"/>
            <a:chExt cx="2160" cy="1968"/>
          </a:xfrm>
        </p:grpSpPr>
        <p:sp>
          <p:nvSpPr>
            <p:cNvPr id="21521" name="Freeform 11"/>
            <p:cNvSpPr>
              <a:spLocks/>
            </p:cNvSpPr>
            <p:nvPr/>
          </p:nvSpPr>
          <p:spPr bwMode="auto">
            <a:xfrm>
              <a:off x="544" y="2160"/>
              <a:ext cx="1856" cy="1632"/>
            </a:xfrm>
            <a:custGeom>
              <a:avLst/>
              <a:gdLst>
                <a:gd name="T0" fmla="*/ 1616 w 1856"/>
                <a:gd name="T1" fmla="*/ 0 h 1632"/>
                <a:gd name="T2" fmla="*/ 0 w 1856"/>
                <a:gd name="T3" fmla="*/ 1032 h 1632"/>
                <a:gd name="T4" fmla="*/ 1856 w 1856"/>
                <a:gd name="T5" fmla="*/ 1632 h 1632"/>
                <a:gd name="T6" fmla="*/ 0 60000 65536"/>
                <a:gd name="T7" fmla="*/ 0 60000 65536"/>
                <a:gd name="T8" fmla="*/ 0 60000 65536"/>
                <a:gd name="T9" fmla="*/ 0 w 1856"/>
                <a:gd name="T10" fmla="*/ 0 h 1632"/>
                <a:gd name="T11" fmla="*/ 1856 w 1856"/>
                <a:gd name="T12" fmla="*/ 1632 h 16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56" h="1632">
                  <a:moveTo>
                    <a:pt x="1616" y="0"/>
                  </a:moveTo>
                  <a:lnTo>
                    <a:pt x="0" y="1032"/>
                  </a:lnTo>
                  <a:lnTo>
                    <a:pt x="1856" y="1632"/>
                  </a:lnTo>
                </a:path>
              </a:pathLst>
            </a:cu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1522" name="Oval 12"/>
            <p:cNvSpPr>
              <a:spLocks noChangeArrowheads="1"/>
            </p:cNvSpPr>
            <p:nvPr/>
          </p:nvSpPr>
          <p:spPr bwMode="auto">
            <a:xfrm flipV="1">
              <a:off x="528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49901" name="Text Box 13"/>
            <p:cNvSpPr txBox="1">
              <a:spLocks noChangeArrowheads="1"/>
            </p:cNvSpPr>
            <p:nvPr/>
          </p:nvSpPr>
          <p:spPr bwMode="auto">
            <a:xfrm>
              <a:off x="2208" y="211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А</a:t>
              </a:r>
            </a:p>
          </p:txBody>
        </p:sp>
        <p:sp>
          <p:nvSpPr>
            <p:cNvPr id="549902" name="Text Box 14"/>
            <p:cNvSpPr txBox="1">
              <a:spLocks noChangeArrowheads="1"/>
            </p:cNvSpPr>
            <p:nvPr/>
          </p:nvSpPr>
          <p:spPr bwMode="auto">
            <a:xfrm>
              <a:off x="336" y="283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В</a:t>
              </a:r>
            </a:p>
          </p:txBody>
        </p:sp>
        <p:sp>
          <p:nvSpPr>
            <p:cNvPr id="549903" name="Text Box 15"/>
            <p:cNvSpPr txBox="1">
              <a:spLocks noChangeArrowheads="1"/>
            </p:cNvSpPr>
            <p:nvPr/>
          </p:nvSpPr>
          <p:spPr bwMode="auto">
            <a:xfrm>
              <a:off x="2208" y="379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С</a:t>
              </a:r>
            </a:p>
          </p:txBody>
        </p:sp>
      </p:grpSp>
      <p:sp>
        <p:nvSpPr>
          <p:cNvPr id="549916" name="Freeform 28"/>
          <p:cNvSpPr>
            <a:spLocks/>
          </p:cNvSpPr>
          <p:nvPr/>
        </p:nvSpPr>
        <p:spPr bwMode="auto">
          <a:xfrm>
            <a:off x="6362700" y="4837113"/>
            <a:ext cx="2184400" cy="533400"/>
          </a:xfrm>
          <a:custGeom>
            <a:avLst/>
            <a:gdLst>
              <a:gd name="T0" fmla="*/ 2147483647 w 1376"/>
              <a:gd name="T1" fmla="*/ 0 h 336"/>
              <a:gd name="T2" fmla="*/ 2147483647 w 1376"/>
              <a:gd name="T3" fmla="*/ 0 h 336"/>
              <a:gd name="T4" fmla="*/ 0 w 1376"/>
              <a:gd name="T5" fmla="*/ 2147483647 h 336"/>
              <a:gd name="T6" fmla="*/ 0 60000 65536"/>
              <a:gd name="T7" fmla="*/ 0 60000 65536"/>
              <a:gd name="T8" fmla="*/ 0 60000 65536"/>
              <a:gd name="T9" fmla="*/ 0 w 1376"/>
              <a:gd name="T10" fmla="*/ 0 h 336"/>
              <a:gd name="T11" fmla="*/ 1376 w 13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36">
                <a:moveTo>
                  <a:pt x="1376" y="0"/>
                </a:moveTo>
                <a:lnTo>
                  <a:pt x="352" y="0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49918" name="Freeform 30"/>
          <p:cNvSpPr>
            <a:spLocks/>
          </p:cNvSpPr>
          <p:nvPr/>
        </p:nvSpPr>
        <p:spPr bwMode="auto">
          <a:xfrm>
            <a:off x="6921500" y="3567113"/>
            <a:ext cx="330200" cy="1295400"/>
          </a:xfrm>
          <a:custGeom>
            <a:avLst/>
            <a:gdLst>
              <a:gd name="T0" fmla="*/ 2147483647 w 208"/>
              <a:gd name="T1" fmla="*/ 0 h 816"/>
              <a:gd name="T2" fmla="*/ 0 w 208"/>
              <a:gd name="T3" fmla="*/ 2147483647 h 816"/>
              <a:gd name="T4" fmla="*/ 0 60000 65536"/>
              <a:gd name="T5" fmla="*/ 0 60000 65536"/>
              <a:gd name="T6" fmla="*/ 0 w 208"/>
              <a:gd name="T7" fmla="*/ 0 h 816"/>
              <a:gd name="T8" fmla="*/ 208 w 208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" h="816">
                <a:moveTo>
                  <a:pt x="208" y="0"/>
                </a:moveTo>
                <a:lnTo>
                  <a:pt x="0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500563" y="857250"/>
            <a:ext cx="46434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Двугранным углом называется фигура, образованная прямой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 двумя полуплоскостями с общей границей 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не принадлежащими одной плоскости.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6019800" y="4786313"/>
            <a:ext cx="928687" cy="928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519863" y="4857750"/>
            <a:ext cx="4159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i="1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4857750" y="5786438"/>
            <a:ext cx="3694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Прямая</a:t>
            </a: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ru-RU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ребро двугранного угла</a:t>
            </a:r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3714750" y="6215063"/>
            <a:ext cx="52022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полуплоскости – грани двугранного угла</a:t>
            </a:r>
          </a:p>
        </p:txBody>
      </p:sp>
      <p:sp>
        <p:nvSpPr>
          <p:cNvPr id="35" name="Freeform 25"/>
          <p:cNvSpPr>
            <a:spLocks/>
          </p:cNvSpPr>
          <p:nvPr/>
        </p:nvSpPr>
        <p:spPr bwMode="auto">
          <a:xfrm>
            <a:off x="6000750" y="3071813"/>
            <a:ext cx="1371600" cy="2603500"/>
          </a:xfrm>
          <a:custGeom>
            <a:avLst/>
            <a:gdLst/>
            <a:ahLst/>
            <a:cxnLst>
              <a:cxn ang="0">
                <a:pos x="576" y="1112"/>
              </a:cxn>
              <a:cxn ang="0">
                <a:pos x="864" y="0"/>
              </a:cxn>
              <a:cxn ang="0">
                <a:pos x="240" y="624"/>
              </a:cxn>
              <a:cxn ang="0">
                <a:pos x="0" y="1640"/>
              </a:cxn>
            </a:cxnLst>
            <a:rect l="0" t="0" r="r" b="b"/>
            <a:pathLst>
              <a:path w="864" h="1640">
                <a:moveTo>
                  <a:pt x="576" y="1112"/>
                </a:moveTo>
                <a:lnTo>
                  <a:pt x="864" y="0"/>
                </a:lnTo>
                <a:lnTo>
                  <a:pt x="240" y="624"/>
                </a:lnTo>
                <a:lnTo>
                  <a:pt x="0" y="1640"/>
                </a:lnTo>
              </a:path>
            </a:pathLst>
          </a:custGeom>
          <a:solidFill>
            <a:srgbClr val="00B050">
              <a:alpha val="44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36" name="Freeform 24"/>
          <p:cNvSpPr>
            <a:spLocks/>
          </p:cNvSpPr>
          <p:nvPr/>
        </p:nvSpPr>
        <p:spPr bwMode="auto">
          <a:xfrm>
            <a:off x="6019800" y="485775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solidFill>
            <a:schemeClr val="accent6">
              <a:lumMod val="75000"/>
              <a:alpha val="5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9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9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9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549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915" grpId="0" animBg="1"/>
      <p:bldP spid="549895" grpId="0"/>
      <p:bldP spid="18" grpId="0"/>
      <p:bldP spid="23" grpId="0"/>
      <p:bldP spid="24" grpId="0"/>
      <p:bldP spid="25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85750"/>
            <a:ext cx="3214687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286375"/>
            <a:ext cx="1428750" cy="1104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4000500"/>
            <a:ext cx="34972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4"/>
          <p:cNvGrpSpPr>
            <a:grpSpLocks/>
          </p:cNvGrpSpPr>
          <p:nvPr/>
        </p:nvGrpSpPr>
        <p:grpSpPr bwMode="auto">
          <a:xfrm rot="-221040">
            <a:off x="1112838" y="4035425"/>
            <a:ext cx="3363912" cy="1387475"/>
            <a:chOff x="1278" y="2116"/>
            <a:chExt cx="760" cy="493"/>
          </a:xfrm>
        </p:grpSpPr>
        <p:sp>
          <p:nvSpPr>
            <p:cNvPr id="21517" name="Freeform 23"/>
            <p:cNvSpPr>
              <a:spLocks/>
            </p:cNvSpPr>
            <p:nvPr/>
          </p:nvSpPr>
          <p:spPr bwMode="auto">
            <a:xfrm>
              <a:off x="1278" y="2121"/>
              <a:ext cx="536" cy="405"/>
            </a:xfrm>
            <a:custGeom>
              <a:avLst/>
              <a:gdLst>
                <a:gd name="T0" fmla="*/ 312 w 694"/>
                <a:gd name="T1" fmla="*/ 0 h 560"/>
                <a:gd name="T2" fmla="*/ 694 w 694"/>
                <a:gd name="T3" fmla="*/ 210 h 560"/>
                <a:gd name="T4" fmla="*/ 404 w 694"/>
                <a:gd name="T5" fmla="*/ 560 h 560"/>
                <a:gd name="T6" fmla="*/ 0 w 694"/>
                <a:gd name="T7" fmla="*/ 372 h 560"/>
                <a:gd name="T8" fmla="*/ 312 w 694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4"/>
                <a:gd name="T16" fmla="*/ 0 h 560"/>
                <a:gd name="T17" fmla="*/ 694 w 694"/>
                <a:gd name="T18" fmla="*/ 560 h 5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4" h="560">
                  <a:moveTo>
                    <a:pt x="312" y="0"/>
                  </a:moveTo>
                  <a:lnTo>
                    <a:pt x="694" y="210"/>
                  </a:lnTo>
                  <a:lnTo>
                    <a:pt x="404" y="560"/>
                  </a:lnTo>
                  <a:lnTo>
                    <a:pt x="0" y="372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7411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1518" name="Freeform 22"/>
            <p:cNvSpPr>
              <a:spLocks/>
            </p:cNvSpPr>
            <p:nvPr/>
          </p:nvSpPr>
          <p:spPr bwMode="auto">
            <a:xfrm>
              <a:off x="1523" y="2116"/>
              <a:ext cx="515" cy="493"/>
            </a:xfrm>
            <a:custGeom>
              <a:avLst/>
              <a:gdLst>
                <a:gd name="T0" fmla="*/ 276 w 648"/>
                <a:gd name="T1" fmla="*/ 480 h 648"/>
                <a:gd name="T2" fmla="*/ 648 w 648"/>
                <a:gd name="T3" fmla="*/ 648 h 648"/>
                <a:gd name="T4" fmla="*/ 372 w 648"/>
                <a:gd name="T5" fmla="*/ 200 h 648"/>
                <a:gd name="T6" fmla="*/ 0 w 648"/>
                <a:gd name="T7" fmla="*/ 0 h 648"/>
                <a:gd name="T8" fmla="*/ 276 w 648"/>
                <a:gd name="T9" fmla="*/ 480 h 6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8"/>
                <a:gd name="T16" fmla="*/ 0 h 648"/>
                <a:gd name="T17" fmla="*/ 648 w 648"/>
                <a:gd name="T18" fmla="*/ 648 h 6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8" h="648">
                  <a:moveTo>
                    <a:pt x="276" y="480"/>
                  </a:moveTo>
                  <a:lnTo>
                    <a:pt x="648" y="648"/>
                  </a:lnTo>
                  <a:lnTo>
                    <a:pt x="372" y="200"/>
                  </a:lnTo>
                  <a:lnTo>
                    <a:pt x="0" y="0"/>
                  </a:lnTo>
                  <a:lnTo>
                    <a:pt x="276" y="480"/>
                  </a:lnTo>
                  <a:close/>
                </a:path>
              </a:pathLst>
            </a:custGeom>
            <a:solidFill>
              <a:schemeClr val="bg1">
                <a:lumMod val="50000"/>
                <a:alpha val="74117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pic>
        <p:nvPicPr>
          <p:cNvPr id="43" name="Группа 42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5248275"/>
            <a:ext cx="1455738" cy="1146175"/>
          </a:xfrm>
          <a:prstGeom prst="rect">
            <a:avLst/>
          </a:prstGeom>
          <a:noFill/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357188"/>
            <a:ext cx="20002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/>
          <p:nvPr/>
        </p:nvGrpSpPr>
        <p:grpSpPr>
          <a:xfrm>
            <a:off x="857224" y="785794"/>
            <a:ext cx="2143140" cy="1571636"/>
            <a:chOff x="857224" y="785794"/>
            <a:chExt cx="2143140" cy="1571636"/>
          </a:xfrm>
          <a:solidFill>
            <a:schemeClr val="bg2">
              <a:lumMod val="50000"/>
              <a:alpha val="19000"/>
            </a:schemeClr>
          </a:solidFill>
        </p:grpSpPr>
        <p:sp>
          <p:nvSpPr>
            <p:cNvPr id="18" name="Полилиния 17"/>
            <p:cNvSpPr/>
            <p:nvPr/>
          </p:nvSpPr>
          <p:spPr>
            <a:xfrm>
              <a:off x="857224" y="785794"/>
              <a:ext cx="2071702" cy="857256"/>
            </a:xfrm>
            <a:custGeom>
              <a:avLst/>
              <a:gdLst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2029854 w 2071702"/>
                <a:gd name="connsiteY7" fmla="*/ 815408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41848 w 2071702"/>
                <a:gd name="connsiteY10" fmla="*/ 81540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2029854 w 2071702"/>
                <a:gd name="connsiteY7" fmla="*/ 815408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214314 w 2071702"/>
                <a:gd name="connsiteY10" fmla="*/ 78581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2000264 w 2071702"/>
                <a:gd name="connsiteY7" fmla="*/ 785818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214314 w 2071702"/>
                <a:gd name="connsiteY10" fmla="*/ 78581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  <a:gd name="connsiteX0" fmla="*/ 0 w 2071702"/>
                <a:gd name="connsiteY0" fmla="*/ 142879 h 857256"/>
                <a:gd name="connsiteX1" fmla="*/ 41848 w 2071702"/>
                <a:gd name="connsiteY1" fmla="*/ 41848 h 857256"/>
                <a:gd name="connsiteX2" fmla="*/ 142879 w 2071702"/>
                <a:gd name="connsiteY2" fmla="*/ 0 h 857256"/>
                <a:gd name="connsiteX3" fmla="*/ 1928823 w 2071702"/>
                <a:gd name="connsiteY3" fmla="*/ 0 h 857256"/>
                <a:gd name="connsiteX4" fmla="*/ 2029854 w 2071702"/>
                <a:gd name="connsiteY4" fmla="*/ 41848 h 857256"/>
                <a:gd name="connsiteX5" fmla="*/ 2071702 w 2071702"/>
                <a:gd name="connsiteY5" fmla="*/ 142879 h 857256"/>
                <a:gd name="connsiteX6" fmla="*/ 2071702 w 2071702"/>
                <a:gd name="connsiteY6" fmla="*/ 714377 h 857256"/>
                <a:gd name="connsiteX7" fmla="*/ 1928826 w 2071702"/>
                <a:gd name="connsiteY7" fmla="*/ 714380 h 857256"/>
                <a:gd name="connsiteX8" fmla="*/ 1928823 w 2071702"/>
                <a:gd name="connsiteY8" fmla="*/ 857256 h 857256"/>
                <a:gd name="connsiteX9" fmla="*/ 142879 w 2071702"/>
                <a:gd name="connsiteY9" fmla="*/ 857256 h 857256"/>
                <a:gd name="connsiteX10" fmla="*/ 214314 w 2071702"/>
                <a:gd name="connsiteY10" fmla="*/ 785818 h 857256"/>
                <a:gd name="connsiteX11" fmla="*/ 0 w 2071702"/>
                <a:gd name="connsiteY11" fmla="*/ 714377 h 857256"/>
                <a:gd name="connsiteX12" fmla="*/ 0 w 2071702"/>
                <a:gd name="connsiteY12" fmla="*/ 142879 h 857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71702" h="857256">
                  <a:moveTo>
                    <a:pt x="0" y="142879"/>
                  </a:moveTo>
                  <a:cubicBezTo>
                    <a:pt x="0" y="104985"/>
                    <a:pt x="15053" y="68643"/>
                    <a:pt x="41848" y="41848"/>
                  </a:cubicBezTo>
                  <a:cubicBezTo>
                    <a:pt x="68643" y="15053"/>
                    <a:pt x="104985" y="0"/>
                    <a:pt x="142879" y="0"/>
                  </a:cubicBezTo>
                  <a:lnTo>
                    <a:pt x="1928823" y="0"/>
                  </a:lnTo>
                  <a:cubicBezTo>
                    <a:pt x="1966717" y="0"/>
                    <a:pt x="2003059" y="15053"/>
                    <a:pt x="2029854" y="41848"/>
                  </a:cubicBezTo>
                  <a:cubicBezTo>
                    <a:pt x="2056649" y="68643"/>
                    <a:pt x="2071702" y="104985"/>
                    <a:pt x="2071702" y="142879"/>
                  </a:cubicBezTo>
                  <a:lnTo>
                    <a:pt x="2071702" y="714377"/>
                  </a:lnTo>
                  <a:lnTo>
                    <a:pt x="1928826" y="714380"/>
                  </a:lnTo>
                  <a:cubicBezTo>
                    <a:pt x="1902031" y="741175"/>
                    <a:pt x="1966717" y="857256"/>
                    <a:pt x="1928823" y="857256"/>
                  </a:cubicBezTo>
                  <a:lnTo>
                    <a:pt x="142879" y="857256"/>
                  </a:lnTo>
                  <a:cubicBezTo>
                    <a:pt x="104985" y="857256"/>
                    <a:pt x="241109" y="812613"/>
                    <a:pt x="214314" y="785818"/>
                  </a:cubicBezTo>
                  <a:cubicBezTo>
                    <a:pt x="187519" y="759023"/>
                    <a:pt x="0" y="752271"/>
                    <a:pt x="0" y="714377"/>
                  </a:cubicBezTo>
                  <a:lnTo>
                    <a:pt x="0" y="142879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857224" y="1643050"/>
              <a:ext cx="2143140" cy="714380"/>
            </a:xfrm>
            <a:custGeom>
              <a:avLst/>
              <a:gdLst>
                <a:gd name="connsiteX0" fmla="*/ 0 w 1785950"/>
                <a:gd name="connsiteY0" fmla="*/ 119066 h 714380"/>
                <a:gd name="connsiteX1" fmla="*/ 34874 w 1785950"/>
                <a:gd name="connsiteY1" fmla="*/ 34874 h 714380"/>
                <a:gd name="connsiteX2" fmla="*/ 119066 w 1785950"/>
                <a:gd name="connsiteY2" fmla="*/ 0 h 714380"/>
                <a:gd name="connsiteX3" fmla="*/ 1666884 w 1785950"/>
                <a:gd name="connsiteY3" fmla="*/ 0 h 714380"/>
                <a:gd name="connsiteX4" fmla="*/ 1751076 w 1785950"/>
                <a:gd name="connsiteY4" fmla="*/ 34874 h 714380"/>
                <a:gd name="connsiteX5" fmla="*/ 1785950 w 1785950"/>
                <a:gd name="connsiteY5" fmla="*/ 119066 h 714380"/>
                <a:gd name="connsiteX6" fmla="*/ 1785950 w 1785950"/>
                <a:gd name="connsiteY6" fmla="*/ 595314 h 714380"/>
                <a:gd name="connsiteX7" fmla="*/ 1751076 w 1785950"/>
                <a:gd name="connsiteY7" fmla="*/ 679506 h 714380"/>
                <a:gd name="connsiteX8" fmla="*/ 1666884 w 1785950"/>
                <a:gd name="connsiteY8" fmla="*/ 714380 h 714380"/>
                <a:gd name="connsiteX9" fmla="*/ 119066 w 1785950"/>
                <a:gd name="connsiteY9" fmla="*/ 714380 h 714380"/>
                <a:gd name="connsiteX10" fmla="*/ 34874 w 1785950"/>
                <a:gd name="connsiteY10" fmla="*/ 679506 h 714380"/>
                <a:gd name="connsiteX11" fmla="*/ 0 w 1785950"/>
                <a:gd name="connsiteY11" fmla="*/ 595314 h 714380"/>
                <a:gd name="connsiteX12" fmla="*/ 0 w 1785950"/>
                <a:gd name="connsiteY12" fmla="*/ 119066 h 714380"/>
                <a:gd name="connsiteX0" fmla="*/ 142876 w 1928826"/>
                <a:gd name="connsiteY0" fmla="*/ 119066 h 714380"/>
                <a:gd name="connsiteX1" fmla="*/ 177750 w 1928826"/>
                <a:gd name="connsiteY1" fmla="*/ 34874 h 714380"/>
                <a:gd name="connsiteX2" fmla="*/ 261942 w 1928826"/>
                <a:gd name="connsiteY2" fmla="*/ 0 h 714380"/>
                <a:gd name="connsiteX3" fmla="*/ 1809760 w 1928826"/>
                <a:gd name="connsiteY3" fmla="*/ 0 h 714380"/>
                <a:gd name="connsiteX4" fmla="*/ 1893952 w 1928826"/>
                <a:gd name="connsiteY4" fmla="*/ 34874 h 714380"/>
                <a:gd name="connsiteX5" fmla="*/ 1928826 w 1928826"/>
                <a:gd name="connsiteY5" fmla="*/ 119066 h 714380"/>
                <a:gd name="connsiteX6" fmla="*/ 1928826 w 1928826"/>
                <a:gd name="connsiteY6" fmla="*/ 595314 h 714380"/>
                <a:gd name="connsiteX7" fmla="*/ 1893952 w 1928826"/>
                <a:gd name="connsiteY7" fmla="*/ 679506 h 714380"/>
                <a:gd name="connsiteX8" fmla="*/ 1809760 w 1928826"/>
                <a:gd name="connsiteY8" fmla="*/ 714380 h 714380"/>
                <a:gd name="connsiteX9" fmla="*/ 261942 w 1928826"/>
                <a:gd name="connsiteY9" fmla="*/ 714380 h 714380"/>
                <a:gd name="connsiteX10" fmla="*/ 177750 w 1928826"/>
                <a:gd name="connsiteY10" fmla="*/ 679506 h 714380"/>
                <a:gd name="connsiteX11" fmla="*/ 0 w 1928826"/>
                <a:gd name="connsiteY11" fmla="*/ 571504 h 714380"/>
                <a:gd name="connsiteX12" fmla="*/ 142876 w 1928826"/>
                <a:gd name="connsiteY12" fmla="*/ 119066 h 714380"/>
                <a:gd name="connsiteX0" fmla="*/ 142876 w 2094032"/>
                <a:gd name="connsiteY0" fmla="*/ 119066 h 714380"/>
                <a:gd name="connsiteX1" fmla="*/ 177750 w 2094032"/>
                <a:gd name="connsiteY1" fmla="*/ 34874 h 714380"/>
                <a:gd name="connsiteX2" fmla="*/ 261942 w 2094032"/>
                <a:gd name="connsiteY2" fmla="*/ 0 h 714380"/>
                <a:gd name="connsiteX3" fmla="*/ 1809760 w 2094032"/>
                <a:gd name="connsiteY3" fmla="*/ 0 h 714380"/>
                <a:gd name="connsiteX4" fmla="*/ 1893952 w 2094032"/>
                <a:gd name="connsiteY4" fmla="*/ 34874 h 714380"/>
                <a:gd name="connsiteX5" fmla="*/ 1928826 w 2094032"/>
                <a:gd name="connsiteY5" fmla="*/ 119066 h 714380"/>
                <a:gd name="connsiteX6" fmla="*/ 1928826 w 2094032"/>
                <a:gd name="connsiteY6" fmla="*/ 595314 h 714380"/>
                <a:gd name="connsiteX7" fmla="*/ 2071702 w 2094032"/>
                <a:gd name="connsiteY7" fmla="*/ 642942 h 714380"/>
                <a:gd name="connsiteX8" fmla="*/ 1809760 w 2094032"/>
                <a:gd name="connsiteY8" fmla="*/ 714380 h 714380"/>
                <a:gd name="connsiteX9" fmla="*/ 261942 w 2094032"/>
                <a:gd name="connsiteY9" fmla="*/ 714380 h 714380"/>
                <a:gd name="connsiteX10" fmla="*/ 177750 w 2094032"/>
                <a:gd name="connsiteY10" fmla="*/ 679506 h 714380"/>
                <a:gd name="connsiteX11" fmla="*/ 0 w 2094032"/>
                <a:gd name="connsiteY11" fmla="*/ 571504 h 714380"/>
                <a:gd name="connsiteX12" fmla="*/ 142876 w 2094032"/>
                <a:gd name="connsiteY12" fmla="*/ 119066 h 714380"/>
                <a:gd name="connsiteX0" fmla="*/ 142876 w 2143140"/>
                <a:gd name="connsiteY0" fmla="*/ 119066 h 714380"/>
                <a:gd name="connsiteX1" fmla="*/ 177750 w 2143140"/>
                <a:gd name="connsiteY1" fmla="*/ 34874 h 714380"/>
                <a:gd name="connsiteX2" fmla="*/ 261942 w 2143140"/>
                <a:gd name="connsiteY2" fmla="*/ 0 h 714380"/>
                <a:gd name="connsiteX3" fmla="*/ 1809760 w 2143140"/>
                <a:gd name="connsiteY3" fmla="*/ 0 h 714380"/>
                <a:gd name="connsiteX4" fmla="*/ 1893952 w 2143140"/>
                <a:gd name="connsiteY4" fmla="*/ 34874 h 714380"/>
                <a:gd name="connsiteX5" fmla="*/ 1928826 w 2143140"/>
                <a:gd name="connsiteY5" fmla="*/ 119066 h 714380"/>
                <a:gd name="connsiteX6" fmla="*/ 2143140 w 2143140"/>
                <a:gd name="connsiteY6" fmla="*/ 571504 h 714380"/>
                <a:gd name="connsiteX7" fmla="*/ 2071702 w 2143140"/>
                <a:gd name="connsiteY7" fmla="*/ 642942 h 714380"/>
                <a:gd name="connsiteX8" fmla="*/ 1809760 w 2143140"/>
                <a:gd name="connsiteY8" fmla="*/ 714380 h 714380"/>
                <a:gd name="connsiteX9" fmla="*/ 261942 w 2143140"/>
                <a:gd name="connsiteY9" fmla="*/ 714380 h 714380"/>
                <a:gd name="connsiteX10" fmla="*/ 177750 w 2143140"/>
                <a:gd name="connsiteY10" fmla="*/ 679506 h 714380"/>
                <a:gd name="connsiteX11" fmla="*/ 0 w 2143140"/>
                <a:gd name="connsiteY11" fmla="*/ 571504 h 714380"/>
                <a:gd name="connsiteX12" fmla="*/ 142876 w 2143140"/>
                <a:gd name="connsiteY12" fmla="*/ 119066 h 71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43140" h="714380">
                  <a:moveTo>
                    <a:pt x="142876" y="119066"/>
                  </a:moveTo>
                  <a:cubicBezTo>
                    <a:pt x="142876" y="87488"/>
                    <a:pt x="155420" y="57203"/>
                    <a:pt x="177750" y="34874"/>
                  </a:cubicBezTo>
                  <a:cubicBezTo>
                    <a:pt x="200079" y="12545"/>
                    <a:pt x="230364" y="0"/>
                    <a:pt x="261942" y="0"/>
                  </a:cubicBezTo>
                  <a:lnTo>
                    <a:pt x="1809760" y="0"/>
                  </a:lnTo>
                  <a:cubicBezTo>
                    <a:pt x="1841338" y="0"/>
                    <a:pt x="1871623" y="12544"/>
                    <a:pt x="1893952" y="34874"/>
                  </a:cubicBezTo>
                  <a:cubicBezTo>
                    <a:pt x="1916281" y="57203"/>
                    <a:pt x="1928826" y="87488"/>
                    <a:pt x="1928826" y="119066"/>
                  </a:cubicBezTo>
                  <a:lnTo>
                    <a:pt x="2143140" y="571504"/>
                  </a:lnTo>
                  <a:cubicBezTo>
                    <a:pt x="2143140" y="603082"/>
                    <a:pt x="2127265" y="619129"/>
                    <a:pt x="2071702" y="642942"/>
                  </a:cubicBezTo>
                  <a:cubicBezTo>
                    <a:pt x="2016139" y="666755"/>
                    <a:pt x="1841338" y="714380"/>
                    <a:pt x="1809760" y="714380"/>
                  </a:cubicBezTo>
                  <a:lnTo>
                    <a:pt x="261942" y="714380"/>
                  </a:lnTo>
                  <a:cubicBezTo>
                    <a:pt x="230364" y="714380"/>
                    <a:pt x="221407" y="703319"/>
                    <a:pt x="177750" y="679506"/>
                  </a:cubicBezTo>
                  <a:cubicBezTo>
                    <a:pt x="134093" y="655693"/>
                    <a:pt x="0" y="603082"/>
                    <a:pt x="0" y="571504"/>
                  </a:cubicBezTo>
                  <a:lnTo>
                    <a:pt x="142876" y="119066"/>
                  </a:ln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21" name="Прямая соединительная линия 20"/>
            <p:cNvCxnSpPr>
              <a:stCxn id="18" idx="9"/>
              <a:endCxn id="18" idx="8"/>
            </p:cNvCxnSpPr>
            <p:nvPr/>
          </p:nvCxnSpPr>
          <p:spPr>
            <a:xfrm>
              <a:off x="1000103" y="1643050"/>
              <a:ext cx="1785944" cy="0"/>
            </a:xfrm>
            <a:prstGeom prst="line">
              <a:avLst/>
            </a:prstGeom>
            <a:grp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>
            <a:grpSpLocks/>
          </p:cNvGrpSpPr>
          <p:nvPr/>
        </p:nvGrpSpPr>
        <p:grpSpPr bwMode="auto">
          <a:xfrm>
            <a:off x="7072313" y="857250"/>
            <a:ext cx="1666875" cy="1968500"/>
            <a:chOff x="4857752" y="1785926"/>
            <a:chExt cx="1666796" cy="1968028"/>
          </a:xfrm>
        </p:grpSpPr>
        <p:sp>
          <p:nvSpPr>
            <p:cNvPr id="26" name="Полилиния 25"/>
            <p:cNvSpPr/>
            <p:nvPr/>
          </p:nvSpPr>
          <p:spPr>
            <a:xfrm rot="21267807">
              <a:off x="5762584" y="1785926"/>
              <a:ext cx="761964" cy="1936286"/>
            </a:xfrm>
            <a:custGeom>
              <a:avLst/>
              <a:gdLst>
                <a:gd name="connsiteX0" fmla="*/ 0 w 1172006"/>
                <a:gd name="connsiteY0" fmla="*/ 1377927 h 1377927"/>
                <a:gd name="connsiteX1" fmla="*/ 184392 w 1172006"/>
                <a:gd name="connsiteY1" fmla="*/ 0 h 1377927"/>
                <a:gd name="connsiteX2" fmla="*/ 1172006 w 1172006"/>
                <a:gd name="connsiteY2" fmla="*/ 0 h 1377927"/>
                <a:gd name="connsiteX3" fmla="*/ 987614 w 1172006"/>
                <a:gd name="connsiteY3" fmla="*/ 1377927 h 1377927"/>
                <a:gd name="connsiteX4" fmla="*/ 0 w 1172006"/>
                <a:gd name="connsiteY4" fmla="*/ 1377927 h 1377927"/>
                <a:gd name="connsiteX0" fmla="*/ 0 w 987614"/>
                <a:gd name="connsiteY0" fmla="*/ 1555554 h 1555554"/>
                <a:gd name="connsiteX1" fmla="*/ 184392 w 987614"/>
                <a:gd name="connsiteY1" fmla="*/ 177627 h 1555554"/>
                <a:gd name="connsiteX2" fmla="*/ 820413 w 987614"/>
                <a:gd name="connsiteY2" fmla="*/ 0 h 1555554"/>
                <a:gd name="connsiteX3" fmla="*/ 987614 w 987614"/>
                <a:gd name="connsiteY3" fmla="*/ 1555554 h 1555554"/>
                <a:gd name="connsiteX4" fmla="*/ 0 w 987614"/>
                <a:gd name="connsiteY4" fmla="*/ 1555554 h 1555554"/>
                <a:gd name="connsiteX0" fmla="*/ 0 w 929026"/>
                <a:gd name="connsiteY0" fmla="*/ 1935793 h 1935793"/>
                <a:gd name="connsiteX1" fmla="*/ 125804 w 929026"/>
                <a:gd name="connsiteY1" fmla="*/ 177627 h 1935793"/>
                <a:gd name="connsiteX2" fmla="*/ 761825 w 929026"/>
                <a:gd name="connsiteY2" fmla="*/ 0 h 1935793"/>
                <a:gd name="connsiteX3" fmla="*/ 929026 w 929026"/>
                <a:gd name="connsiteY3" fmla="*/ 1555554 h 1935793"/>
                <a:gd name="connsiteX4" fmla="*/ 0 w 929026"/>
                <a:gd name="connsiteY4" fmla="*/ 1935793 h 1935793"/>
                <a:gd name="connsiteX0" fmla="*/ 0 w 837292"/>
                <a:gd name="connsiteY0" fmla="*/ 1935793 h 1935793"/>
                <a:gd name="connsiteX1" fmla="*/ 125804 w 837292"/>
                <a:gd name="connsiteY1" fmla="*/ 177627 h 1935793"/>
                <a:gd name="connsiteX2" fmla="*/ 761825 w 837292"/>
                <a:gd name="connsiteY2" fmla="*/ 0 h 1935793"/>
                <a:gd name="connsiteX3" fmla="*/ 837292 w 837292"/>
                <a:gd name="connsiteY3" fmla="*/ 1442771 h 1935793"/>
                <a:gd name="connsiteX4" fmla="*/ 0 w 837292"/>
                <a:gd name="connsiteY4" fmla="*/ 1935793 h 1935793"/>
                <a:gd name="connsiteX0" fmla="*/ 0 w 761825"/>
                <a:gd name="connsiteY0" fmla="*/ 1935793 h 1935793"/>
                <a:gd name="connsiteX1" fmla="*/ 125804 w 761825"/>
                <a:gd name="connsiteY1" fmla="*/ 177627 h 1935793"/>
                <a:gd name="connsiteX2" fmla="*/ 761825 w 761825"/>
                <a:gd name="connsiteY2" fmla="*/ 0 h 1935793"/>
                <a:gd name="connsiteX3" fmla="*/ 617085 w 761825"/>
                <a:gd name="connsiteY3" fmla="*/ 1493199 h 1935793"/>
                <a:gd name="connsiteX4" fmla="*/ 0 w 761825"/>
                <a:gd name="connsiteY4" fmla="*/ 1935793 h 19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1825" h="1935793">
                  <a:moveTo>
                    <a:pt x="0" y="1935793"/>
                  </a:moveTo>
                  <a:lnTo>
                    <a:pt x="125804" y="177627"/>
                  </a:lnTo>
                  <a:lnTo>
                    <a:pt x="761825" y="0"/>
                  </a:lnTo>
                  <a:lnTo>
                    <a:pt x="617085" y="1493199"/>
                  </a:lnTo>
                  <a:lnTo>
                    <a:pt x="0" y="193579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4857752" y="1897024"/>
              <a:ext cx="1000078" cy="1856930"/>
            </a:xfrm>
            <a:custGeom>
              <a:avLst/>
              <a:gdLst>
                <a:gd name="connsiteX0" fmla="*/ 0 w 928694"/>
                <a:gd name="connsiteY0" fmla="*/ 0 h 1857388"/>
                <a:gd name="connsiteX1" fmla="*/ 928694 w 928694"/>
                <a:gd name="connsiteY1" fmla="*/ 0 h 1857388"/>
                <a:gd name="connsiteX2" fmla="*/ 928694 w 928694"/>
                <a:gd name="connsiteY2" fmla="*/ 1857388 h 1857388"/>
                <a:gd name="connsiteX3" fmla="*/ 0 w 928694"/>
                <a:gd name="connsiteY3" fmla="*/ 1857388 h 1857388"/>
                <a:gd name="connsiteX4" fmla="*/ 0 w 928694"/>
                <a:gd name="connsiteY4" fmla="*/ 0 h 1857388"/>
                <a:gd name="connsiteX0" fmla="*/ 71438 w 928694"/>
                <a:gd name="connsiteY0" fmla="*/ 0 h 1928826"/>
                <a:gd name="connsiteX1" fmla="*/ 928694 w 928694"/>
                <a:gd name="connsiteY1" fmla="*/ 71438 h 1928826"/>
                <a:gd name="connsiteX2" fmla="*/ 928694 w 928694"/>
                <a:gd name="connsiteY2" fmla="*/ 1928826 h 1928826"/>
                <a:gd name="connsiteX3" fmla="*/ 0 w 928694"/>
                <a:gd name="connsiteY3" fmla="*/ 1928826 h 1928826"/>
                <a:gd name="connsiteX4" fmla="*/ 71438 w 928694"/>
                <a:gd name="connsiteY4" fmla="*/ 0 h 1928826"/>
                <a:gd name="connsiteX0" fmla="*/ 71438 w 928694"/>
                <a:gd name="connsiteY0" fmla="*/ 0 h 1928826"/>
                <a:gd name="connsiteX1" fmla="*/ 928694 w 928694"/>
                <a:gd name="connsiteY1" fmla="*/ 71438 h 1928826"/>
                <a:gd name="connsiteX2" fmla="*/ 928694 w 928694"/>
                <a:gd name="connsiteY2" fmla="*/ 1928826 h 1928826"/>
                <a:gd name="connsiteX3" fmla="*/ 0 w 928694"/>
                <a:gd name="connsiteY3" fmla="*/ 1632084 h 1928826"/>
                <a:gd name="connsiteX4" fmla="*/ 71438 w 928694"/>
                <a:gd name="connsiteY4" fmla="*/ 0 h 1928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694" h="1928826">
                  <a:moveTo>
                    <a:pt x="71438" y="0"/>
                  </a:moveTo>
                  <a:lnTo>
                    <a:pt x="928694" y="71438"/>
                  </a:lnTo>
                  <a:lnTo>
                    <a:pt x="928694" y="1928826"/>
                  </a:lnTo>
                  <a:lnTo>
                    <a:pt x="0" y="1632084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cxnSp>
        <p:nvCxnSpPr>
          <p:cNvPr id="30" name="Прямая соединительная линия 29"/>
          <p:cNvCxnSpPr>
            <a:stCxn id="27" idx="1"/>
            <a:endCxn id="27" idx="2"/>
          </p:cNvCxnSpPr>
          <p:nvPr/>
        </p:nvCxnSpPr>
        <p:spPr>
          <a:xfrm>
            <a:off x="8072438" y="1036638"/>
            <a:ext cx="0" cy="17891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6.2963E-6 L 3.88889E-6 -0.23333 " pathEditMode="relative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1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3.33333E-6 L 0.33403 -0.002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0" y="-1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45" name="Freeform 9"/>
          <p:cNvSpPr>
            <a:spLocks/>
          </p:cNvSpPr>
          <p:nvPr/>
        </p:nvSpPr>
        <p:spPr bwMode="auto">
          <a:xfrm>
            <a:off x="6489700" y="1195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flip="none" rotWithShape="1">
            <a:gsLst>
              <a:gs pos="27000">
                <a:srgbClr val="FBEAC7">
                  <a:alpha val="52000"/>
                </a:srgb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  <a:tileRect t="-100000" r="-1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1946" name="Freeform 10"/>
          <p:cNvSpPr>
            <a:spLocks/>
          </p:cNvSpPr>
          <p:nvPr/>
        </p:nvSpPr>
        <p:spPr bwMode="auto">
          <a:xfrm>
            <a:off x="5168900" y="1193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rotWithShape="1">
            <a:gsLst>
              <a:gs pos="52000">
                <a:srgbClr val="CCCCFF">
                  <a:alpha val="25000"/>
                </a:srgbClr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5245100" y="1905000"/>
            <a:ext cx="2616200" cy="1651000"/>
            <a:chOff x="3304" y="1200"/>
            <a:chExt cx="1648" cy="1040"/>
          </a:xfrm>
        </p:grpSpPr>
        <p:sp>
          <p:nvSpPr>
            <p:cNvPr id="25631" name="Freeform 11"/>
            <p:cNvSpPr>
              <a:spLocks/>
            </p:cNvSpPr>
            <p:nvPr/>
          </p:nvSpPr>
          <p:spPr bwMode="auto">
            <a:xfrm>
              <a:off x="3304" y="1408"/>
              <a:ext cx="1648" cy="832"/>
            </a:xfrm>
            <a:custGeom>
              <a:avLst/>
              <a:gdLst>
                <a:gd name="T0" fmla="*/ 1648 w 1648"/>
                <a:gd name="T1" fmla="*/ 528 h 832"/>
                <a:gd name="T2" fmla="*/ 848 w 1648"/>
                <a:gd name="T3" fmla="*/ 0 h 832"/>
                <a:gd name="T4" fmla="*/ 0 w 1648"/>
                <a:gd name="T5" fmla="*/ 512 h 832"/>
                <a:gd name="T6" fmla="*/ 240 w 1648"/>
                <a:gd name="T7" fmla="*/ 736 h 832"/>
                <a:gd name="T8" fmla="*/ 496 w 1648"/>
                <a:gd name="T9" fmla="*/ 832 h 832"/>
                <a:gd name="T10" fmla="*/ 818 w 1648"/>
                <a:gd name="T11" fmla="*/ 822 h 832"/>
                <a:gd name="T12" fmla="*/ 1168 w 1648"/>
                <a:gd name="T13" fmla="*/ 800 h 832"/>
                <a:gd name="T14" fmla="*/ 1440 w 1648"/>
                <a:gd name="T15" fmla="*/ 704 h 832"/>
                <a:gd name="T16" fmla="*/ 1632 w 1648"/>
                <a:gd name="T17" fmla="*/ 544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8"/>
                <a:gd name="T28" fmla="*/ 0 h 832"/>
                <a:gd name="T29" fmla="*/ 1648 w 1648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8" h="832">
                  <a:moveTo>
                    <a:pt x="1648" y="528"/>
                  </a:moveTo>
                  <a:lnTo>
                    <a:pt x="848" y="0"/>
                  </a:lnTo>
                  <a:lnTo>
                    <a:pt x="0" y="512"/>
                  </a:lnTo>
                  <a:lnTo>
                    <a:pt x="240" y="736"/>
                  </a:lnTo>
                  <a:lnTo>
                    <a:pt x="496" y="832"/>
                  </a:lnTo>
                  <a:lnTo>
                    <a:pt x="818" y="822"/>
                  </a:lnTo>
                  <a:lnTo>
                    <a:pt x="1168" y="800"/>
                  </a:lnTo>
                  <a:lnTo>
                    <a:pt x="1440" y="704"/>
                  </a:lnTo>
                  <a:lnTo>
                    <a:pt x="1632" y="544"/>
                  </a:lnTo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CCFF"/>
                </a:gs>
              </a:gsLst>
              <a:path path="rect">
                <a:fillToRect l="100000" b="100000"/>
              </a:path>
            </a:gradFill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1976" name="Text Box 40"/>
            <p:cNvSpPr txBox="1">
              <a:spLocks noChangeArrowheads="1"/>
            </p:cNvSpPr>
            <p:nvPr/>
          </p:nvSpPr>
          <p:spPr bwMode="auto">
            <a:xfrm>
              <a:off x="4128" y="12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O</a:t>
              </a:r>
              <a:endPara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</p:grpSp>
      <p:grpSp>
        <p:nvGrpSpPr>
          <p:cNvPr id="25604" name="Group 3"/>
          <p:cNvGrpSpPr>
            <a:grpSpLocks/>
          </p:cNvGrpSpPr>
          <p:nvPr/>
        </p:nvGrpSpPr>
        <p:grpSpPr bwMode="auto">
          <a:xfrm>
            <a:off x="876300" y="1130300"/>
            <a:ext cx="3124200" cy="2603500"/>
            <a:chOff x="3552" y="2296"/>
            <a:chExt cx="1968" cy="1640"/>
          </a:xfrm>
        </p:grpSpPr>
        <p:sp>
          <p:nvSpPr>
            <p:cNvPr id="551940" name="Freeform 4"/>
            <p:cNvSpPr>
              <a:spLocks/>
            </p:cNvSpPr>
            <p:nvPr/>
          </p:nvSpPr>
          <p:spPr bwMode="auto">
            <a:xfrm>
              <a:off x="3552" y="3408"/>
              <a:ext cx="1968" cy="528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576" y="0"/>
                </a:cxn>
                <a:cxn ang="0">
                  <a:pos x="1968" y="0"/>
                </a:cxn>
                <a:cxn ang="0">
                  <a:pos x="1392" y="672"/>
                </a:cxn>
                <a:cxn ang="0">
                  <a:pos x="0" y="672"/>
                </a:cxn>
              </a:cxnLst>
              <a:rect l="0" t="0" r="r" b="b"/>
              <a:pathLst>
                <a:path w="1968" h="672">
                  <a:moveTo>
                    <a:pt x="0" y="672"/>
                  </a:moveTo>
                  <a:lnTo>
                    <a:pt x="576" y="0"/>
                  </a:lnTo>
                  <a:lnTo>
                    <a:pt x="1968" y="0"/>
                  </a:lnTo>
                  <a:lnTo>
                    <a:pt x="1392" y="672"/>
                  </a:lnTo>
                  <a:lnTo>
                    <a:pt x="0" y="672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51941" name="Freeform 5"/>
            <p:cNvSpPr>
              <a:spLocks/>
            </p:cNvSpPr>
            <p:nvPr/>
          </p:nvSpPr>
          <p:spPr bwMode="auto">
            <a:xfrm>
              <a:off x="3552" y="2296"/>
              <a:ext cx="864" cy="1640"/>
            </a:xfrm>
            <a:custGeom>
              <a:avLst/>
              <a:gdLst/>
              <a:ahLst/>
              <a:cxnLst>
                <a:cxn ang="0">
                  <a:pos x="576" y="1112"/>
                </a:cxn>
                <a:cxn ang="0">
                  <a:pos x="864" y="0"/>
                </a:cxn>
                <a:cxn ang="0">
                  <a:pos x="240" y="624"/>
                </a:cxn>
                <a:cxn ang="0">
                  <a:pos x="0" y="1640"/>
                </a:cxn>
              </a:cxnLst>
              <a:rect l="0" t="0" r="r" b="b"/>
              <a:pathLst>
                <a:path w="864" h="1640">
                  <a:moveTo>
                    <a:pt x="576" y="1112"/>
                  </a:moveTo>
                  <a:lnTo>
                    <a:pt x="864" y="0"/>
                  </a:lnTo>
                  <a:lnTo>
                    <a:pt x="240" y="624"/>
                  </a:lnTo>
                  <a:lnTo>
                    <a:pt x="0" y="1640"/>
                  </a:lnTo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40161" dir="11906097" algn="ctr" rotWithShape="0">
                <a:schemeClr val="bg2"/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1942" name="Freeform 6"/>
          <p:cNvSpPr>
            <a:spLocks/>
          </p:cNvSpPr>
          <p:nvPr/>
        </p:nvSpPr>
        <p:spPr bwMode="auto">
          <a:xfrm>
            <a:off x="1219200" y="1676400"/>
            <a:ext cx="2171700" cy="1765300"/>
          </a:xfrm>
          <a:custGeom>
            <a:avLst/>
            <a:gdLst>
              <a:gd name="T0" fmla="*/ 2147483647 w 984"/>
              <a:gd name="T1" fmla="*/ 2147483647 h 928"/>
              <a:gd name="T2" fmla="*/ 0 w 984"/>
              <a:gd name="T3" fmla="*/ 2147483647 h 928"/>
              <a:gd name="T4" fmla="*/ 2147483647 w 984"/>
              <a:gd name="T5" fmla="*/ 2147483647 h 928"/>
              <a:gd name="T6" fmla="*/ 2147483647 w 984"/>
              <a:gd name="T7" fmla="*/ 2147483647 h 928"/>
              <a:gd name="T8" fmla="*/ 2147483647 w 984"/>
              <a:gd name="T9" fmla="*/ 2147483647 h 928"/>
              <a:gd name="T10" fmla="*/ 2147483647 w 984"/>
              <a:gd name="T11" fmla="*/ 2147483647 h 928"/>
              <a:gd name="T12" fmla="*/ 2147483647 w 984"/>
              <a:gd name="T13" fmla="*/ 2147483647 h 928"/>
              <a:gd name="T14" fmla="*/ 2147483647 w 984"/>
              <a:gd name="T15" fmla="*/ 2147483647 h 928"/>
              <a:gd name="T16" fmla="*/ 2147483647 w 984"/>
              <a:gd name="T17" fmla="*/ 0 h 9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84"/>
              <a:gd name="T28" fmla="*/ 0 h 928"/>
              <a:gd name="T29" fmla="*/ 984 w 984"/>
              <a:gd name="T30" fmla="*/ 928 h 9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84" h="928">
                <a:moveTo>
                  <a:pt x="208" y="16"/>
                </a:moveTo>
                <a:lnTo>
                  <a:pt x="0" y="928"/>
                </a:lnTo>
                <a:lnTo>
                  <a:pt x="984" y="920"/>
                </a:lnTo>
                <a:lnTo>
                  <a:pt x="984" y="728"/>
                </a:lnTo>
                <a:lnTo>
                  <a:pt x="936" y="488"/>
                </a:lnTo>
                <a:lnTo>
                  <a:pt x="792" y="248"/>
                </a:lnTo>
                <a:lnTo>
                  <a:pt x="600" y="104"/>
                </a:lnTo>
                <a:lnTo>
                  <a:pt x="408" y="8"/>
                </a:lnTo>
                <a:lnTo>
                  <a:pt x="192" y="0"/>
                </a:lnTo>
              </a:path>
            </a:pathLst>
          </a:cu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>
            <a:solidFill>
              <a:srgbClr val="92D05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6" name="Freeform 7"/>
          <p:cNvSpPr>
            <a:spLocks/>
          </p:cNvSpPr>
          <p:nvPr/>
        </p:nvSpPr>
        <p:spPr bwMode="auto">
          <a:xfrm>
            <a:off x="1219200" y="2895600"/>
            <a:ext cx="2184400" cy="533400"/>
          </a:xfrm>
          <a:custGeom>
            <a:avLst/>
            <a:gdLst>
              <a:gd name="T0" fmla="*/ 2147483647 w 1376"/>
              <a:gd name="T1" fmla="*/ 0 h 336"/>
              <a:gd name="T2" fmla="*/ 2147483647 w 1376"/>
              <a:gd name="T3" fmla="*/ 0 h 336"/>
              <a:gd name="T4" fmla="*/ 0 w 1376"/>
              <a:gd name="T5" fmla="*/ 2147483647 h 336"/>
              <a:gd name="T6" fmla="*/ 0 60000 65536"/>
              <a:gd name="T7" fmla="*/ 0 60000 65536"/>
              <a:gd name="T8" fmla="*/ 0 60000 65536"/>
              <a:gd name="T9" fmla="*/ 0 w 1376"/>
              <a:gd name="T10" fmla="*/ 0 h 336"/>
              <a:gd name="T11" fmla="*/ 1376 w 1376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36">
                <a:moveTo>
                  <a:pt x="1376" y="0"/>
                </a:moveTo>
                <a:lnTo>
                  <a:pt x="352" y="0"/>
                </a:lnTo>
                <a:lnTo>
                  <a:pt x="0" y="33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7" name="Freeform 8"/>
          <p:cNvSpPr>
            <a:spLocks/>
          </p:cNvSpPr>
          <p:nvPr/>
        </p:nvSpPr>
        <p:spPr bwMode="auto">
          <a:xfrm>
            <a:off x="1778000" y="1625600"/>
            <a:ext cx="330200" cy="1295400"/>
          </a:xfrm>
          <a:custGeom>
            <a:avLst/>
            <a:gdLst>
              <a:gd name="T0" fmla="*/ 2147483647 w 208"/>
              <a:gd name="T1" fmla="*/ 0 h 816"/>
              <a:gd name="T2" fmla="*/ 0 w 208"/>
              <a:gd name="T3" fmla="*/ 2147483647 h 816"/>
              <a:gd name="T4" fmla="*/ 0 60000 65536"/>
              <a:gd name="T5" fmla="*/ 0 60000 65536"/>
              <a:gd name="T6" fmla="*/ 0 w 208"/>
              <a:gd name="T7" fmla="*/ 0 h 816"/>
              <a:gd name="T8" fmla="*/ 208 w 208"/>
              <a:gd name="T9" fmla="*/ 816 h 8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08" h="816">
                <a:moveTo>
                  <a:pt x="208" y="0"/>
                </a:moveTo>
                <a:lnTo>
                  <a:pt x="0" y="81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08" name="Freeform 12"/>
          <p:cNvSpPr>
            <a:spLocks/>
          </p:cNvSpPr>
          <p:nvPr/>
        </p:nvSpPr>
        <p:spPr bwMode="auto">
          <a:xfrm>
            <a:off x="6489700" y="2235200"/>
            <a:ext cx="101600" cy="1447800"/>
          </a:xfrm>
          <a:custGeom>
            <a:avLst/>
            <a:gdLst>
              <a:gd name="T0" fmla="*/ 2147483647 w 64"/>
              <a:gd name="T1" fmla="*/ 0 h 912"/>
              <a:gd name="T2" fmla="*/ 0 w 64"/>
              <a:gd name="T3" fmla="*/ 2147483647 h 912"/>
              <a:gd name="T4" fmla="*/ 2147483647 w 64"/>
              <a:gd name="T5" fmla="*/ 2147483647 h 912"/>
              <a:gd name="T6" fmla="*/ 0 w 64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1949" name="Text Box 13"/>
          <p:cNvSpPr txBox="1">
            <a:spLocks noChangeArrowheads="1"/>
          </p:cNvSpPr>
          <p:nvPr/>
        </p:nvSpPr>
        <p:spPr bwMode="auto">
          <a:xfrm>
            <a:off x="7162800" y="990600"/>
            <a:ext cx="15113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Р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DEK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610" name="Rectangle 14"/>
          <p:cNvSpPr>
            <a:spLocks noChangeArrowheads="1"/>
          </p:cNvSpPr>
          <p:nvPr/>
        </p:nvSpPr>
        <p:spPr bwMode="auto">
          <a:xfrm>
            <a:off x="228600" y="1524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Двугранный угол АВ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М, В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ребро, точки А и М лежат в гранях двугранного угла</a:t>
            </a:r>
          </a:p>
        </p:txBody>
      </p:sp>
      <p:sp>
        <p:nvSpPr>
          <p:cNvPr id="25611" name="Oval 17"/>
          <p:cNvSpPr>
            <a:spLocks noChangeArrowheads="1"/>
          </p:cNvSpPr>
          <p:nvPr/>
        </p:nvSpPr>
        <p:spPr bwMode="auto">
          <a:xfrm flipV="1">
            <a:off x="1295400" y="2362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1954" name="Text Box 18"/>
          <p:cNvSpPr txBox="1">
            <a:spLocks noChangeArrowheads="1"/>
          </p:cNvSpPr>
          <p:nvPr/>
        </p:nvSpPr>
        <p:spPr bwMode="auto">
          <a:xfrm>
            <a:off x="1219200" y="1981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А</a:t>
            </a:r>
          </a:p>
        </p:txBody>
      </p:sp>
      <p:sp>
        <p:nvSpPr>
          <p:cNvPr id="551955" name="Text Box 19"/>
          <p:cNvSpPr txBox="1">
            <a:spLocks noChangeArrowheads="1"/>
          </p:cNvSpPr>
          <p:nvPr/>
        </p:nvSpPr>
        <p:spPr bwMode="auto">
          <a:xfrm>
            <a:off x="533400" y="3505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В</a:t>
            </a:r>
          </a:p>
        </p:txBody>
      </p:sp>
      <p:sp>
        <p:nvSpPr>
          <p:cNvPr id="551957" name="Text Box 21"/>
          <p:cNvSpPr txBox="1">
            <a:spLocks noChangeArrowheads="1"/>
          </p:cNvSpPr>
          <p:nvPr/>
        </p:nvSpPr>
        <p:spPr bwMode="auto">
          <a:xfrm>
            <a:off x="1752600" y="25146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1959" name="Text Box 23"/>
          <p:cNvSpPr txBox="1">
            <a:spLocks noChangeArrowheads="1"/>
          </p:cNvSpPr>
          <p:nvPr/>
        </p:nvSpPr>
        <p:spPr bwMode="auto">
          <a:xfrm>
            <a:off x="5486400" y="2286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Р</a:t>
            </a:r>
          </a:p>
        </p:txBody>
      </p:sp>
      <p:sp>
        <p:nvSpPr>
          <p:cNvPr id="551960" name="Text Box 24"/>
          <p:cNvSpPr txBox="1">
            <a:spLocks noChangeArrowheads="1"/>
          </p:cNvSpPr>
          <p:nvPr/>
        </p:nvSpPr>
        <p:spPr bwMode="auto">
          <a:xfrm>
            <a:off x="2057400" y="3352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5617" name="Oval 25"/>
          <p:cNvSpPr>
            <a:spLocks noChangeArrowheads="1"/>
          </p:cNvSpPr>
          <p:nvPr/>
        </p:nvSpPr>
        <p:spPr bwMode="auto">
          <a:xfrm flipV="1">
            <a:off x="1981200" y="3581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8" name="Oval 27"/>
          <p:cNvSpPr>
            <a:spLocks noChangeArrowheads="1"/>
          </p:cNvSpPr>
          <p:nvPr/>
        </p:nvSpPr>
        <p:spPr bwMode="auto">
          <a:xfrm flipV="1">
            <a:off x="7620000" y="2895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5619" name="Oval 28"/>
          <p:cNvSpPr>
            <a:spLocks noChangeArrowheads="1"/>
          </p:cNvSpPr>
          <p:nvPr/>
        </p:nvSpPr>
        <p:spPr bwMode="auto">
          <a:xfrm flipV="1">
            <a:off x="5638800" y="2743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1966" name="Text Box 30"/>
          <p:cNvSpPr txBox="1">
            <a:spLocks noChangeArrowheads="1"/>
          </p:cNvSpPr>
          <p:nvPr/>
        </p:nvSpPr>
        <p:spPr bwMode="auto">
          <a:xfrm>
            <a:off x="7467600" y="24384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К</a:t>
            </a:r>
          </a:p>
        </p:txBody>
      </p:sp>
      <p:sp>
        <p:nvSpPr>
          <p:cNvPr id="551967" name="Text Box 31"/>
          <p:cNvSpPr txBox="1">
            <a:spLocks noChangeArrowheads="1"/>
          </p:cNvSpPr>
          <p:nvPr/>
        </p:nvSpPr>
        <p:spPr bwMode="auto">
          <a:xfrm>
            <a:off x="6477000" y="762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1968" name="Text Box 32"/>
          <p:cNvSpPr txBox="1">
            <a:spLocks noChangeArrowheads="1"/>
          </p:cNvSpPr>
          <p:nvPr/>
        </p:nvSpPr>
        <p:spPr bwMode="auto">
          <a:xfrm>
            <a:off x="6324600" y="3733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1969" name="Rectangle 33"/>
          <p:cNvSpPr>
            <a:spLocks noChangeArrowheads="1"/>
          </p:cNvSpPr>
          <p:nvPr/>
        </p:nvSpPr>
        <p:spPr bwMode="auto">
          <a:xfrm>
            <a:off x="2143125" y="5143500"/>
            <a:ext cx="5491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</a:t>
            </a:r>
            <a:r>
              <a:rPr lang="en-US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SFX</a:t>
            </a:r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линейный угол двугранного угла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928688" y="1371600"/>
            <a:ext cx="2652712" cy="2157413"/>
            <a:chOff x="585" y="864"/>
            <a:chExt cx="1671" cy="1359"/>
          </a:xfrm>
        </p:grpSpPr>
        <p:sp>
          <p:nvSpPr>
            <p:cNvPr id="551970" name="Text Box 34"/>
            <p:cNvSpPr txBox="1">
              <a:spLocks noChangeArrowheads="1"/>
            </p:cNvSpPr>
            <p:nvPr/>
          </p:nvSpPr>
          <p:spPr bwMode="auto">
            <a:xfrm>
              <a:off x="864" y="86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S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971" name="Text Box 35"/>
            <p:cNvSpPr txBox="1">
              <a:spLocks noChangeArrowheads="1"/>
            </p:cNvSpPr>
            <p:nvPr/>
          </p:nvSpPr>
          <p:spPr bwMode="auto">
            <a:xfrm>
              <a:off x="1968" y="192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1973" name="Text Box 37"/>
            <p:cNvSpPr txBox="1">
              <a:spLocks noChangeArrowheads="1"/>
            </p:cNvSpPr>
            <p:nvPr/>
          </p:nvSpPr>
          <p:spPr bwMode="auto">
            <a:xfrm>
              <a:off x="585" y="1935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57" name="Freeform 38"/>
            <p:cNvSpPr>
              <a:spLocks/>
            </p:cNvSpPr>
            <p:nvPr/>
          </p:nvSpPr>
          <p:spPr bwMode="auto">
            <a:xfrm>
              <a:off x="768" y="1056"/>
              <a:ext cx="1440" cy="1104"/>
            </a:xfrm>
            <a:custGeom>
              <a:avLst/>
              <a:gdLst>
                <a:gd name="T0" fmla="*/ 288 w 1440"/>
                <a:gd name="T1" fmla="*/ 0 h 1104"/>
                <a:gd name="T2" fmla="*/ 0 w 1440"/>
                <a:gd name="T3" fmla="*/ 1104 h 1104"/>
                <a:gd name="T4" fmla="*/ 1440 w 1440"/>
                <a:gd name="T5" fmla="*/ 1104 h 1104"/>
                <a:gd name="T6" fmla="*/ 0 60000 65536"/>
                <a:gd name="T7" fmla="*/ 0 60000 65536"/>
                <a:gd name="T8" fmla="*/ 0 60000 65536"/>
                <a:gd name="T9" fmla="*/ 0 w 1440"/>
                <a:gd name="T10" fmla="*/ 0 h 1104"/>
                <a:gd name="T11" fmla="*/ 1440 w 1440"/>
                <a:gd name="T12" fmla="*/ 1104 h 11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0" h="1104">
                  <a:moveTo>
                    <a:pt x="288" y="0"/>
                  </a:moveTo>
                  <a:lnTo>
                    <a:pt x="0" y="1104"/>
                  </a:lnTo>
                  <a:lnTo>
                    <a:pt x="1440" y="1104"/>
                  </a:lnTo>
                </a:path>
              </a:pathLst>
            </a:cu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1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1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1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55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 animBg="1"/>
      <p:bldP spid="551949" grpId="0"/>
      <p:bldP spid="5519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Freeform 2"/>
          <p:cNvSpPr>
            <a:spLocks/>
          </p:cNvSpPr>
          <p:nvPr/>
        </p:nvSpPr>
        <p:spPr bwMode="auto">
          <a:xfrm>
            <a:off x="6489700" y="1830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flip="none" rotWithShape="1">
            <a:gsLst>
              <a:gs pos="45000">
                <a:srgbClr val="FFFFFF">
                  <a:alpha val="35000"/>
                </a:srgbClr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1020000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2963" name="Freeform 3"/>
          <p:cNvSpPr>
            <a:spLocks/>
          </p:cNvSpPr>
          <p:nvPr/>
        </p:nvSpPr>
        <p:spPr bwMode="auto">
          <a:xfrm>
            <a:off x="5168900" y="1828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  <a:tileRect t="-100000" r="-100000"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5105400" y="2606675"/>
            <a:ext cx="1481138" cy="1152525"/>
            <a:chOff x="3216" y="1242"/>
            <a:chExt cx="933" cy="726"/>
          </a:xfrm>
        </p:grpSpPr>
        <p:sp>
          <p:nvSpPr>
            <p:cNvPr id="1049" name="Freeform 35"/>
            <p:cNvSpPr>
              <a:spLocks/>
            </p:cNvSpPr>
            <p:nvPr/>
          </p:nvSpPr>
          <p:spPr bwMode="auto">
            <a:xfrm>
              <a:off x="3216" y="1408"/>
              <a:ext cx="920" cy="560"/>
            </a:xfrm>
            <a:custGeom>
              <a:avLst/>
              <a:gdLst>
                <a:gd name="T0" fmla="*/ 920 w 920"/>
                <a:gd name="T1" fmla="*/ 0 h 560"/>
                <a:gd name="T2" fmla="*/ 0 w 920"/>
                <a:gd name="T3" fmla="*/ 560 h 560"/>
                <a:gd name="T4" fmla="*/ 0 60000 65536"/>
                <a:gd name="T5" fmla="*/ 0 60000 65536"/>
                <a:gd name="T6" fmla="*/ 0 w 920"/>
                <a:gd name="T7" fmla="*/ 0 h 560"/>
                <a:gd name="T8" fmla="*/ 920 w 920"/>
                <a:gd name="T9" fmla="*/ 560 h 56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0" h="560">
                  <a:moveTo>
                    <a:pt x="920" y="0"/>
                  </a:moveTo>
                  <a:lnTo>
                    <a:pt x="0" y="5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50" name="Freeform 40"/>
            <p:cNvSpPr>
              <a:spLocks/>
            </p:cNvSpPr>
            <p:nvPr/>
          </p:nvSpPr>
          <p:spPr bwMode="auto">
            <a:xfrm>
              <a:off x="3984" y="1242"/>
              <a:ext cx="165" cy="246"/>
            </a:xfrm>
            <a:custGeom>
              <a:avLst/>
              <a:gdLst>
                <a:gd name="T0" fmla="*/ 165 w 165"/>
                <a:gd name="T1" fmla="*/ 0 h 246"/>
                <a:gd name="T2" fmla="*/ 0 w 165"/>
                <a:gd name="T3" fmla="*/ 102 h 246"/>
                <a:gd name="T4" fmla="*/ 0 w 165"/>
                <a:gd name="T5" fmla="*/ 246 h 246"/>
                <a:gd name="T6" fmla="*/ 0 60000 65536"/>
                <a:gd name="T7" fmla="*/ 0 60000 65536"/>
                <a:gd name="T8" fmla="*/ 0 60000 65536"/>
                <a:gd name="T9" fmla="*/ 0 w 165"/>
                <a:gd name="T10" fmla="*/ 0 h 246"/>
                <a:gd name="T11" fmla="*/ 165 w 165"/>
                <a:gd name="T12" fmla="*/ 246 h 2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246">
                  <a:moveTo>
                    <a:pt x="165" y="0"/>
                  </a:moveTo>
                  <a:lnTo>
                    <a:pt x="0" y="102"/>
                  </a:lnTo>
                  <a:lnTo>
                    <a:pt x="0" y="246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6557963" y="2870200"/>
            <a:ext cx="1481137" cy="939800"/>
            <a:chOff x="4131" y="1408"/>
            <a:chExt cx="933" cy="592"/>
          </a:xfrm>
        </p:grpSpPr>
        <p:sp>
          <p:nvSpPr>
            <p:cNvPr id="1047" name="Freeform 36"/>
            <p:cNvSpPr>
              <a:spLocks/>
            </p:cNvSpPr>
            <p:nvPr/>
          </p:nvSpPr>
          <p:spPr bwMode="auto">
            <a:xfrm>
              <a:off x="4136" y="1408"/>
              <a:ext cx="928" cy="592"/>
            </a:xfrm>
            <a:custGeom>
              <a:avLst/>
              <a:gdLst>
                <a:gd name="T0" fmla="*/ 0 w 928"/>
                <a:gd name="T1" fmla="*/ 0 h 592"/>
                <a:gd name="T2" fmla="*/ 928 w 928"/>
                <a:gd name="T3" fmla="*/ 592 h 592"/>
                <a:gd name="T4" fmla="*/ 0 60000 65536"/>
                <a:gd name="T5" fmla="*/ 0 60000 65536"/>
                <a:gd name="T6" fmla="*/ 0 w 928"/>
                <a:gd name="T7" fmla="*/ 0 h 592"/>
                <a:gd name="T8" fmla="*/ 928 w 928"/>
                <a:gd name="T9" fmla="*/ 592 h 59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8" h="592">
                  <a:moveTo>
                    <a:pt x="0" y="0"/>
                  </a:moveTo>
                  <a:lnTo>
                    <a:pt x="928" y="59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8" name="Freeform 41"/>
            <p:cNvSpPr>
              <a:spLocks/>
            </p:cNvSpPr>
            <p:nvPr/>
          </p:nvSpPr>
          <p:spPr bwMode="auto">
            <a:xfrm>
              <a:off x="4131" y="1506"/>
              <a:ext cx="156" cy="174"/>
            </a:xfrm>
            <a:custGeom>
              <a:avLst/>
              <a:gdLst>
                <a:gd name="T0" fmla="*/ 0 w 156"/>
                <a:gd name="T1" fmla="*/ 90 h 174"/>
                <a:gd name="T2" fmla="*/ 141 w 156"/>
                <a:gd name="T3" fmla="*/ 174 h 174"/>
                <a:gd name="T4" fmla="*/ 156 w 156"/>
                <a:gd name="T5" fmla="*/ 0 h 174"/>
                <a:gd name="T6" fmla="*/ 0 60000 65536"/>
                <a:gd name="T7" fmla="*/ 0 60000 65536"/>
                <a:gd name="T8" fmla="*/ 0 60000 65536"/>
                <a:gd name="T9" fmla="*/ 0 w 156"/>
                <a:gd name="T10" fmla="*/ 0 h 174"/>
                <a:gd name="T11" fmla="*/ 156 w 156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6" h="174">
                  <a:moveTo>
                    <a:pt x="0" y="90"/>
                  </a:moveTo>
                  <a:lnTo>
                    <a:pt x="141" y="174"/>
                  </a:lnTo>
                  <a:lnTo>
                    <a:pt x="156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2965" name="Freeform 5"/>
          <p:cNvSpPr>
            <a:spLocks/>
          </p:cNvSpPr>
          <p:nvPr/>
        </p:nvSpPr>
        <p:spPr bwMode="auto">
          <a:xfrm>
            <a:off x="5245100" y="2882900"/>
            <a:ext cx="2616200" cy="1308100"/>
          </a:xfrm>
          <a:custGeom>
            <a:avLst/>
            <a:gdLst>
              <a:gd name="T0" fmla="*/ 2147483647 w 1648"/>
              <a:gd name="T1" fmla="*/ 2147483647 h 824"/>
              <a:gd name="T2" fmla="*/ 2147483647 w 1648"/>
              <a:gd name="T3" fmla="*/ 0 h 824"/>
              <a:gd name="T4" fmla="*/ 0 w 1648"/>
              <a:gd name="T5" fmla="*/ 2147483647 h 824"/>
              <a:gd name="T6" fmla="*/ 2147483647 w 1648"/>
              <a:gd name="T7" fmla="*/ 2147483647 h 824"/>
              <a:gd name="T8" fmla="*/ 2147483647 w 1648"/>
              <a:gd name="T9" fmla="*/ 2147483647 h 824"/>
              <a:gd name="T10" fmla="*/ 2147483647 w 1648"/>
              <a:gd name="T11" fmla="*/ 2147483647 h 824"/>
              <a:gd name="T12" fmla="*/ 2147483647 w 1648"/>
              <a:gd name="T13" fmla="*/ 2147483647 h 824"/>
              <a:gd name="T14" fmla="*/ 2147483647 w 1648"/>
              <a:gd name="T15" fmla="*/ 2147483647 h 824"/>
              <a:gd name="T16" fmla="*/ 2147483647 w 1648"/>
              <a:gd name="T17" fmla="*/ 2147483647 h 8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48"/>
              <a:gd name="T28" fmla="*/ 0 h 824"/>
              <a:gd name="T29" fmla="*/ 1648 w 1648"/>
              <a:gd name="T30" fmla="*/ 824 h 8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48" h="824">
                <a:moveTo>
                  <a:pt x="1648" y="520"/>
                </a:moveTo>
                <a:lnTo>
                  <a:pt x="827" y="0"/>
                </a:lnTo>
                <a:lnTo>
                  <a:pt x="0" y="504"/>
                </a:lnTo>
                <a:lnTo>
                  <a:pt x="240" y="728"/>
                </a:lnTo>
                <a:lnTo>
                  <a:pt x="496" y="824"/>
                </a:lnTo>
                <a:lnTo>
                  <a:pt x="818" y="814"/>
                </a:lnTo>
                <a:lnTo>
                  <a:pt x="1168" y="792"/>
                </a:lnTo>
                <a:lnTo>
                  <a:pt x="1440" y="696"/>
                </a:lnTo>
                <a:lnTo>
                  <a:pt x="1632" y="536"/>
                </a:lnTo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CCFF"/>
              </a:gs>
            </a:gsLst>
            <a:path path="rect">
              <a:fillToRect l="100000" b="100000"/>
            </a:path>
          </a:gradFill>
          <a:ln w="9525">
            <a:solidFill>
              <a:srgbClr val="FF6699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32" name="Freeform 13"/>
          <p:cNvSpPr>
            <a:spLocks/>
          </p:cNvSpPr>
          <p:nvPr/>
        </p:nvSpPr>
        <p:spPr bwMode="auto">
          <a:xfrm>
            <a:off x="6489700" y="2870200"/>
            <a:ext cx="101600" cy="1447800"/>
          </a:xfrm>
          <a:custGeom>
            <a:avLst/>
            <a:gdLst>
              <a:gd name="T0" fmla="*/ 2147483647 w 64"/>
              <a:gd name="T1" fmla="*/ 0 h 912"/>
              <a:gd name="T2" fmla="*/ 0 w 64"/>
              <a:gd name="T3" fmla="*/ 2147483647 h 912"/>
              <a:gd name="T4" fmla="*/ 2147483647 w 64"/>
              <a:gd name="T5" fmla="*/ 2147483647 h 912"/>
              <a:gd name="T6" fmla="*/ 0 w 64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428625" y="857250"/>
            <a:ext cx="838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 РОК – линейный угол двугранного угла Р</a:t>
            </a:r>
            <a:r>
              <a:rPr lang="en-US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2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К.</a:t>
            </a: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>
            <a:off x="6477000" y="13970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2987" name="Text Box 27"/>
          <p:cNvSpPr txBox="1">
            <a:spLocks noChangeArrowheads="1"/>
          </p:cNvSpPr>
          <p:nvPr/>
        </p:nvSpPr>
        <p:spPr bwMode="auto">
          <a:xfrm>
            <a:off x="6324600" y="4368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</a:t>
            </a:r>
            <a:endParaRPr lang="ru-RU" sz="24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553002" name="Freeform 42"/>
          <p:cNvSpPr>
            <a:spLocks/>
          </p:cNvSpPr>
          <p:nvPr/>
        </p:nvSpPr>
        <p:spPr bwMode="auto">
          <a:xfrm>
            <a:off x="6567488" y="3025775"/>
            <a:ext cx="233362" cy="276225"/>
          </a:xfrm>
          <a:custGeom>
            <a:avLst/>
            <a:gdLst>
              <a:gd name="T0" fmla="*/ 0 w 147"/>
              <a:gd name="T1" fmla="*/ 2147483647 h 174"/>
              <a:gd name="T2" fmla="*/ 2147483647 w 147"/>
              <a:gd name="T3" fmla="*/ 2147483647 h 174"/>
              <a:gd name="T4" fmla="*/ 2147483647 w 147"/>
              <a:gd name="T5" fmla="*/ 0 h 174"/>
              <a:gd name="T6" fmla="*/ 0 60000 65536"/>
              <a:gd name="T7" fmla="*/ 0 60000 65536"/>
              <a:gd name="T8" fmla="*/ 0 60000 65536"/>
              <a:gd name="T9" fmla="*/ 0 w 147"/>
              <a:gd name="T10" fmla="*/ 0 h 174"/>
              <a:gd name="T11" fmla="*/ 147 w 147"/>
              <a:gd name="T12" fmla="*/ 174 h 1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7" h="174">
                <a:moveTo>
                  <a:pt x="0" y="96"/>
                </a:moveTo>
                <a:lnTo>
                  <a:pt x="132" y="174"/>
                </a:lnTo>
                <a:lnTo>
                  <a:pt x="147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grpSp>
        <p:nvGrpSpPr>
          <p:cNvPr id="4" name="Group 45"/>
          <p:cNvGrpSpPr>
            <a:grpSpLocks/>
          </p:cNvGrpSpPr>
          <p:nvPr/>
        </p:nvGrpSpPr>
        <p:grpSpPr bwMode="auto">
          <a:xfrm>
            <a:off x="5486400" y="2921000"/>
            <a:ext cx="2438400" cy="685800"/>
            <a:chOff x="3456" y="1440"/>
            <a:chExt cx="1536" cy="432"/>
          </a:xfrm>
        </p:grpSpPr>
        <p:sp>
          <p:nvSpPr>
            <p:cNvPr id="552980" name="Text Box 20"/>
            <p:cNvSpPr txBox="1">
              <a:spLocks noChangeArrowheads="1"/>
            </p:cNvSpPr>
            <p:nvPr/>
          </p:nvSpPr>
          <p:spPr bwMode="auto">
            <a:xfrm>
              <a:off x="3456" y="144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Р</a:t>
              </a:r>
            </a:p>
          </p:txBody>
        </p:sp>
        <p:sp>
          <p:nvSpPr>
            <p:cNvPr id="1044" name="Oval 24"/>
            <p:cNvSpPr>
              <a:spLocks noChangeArrowheads="1"/>
            </p:cNvSpPr>
            <p:nvPr/>
          </p:nvSpPr>
          <p:spPr bwMode="auto">
            <a:xfrm flipV="1">
              <a:off x="3552" y="172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45" name="Oval 23"/>
            <p:cNvSpPr>
              <a:spLocks noChangeArrowheads="1"/>
            </p:cNvSpPr>
            <p:nvPr/>
          </p:nvSpPr>
          <p:spPr bwMode="auto">
            <a:xfrm flipV="1">
              <a:off x="4800" y="1824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52985" name="Text Box 25"/>
            <p:cNvSpPr txBox="1">
              <a:spLocks noChangeArrowheads="1"/>
            </p:cNvSpPr>
            <p:nvPr/>
          </p:nvSpPr>
          <p:spPr bwMode="auto">
            <a:xfrm>
              <a:off x="4704" y="1536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К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553200" y="2540000"/>
            <a:ext cx="457200" cy="457200"/>
            <a:chOff x="4128" y="1200"/>
            <a:chExt cx="288" cy="288"/>
          </a:xfrm>
        </p:grpSpPr>
        <p:sp>
          <p:nvSpPr>
            <p:cNvPr id="552966" name="Text Box 6"/>
            <p:cNvSpPr txBox="1">
              <a:spLocks noChangeArrowheads="1"/>
            </p:cNvSpPr>
            <p:nvPr/>
          </p:nvSpPr>
          <p:spPr bwMode="auto">
            <a:xfrm>
              <a:off x="4128" y="1200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rPr>
                <a:t>O</a:t>
              </a:r>
              <a:endPara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endParaRPr>
            </a:p>
          </p:txBody>
        </p:sp>
        <p:sp>
          <p:nvSpPr>
            <p:cNvPr id="1042" name="Oval 37"/>
            <p:cNvSpPr>
              <a:spLocks noChangeArrowheads="1"/>
            </p:cNvSpPr>
            <p:nvPr/>
          </p:nvSpPr>
          <p:spPr bwMode="auto">
            <a:xfrm flipV="1">
              <a:off x="4128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3007" name="Rectangle 47"/>
          <p:cNvSpPr>
            <a:spLocks noChangeArrowheads="1"/>
          </p:cNvSpPr>
          <p:nvPr/>
        </p:nvSpPr>
        <p:spPr bwMode="auto">
          <a:xfrm>
            <a:off x="152400" y="1752600"/>
            <a:ext cx="5181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Градусной мерой  двугранного угла называется градусная мера его линейного угла.</a:t>
            </a:r>
          </a:p>
        </p:txBody>
      </p:sp>
      <p:sp>
        <p:nvSpPr>
          <p:cNvPr id="553008" name="Rectangle 48"/>
          <p:cNvSpPr>
            <a:spLocks noChangeArrowheads="1"/>
          </p:cNvSpPr>
          <p:nvPr/>
        </p:nvSpPr>
        <p:spPr bwMode="auto">
          <a:xfrm>
            <a:off x="1524000" y="152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Алгоритм построения линейного угла.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5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552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55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5" grpId="0" animBg="1"/>
      <p:bldP spid="552975" grpId="0"/>
      <p:bldP spid="553002" grpId="0" animBg="1"/>
      <p:bldP spid="5530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Freeform 2"/>
          <p:cNvSpPr>
            <a:spLocks/>
          </p:cNvSpPr>
          <p:nvPr/>
        </p:nvSpPr>
        <p:spPr bwMode="auto">
          <a:xfrm>
            <a:off x="6489700" y="1373188"/>
            <a:ext cx="2184400" cy="4459287"/>
          </a:xfrm>
          <a:custGeom>
            <a:avLst/>
            <a:gdLst/>
            <a:ahLst/>
            <a:cxnLst>
              <a:cxn ang="0">
                <a:pos x="1172" y="2787"/>
              </a:cxn>
              <a:cxn ang="0">
                <a:pos x="0" y="2143"/>
              </a:cxn>
              <a:cxn ang="0">
                <a:pos x="113" y="0"/>
              </a:cxn>
              <a:cxn ang="0">
                <a:pos x="1376" y="635"/>
              </a:cxn>
              <a:cxn ang="0">
                <a:pos x="1353" y="657"/>
              </a:cxn>
              <a:cxn ang="0">
                <a:pos x="1195" y="2809"/>
              </a:cxn>
              <a:cxn ang="0">
                <a:pos x="1172" y="2787"/>
              </a:cxn>
            </a:cxnLst>
            <a:rect l="0" t="0" r="r" b="b"/>
            <a:pathLst>
              <a:path w="1376" h="2809">
                <a:moveTo>
                  <a:pt x="1172" y="2787"/>
                </a:moveTo>
                <a:lnTo>
                  <a:pt x="0" y="2143"/>
                </a:lnTo>
                <a:lnTo>
                  <a:pt x="113" y="0"/>
                </a:lnTo>
                <a:lnTo>
                  <a:pt x="1376" y="635"/>
                </a:lnTo>
                <a:lnTo>
                  <a:pt x="1353" y="657"/>
                </a:lnTo>
                <a:lnTo>
                  <a:pt x="1195" y="2809"/>
                </a:lnTo>
                <a:lnTo>
                  <a:pt x="1172" y="2787"/>
                </a:lnTo>
                <a:close/>
              </a:path>
            </a:pathLst>
          </a:cu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1"/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3987" name="Freeform 3"/>
          <p:cNvSpPr>
            <a:spLocks/>
          </p:cNvSpPr>
          <p:nvPr/>
        </p:nvSpPr>
        <p:spPr bwMode="auto">
          <a:xfrm>
            <a:off x="4572000" y="1371600"/>
            <a:ext cx="2087563" cy="4495800"/>
          </a:xfrm>
          <a:custGeom>
            <a:avLst/>
            <a:gdLst/>
            <a:ahLst/>
            <a:cxnLst>
              <a:cxn ang="0">
                <a:pos x="0" y="2832"/>
              </a:cxn>
              <a:cxn ang="0">
                <a:pos x="1208" y="2144"/>
              </a:cxn>
              <a:cxn ang="0">
                <a:pos x="1315" y="0"/>
              </a:cxn>
              <a:cxn ang="0">
                <a:pos x="136" y="746"/>
              </a:cxn>
              <a:cxn ang="0">
                <a:pos x="0" y="2832"/>
              </a:cxn>
            </a:cxnLst>
            <a:rect l="0" t="0" r="r" b="b"/>
            <a:pathLst>
              <a:path w="1315" h="2832">
                <a:moveTo>
                  <a:pt x="0" y="2832"/>
                </a:moveTo>
                <a:lnTo>
                  <a:pt x="1208" y="2144"/>
                </a:lnTo>
                <a:lnTo>
                  <a:pt x="1315" y="0"/>
                </a:lnTo>
                <a:lnTo>
                  <a:pt x="136" y="746"/>
                </a:lnTo>
                <a:lnTo>
                  <a:pt x="0" y="2832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3996" name="Rectangle 12"/>
          <p:cNvSpPr>
            <a:spLocks noChangeArrowheads="1"/>
          </p:cNvSpPr>
          <p:nvPr/>
        </p:nvSpPr>
        <p:spPr bwMode="auto">
          <a:xfrm>
            <a:off x="152400" y="152400"/>
            <a:ext cx="8839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 линейные углы двугранного угла равны друг другу.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105400" y="2311400"/>
            <a:ext cx="2933700" cy="1270000"/>
            <a:chOff x="3216" y="1456"/>
            <a:chExt cx="1848" cy="800"/>
          </a:xfrm>
        </p:grpSpPr>
        <p:grpSp>
          <p:nvGrpSpPr>
            <p:cNvPr id="28730" name="Group 4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28742" name="Freeform 5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  <a:gd name="T4" fmla="*/ 0 60000 65536"/>
                  <a:gd name="T5" fmla="*/ 0 60000 65536"/>
                  <a:gd name="T6" fmla="*/ 0 w 920"/>
                  <a:gd name="T7" fmla="*/ 0 h 560"/>
                  <a:gd name="T8" fmla="*/ 920 w 92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43" name="Freeform 6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46"/>
                  <a:gd name="T11" fmla="*/ 165 w 165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31" name="Group 7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28740" name="Freeform 8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  <a:gd name="T4" fmla="*/ 0 60000 65536"/>
                  <a:gd name="T5" fmla="*/ 0 60000 65536"/>
                  <a:gd name="T6" fmla="*/ 0 w 928"/>
                  <a:gd name="T7" fmla="*/ 0 h 592"/>
                  <a:gd name="T8" fmla="*/ 928 w 928"/>
                  <a:gd name="T9" fmla="*/ 592 h 5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41" name="Freeform 9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174"/>
                  <a:gd name="T11" fmla="*/ 156 w 156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32" name="Group 16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01" name="Text Box 17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37" name="Oval 18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38" name="Oval 19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004" name="Text Box 20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28733" name="Group 21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06" name="Text Box 22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35" name="Oval 23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5067300" y="3149600"/>
            <a:ext cx="2933700" cy="1270000"/>
            <a:chOff x="3216" y="1456"/>
            <a:chExt cx="1848" cy="800"/>
          </a:xfrm>
        </p:grpSpPr>
        <p:grpSp>
          <p:nvGrpSpPr>
            <p:cNvPr id="28716" name="Group 27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28728" name="Freeform 28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  <a:gd name="T4" fmla="*/ 0 60000 65536"/>
                  <a:gd name="T5" fmla="*/ 0 60000 65536"/>
                  <a:gd name="T6" fmla="*/ 0 w 920"/>
                  <a:gd name="T7" fmla="*/ 0 h 560"/>
                  <a:gd name="T8" fmla="*/ 920 w 92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29" name="Freeform 29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46"/>
                  <a:gd name="T11" fmla="*/ 165 w 165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17" name="Group 30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28726" name="Freeform 31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  <a:gd name="T4" fmla="*/ 0 60000 65536"/>
                  <a:gd name="T5" fmla="*/ 0 60000 65536"/>
                  <a:gd name="T6" fmla="*/ 0 w 928"/>
                  <a:gd name="T7" fmla="*/ 0 h 592"/>
                  <a:gd name="T8" fmla="*/ 928 w 928"/>
                  <a:gd name="T9" fmla="*/ 592 h 5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27" name="Freeform 32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174"/>
                  <a:gd name="T11" fmla="*/ 156 w 156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18" name="Group 33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18" name="Text Box 34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23" name="Oval 35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24" name="Oval 36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021" name="Text Box 37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</p:grpSp>
        <p:grpSp>
          <p:nvGrpSpPr>
            <p:cNvPr id="28719" name="Group 38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23" name="Text Box 39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21" name="Oval 40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28678" name="Group 57"/>
          <p:cNvGrpSpPr>
            <a:grpSpLocks/>
          </p:cNvGrpSpPr>
          <p:nvPr/>
        </p:nvGrpSpPr>
        <p:grpSpPr bwMode="auto">
          <a:xfrm>
            <a:off x="5181600" y="1600200"/>
            <a:ext cx="2933700" cy="1270000"/>
            <a:chOff x="3216" y="1456"/>
            <a:chExt cx="1848" cy="800"/>
          </a:xfrm>
        </p:grpSpPr>
        <p:grpSp>
          <p:nvGrpSpPr>
            <p:cNvPr id="28702" name="Group 58"/>
            <p:cNvGrpSpPr>
              <a:grpSpLocks/>
            </p:cNvGrpSpPr>
            <p:nvPr/>
          </p:nvGrpSpPr>
          <p:grpSpPr bwMode="auto">
            <a:xfrm>
              <a:off x="3216" y="1498"/>
              <a:ext cx="933" cy="726"/>
              <a:chOff x="3216" y="1242"/>
              <a:chExt cx="933" cy="726"/>
            </a:xfrm>
          </p:grpSpPr>
          <p:sp>
            <p:nvSpPr>
              <p:cNvPr id="28714" name="Freeform 59"/>
              <p:cNvSpPr>
                <a:spLocks/>
              </p:cNvSpPr>
              <p:nvPr/>
            </p:nvSpPr>
            <p:spPr bwMode="auto">
              <a:xfrm>
                <a:off x="3216" y="1408"/>
                <a:ext cx="920" cy="560"/>
              </a:xfrm>
              <a:custGeom>
                <a:avLst/>
                <a:gdLst>
                  <a:gd name="T0" fmla="*/ 920 w 920"/>
                  <a:gd name="T1" fmla="*/ 0 h 560"/>
                  <a:gd name="T2" fmla="*/ 0 w 920"/>
                  <a:gd name="T3" fmla="*/ 560 h 560"/>
                  <a:gd name="T4" fmla="*/ 0 60000 65536"/>
                  <a:gd name="T5" fmla="*/ 0 60000 65536"/>
                  <a:gd name="T6" fmla="*/ 0 w 920"/>
                  <a:gd name="T7" fmla="*/ 0 h 560"/>
                  <a:gd name="T8" fmla="*/ 920 w 920"/>
                  <a:gd name="T9" fmla="*/ 560 h 56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0" h="560">
                    <a:moveTo>
                      <a:pt x="920" y="0"/>
                    </a:moveTo>
                    <a:lnTo>
                      <a:pt x="0" y="5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15" name="Freeform 60"/>
              <p:cNvSpPr>
                <a:spLocks/>
              </p:cNvSpPr>
              <p:nvPr/>
            </p:nvSpPr>
            <p:spPr bwMode="auto">
              <a:xfrm>
                <a:off x="3984" y="1242"/>
                <a:ext cx="165" cy="246"/>
              </a:xfrm>
              <a:custGeom>
                <a:avLst/>
                <a:gdLst>
                  <a:gd name="T0" fmla="*/ 165 w 165"/>
                  <a:gd name="T1" fmla="*/ 0 h 246"/>
                  <a:gd name="T2" fmla="*/ 0 w 165"/>
                  <a:gd name="T3" fmla="*/ 102 h 246"/>
                  <a:gd name="T4" fmla="*/ 0 w 165"/>
                  <a:gd name="T5" fmla="*/ 246 h 246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246"/>
                  <a:gd name="T11" fmla="*/ 165 w 165"/>
                  <a:gd name="T12" fmla="*/ 246 h 24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246">
                    <a:moveTo>
                      <a:pt x="165" y="0"/>
                    </a:moveTo>
                    <a:lnTo>
                      <a:pt x="0" y="102"/>
                    </a:lnTo>
                    <a:lnTo>
                      <a:pt x="0" y="246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03" name="Group 61"/>
            <p:cNvGrpSpPr>
              <a:grpSpLocks/>
            </p:cNvGrpSpPr>
            <p:nvPr/>
          </p:nvGrpSpPr>
          <p:grpSpPr bwMode="auto">
            <a:xfrm>
              <a:off x="4131" y="1664"/>
              <a:ext cx="933" cy="592"/>
              <a:chOff x="4131" y="1408"/>
              <a:chExt cx="933" cy="592"/>
            </a:xfrm>
          </p:grpSpPr>
          <p:sp>
            <p:nvSpPr>
              <p:cNvPr id="28712" name="Freeform 62"/>
              <p:cNvSpPr>
                <a:spLocks/>
              </p:cNvSpPr>
              <p:nvPr/>
            </p:nvSpPr>
            <p:spPr bwMode="auto">
              <a:xfrm>
                <a:off x="4136" y="1408"/>
                <a:ext cx="928" cy="592"/>
              </a:xfrm>
              <a:custGeom>
                <a:avLst/>
                <a:gdLst>
                  <a:gd name="T0" fmla="*/ 0 w 928"/>
                  <a:gd name="T1" fmla="*/ 0 h 592"/>
                  <a:gd name="T2" fmla="*/ 928 w 928"/>
                  <a:gd name="T3" fmla="*/ 592 h 592"/>
                  <a:gd name="T4" fmla="*/ 0 60000 65536"/>
                  <a:gd name="T5" fmla="*/ 0 60000 65536"/>
                  <a:gd name="T6" fmla="*/ 0 w 928"/>
                  <a:gd name="T7" fmla="*/ 0 h 592"/>
                  <a:gd name="T8" fmla="*/ 928 w 928"/>
                  <a:gd name="T9" fmla="*/ 592 h 5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928" h="592">
                    <a:moveTo>
                      <a:pt x="0" y="0"/>
                    </a:moveTo>
                    <a:lnTo>
                      <a:pt x="928" y="592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13" name="Freeform 63"/>
              <p:cNvSpPr>
                <a:spLocks/>
              </p:cNvSpPr>
              <p:nvPr/>
            </p:nvSpPr>
            <p:spPr bwMode="auto">
              <a:xfrm>
                <a:off x="4131" y="1506"/>
                <a:ext cx="156" cy="174"/>
              </a:xfrm>
              <a:custGeom>
                <a:avLst/>
                <a:gdLst>
                  <a:gd name="T0" fmla="*/ 0 w 156"/>
                  <a:gd name="T1" fmla="*/ 90 h 174"/>
                  <a:gd name="T2" fmla="*/ 141 w 156"/>
                  <a:gd name="T3" fmla="*/ 174 h 174"/>
                  <a:gd name="T4" fmla="*/ 156 w 156"/>
                  <a:gd name="T5" fmla="*/ 0 h 174"/>
                  <a:gd name="T6" fmla="*/ 0 60000 65536"/>
                  <a:gd name="T7" fmla="*/ 0 60000 65536"/>
                  <a:gd name="T8" fmla="*/ 0 60000 65536"/>
                  <a:gd name="T9" fmla="*/ 0 w 156"/>
                  <a:gd name="T10" fmla="*/ 0 h 174"/>
                  <a:gd name="T11" fmla="*/ 156 w 156"/>
                  <a:gd name="T12" fmla="*/ 174 h 17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6" h="174">
                    <a:moveTo>
                      <a:pt x="0" y="90"/>
                    </a:moveTo>
                    <a:lnTo>
                      <a:pt x="141" y="174"/>
                    </a:lnTo>
                    <a:lnTo>
                      <a:pt x="156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  <p:grpSp>
          <p:nvGrpSpPr>
            <p:cNvPr id="28704" name="Group 64"/>
            <p:cNvGrpSpPr>
              <a:grpSpLocks/>
            </p:cNvGrpSpPr>
            <p:nvPr/>
          </p:nvGrpSpPr>
          <p:grpSpPr bwMode="auto">
            <a:xfrm>
              <a:off x="3456" y="1696"/>
              <a:ext cx="1536" cy="432"/>
              <a:chOff x="3456" y="1440"/>
              <a:chExt cx="1536" cy="432"/>
            </a:xfrm>
          </p:grpSpPr>
          <p:sp>
            <p:nvSpPr>
              <p:cNvPr id="554049" name="Text Box 65"/>
              <p:cNvSpPr txBox="1">
                <a:spLocks noChangeArrowheads="1"/>
              </p:cNvSpPr>
              <p:nvPr/>
            </p:nvSpPr>
            <p:spPr bwMode="auto">
              <a:xfrm>
                <a:off x="3456" y="144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А</a:t>
                </a:r>
              </a:p>
            </p:txBody>
          </p:sp>
          <p:sp>
            <p:nvSpPr>
              <p:cNvPr id="28709" name="Oval 66"/>
              <p:cNvSpPr>
                <a:spLocks noChangeArrowheads="1"/>
              </p:cNvSpPr>
              <p:nvPr/>
            </p:nvSpPr>
            <p:spPr bwMode="auto">
              <a:xfrm flipV="1">
                <a:off x="3552" y="1728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28710" name="Oval 67"/>
              <p:cNvSpPr>
                <a:spLocks noChangeArrowheads="1"/>
              </p:cNvSpPr>
              <p:nvPr/>
            </p:nvSpPr>
            <p:spPr bwMode="auto">
              <a:xfrm flipV="1">
                <a:off x="4800" y="1824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554052" name="Text Box 68"/>
              <p:cNvSpPr txBox="1">
                <a:spLocks noChangeArrowheads="1"/>
              </p:cNvSpPr>
              <p:nvPr/>
            </p:nvSpPr>
            <p:spPr bwMode="auto">
              <a:xfrm>
                <a:off x="4704" y="1536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</a:t>
                </a:r>
              </a:p>
            </p:txBody>
          </p:sp>
        </p:grpSp>
        <p:grpSp>
          <p:nvGrpSpPr>
            <p:cNvPr id="28705" name="Group 69"/>
            <p:cNvGrpSpPr>
              <a:grpSpLocks/>
            </p:cNvGrpSpPr>
            <p:nvPr/>
          </p:nvGrpSpPr>
          <p:grpSpPr bwMode="auto">
            <a:xfrm>
              <a:off x="4128" y="1456"/>
              <a:ext cx="288" cy="288"/>
              <a:chOff x="4128" y="1200"/>
              <a:chExt cx="288" cy="288"/>
            </a:xfrm>
          </p:grpSpPr>
          <p:sp>
            <p:nvSpPr>
              <p:cNvPr id="554054" name="Text Box 70"/>
              <p:cNvSpPr txBox="1">
                <a:spLocks noChangeArrowheads="1"/>
              </p:cNvSpPr>
              <p:nvPr/>
            </p:nvSpPr>
            <p:spPr bwMode="auto">
              <a:xfrm>
                <a:off x="4128" y="1200"/>
                <a:ext cx="28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O</a:t>
                </a:r>
                <a:endParaRPr lang="ru-RU" sz="24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28707" name="Oval 71"/>
              <p:cNvSpPr>
                <a:spLocks noChangeArrowheads="1"/>
              </p:cNvSpPr>
              <p:nvPr/>
            </p:nvSpPr>
            <p:spPr bwMode="auto">
              <a:xfrm flipV="1">
                <a:off x="4128" y="1392"/>
                <a:ext cx="48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  <p:grpSp>
        <p:nvGrpSpPr>
          <p:cNvPr id="17" name="Group 73"/>
          <p:cNvGrpSpPr>
            <a:grpSpLocks/>
          </p:cNvGrpSpPr>
          <p:nvPr/>
        </p:nvGrpSpPr>
        <p:grpSpPr bwMode="auto">
          <a:xfrm>
            <a:off x="5029200" y="4038600"/>
            <a:ext cx="3048000" cy="1270000"/>
            <a:chOff x="3168" y="2544"/>
            <a:chExt cx="1920" cy="800"/>
          </a:xfrm>
        </p:grpSpPr>
        <p:grpSp>
          <p:nvGrpSpPr>
            <p:cNvPr id="28688" name="Group 72"/>
            <p:cNvGrpSpPr>
              <a:grpSpLocks/>
            </p:cNvGrpSpPr>
            <p:nvPr/>
          </p:nvGrpSpPr>
          <p:grpSpPr bwMode="auto">
            <a:xfrm>
              <a:off x="3168" y="2544"/>
              <a:ext cx="1920" cy="800"/>
              <a:chOff x="3168" y="2544"/>
              <a:chExt cx="1920" cy="800"/>
            </a:xfrm>
          </p:grpSpPr>
          <p:grpSp>
            <p:nvGrpSpPr>
              <p:cNvPr id="28691" name="Group 43"/>
              <p:cNvGrpSpPr>
                <a:grpSpLocks/>
              </p:cNvGrpSpPr>
              <p:nvPr/>
            </p:nvGrpSpPr>
            <p:grpSpPr bwMode="auto">
              <a:xfrm>
                <a:off x="3168" y="2586"/>
                <a:ext cx="933" cy="726"/>
                <a:chOff x="3216" y="1242"/>
                <a:chExt cx="933" cy="726"/>
              </a:xfrm>
            </p:grpSpPr>
            <p:sp>
              <p:nvSpPr>
                <p:cNvPr id="28700" name="Freeform 44"/>
                <p:cNvSpPr>
                  <a:spLocks/>
                </p:cNvSpPr>
                <p:nvPr/>
              </p:nvSpPr>
              <p:spPr bwMode="auto">
                <a:xfrm>
                  <a:off x="3216" y="1408"/>
                  <a:ext cx="920" cy="560"/>
                </a:xfrm>
                <a:custGeom>
                  <a:avLst/>
                  <a:gdLst>
                    <a:gd name="T0" fmla="*/ 920 w 920"/>
                    <a:gd name="T1" fmla="*/ 0 h 560"/>
                    <a:gd name="T2" fmla="*/ 0 w 920"/>
                    <a:gd name="T3" fmla="*/ 560 h 560"/>
                    <a:gd name="T4" fmla="*/ 0 60000 65536"/>
                    <a:gd name="T5" fmla="*/ 0 60000 65536"/>
                    <a:gd name="T6" fmla="*/ 0 w 920"/>
                    <a:gd name="T7" fmla="*/ 0 h 560"/>
                    <a:gd name="T8" fmla="*/ 920 w 920"/>
                    <a:gd name="T9" fmla="*/ 560 h 56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20" h="560">
                      <a:moveTo>
                        <a:pt x="920" y="0"/>
                      </a:moveTo>
                      <a:lnTo>
                        <a:pt x="0" y="560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8701" name="Freeform 45"/>
                <p:cNvSpPr>
                  <a:spLocks/>
                </p:cNvSpPr>
                <p:nvPr/>
              </p:nvSpPr>
              <p:spPr bwMode="auto">
                <a:xfrm>
                  <a:off x="3984" y="1242"/>
                  <a:ext cx="165" cy="246"/>
                </a:xfrm>
                <a:custGeom>
                  <a:avLst/>
                  <a:gdLst>
                    <a:gd name="T0" fmla="*/ 165 w 165"/>
                    <a:gd name="T1" fmla="*/ 0 h 246"/>
                    <a:gd name="T2" fmla="*/ 0 w 165"/>
                    <a:gd name="T3" fmla="*/ 102 h 246"/>
                    <a:gd name="T4" fmla="*/ 0 w 165"/>
                    <a:gd name="T5" fmla="*/ 246 h 246"/>
                    <a:gd name="T6" fmla="*/ 0 60000 65536"/>
                    <a:gd name="T7" fmla="*/ 0 60000 65536"/>
                    <a:gd name="T8" fmla="*/ 0 60000 65536"/>
                    <a:gd name="T9" fmla="*/ 0 w 165"/>
                    <a:gd name="T10" fmla="*/ 0 h 246"/>
                    <a:gd name="T11" fmla="*/ 165 w 165"/>
                    <a:gd name="T12" fmla="*/ 246 h 24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5" h="246">
                      <a:moveTo>
                        <a:pt x="165" y="0"/>
                      </a:moveTo>
                      <a:lnTo>
                        <a:pt x="0" y="102"/>
                      </a:lnTo>
                      <a:lnTo>
                        <a:pt x="0" y="246"/>
                      </a:lnTo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grpSp>
            <p:nvGrpSpPr>
              <p:cNvPr id="28692" name="Group 46"/>
              <p:cNvGrpSpPr>
                <a:grpSpLocks/>
              </p:cNvGrpSpPr>
              <p:nvPr/>
            </p:nvGrpSpPr>
            <p:grpSpPr bwMode="auto">
              <a:xfrm>
                <a:off x="4083" y="2752"/>
                <a:ext cx="933" cy="592"/>
                <a:chOff x="4131" y="1408"/>
                <a:chExt cx="933" cy="592"/>
              </a:xfrm>
            </p:grpSpPr>
            <p:sp>
              <p:nvSpPr>
                <p:cNvPr id="28698" name="Freeform 47"/>
                <p:cNvSpPr>
                  <a:spLocks/>
                </p:cNvSpPr>
                <p:nvPr/>
              </p:nvSpPr>
              <p:spPr bwMode="auto">
                <a:xfrm>
                  <a:off x="4136" y="1408"/>
                  <a:ext cx="928" cy="592"/>
                </a:xfrm>
                <a:custGeom>
                  <a:avLst/>
                  <a:gdLst>
                    <a:gd name="T0" fmla="*/ 0 w 928"/>
                    <a:gd name="T1" fmla="*/ 0 h 592"/>
                    <a:gd name="T2" fmla="*/ 928 w 928"/>
                    <a:gd name="T3" fmla="*/ 592 h 592"/>
                    <a:gd name="T4" fmla="*/ 0 60000 65536"/>
                    <a:gd name="T5" fmla="*/ 0 60000 65536"/>
                    <a:gd name="T6" fmla="*/ 0 w 928"/>
                    <a:gd name="T7" fmla="*/ 0 h 592"/>
                    <a:gd name="T8" fmla="*/ 928 w 928"/>
                    <a:gd name="T9" fmla="*/ 592 h 592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928" h="592">
                      <a:moveTo>
                        <a:pt x="0" y="0"/>
                      </a:moveTo>
                      <a:lnTo>
                        <a:pt x="928" y="592"/>
                      </a:ln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28699" name="Freeform 48"/>
                <p:cNvSpPr>
                  <a:spLocks/>
                </p:cNvSpPr>
                <p:nvPr/>
              </p:nvSpPr>
              <p:spPr bwMode="auto">
                <a:xfrm>
                  <a:off x="4131" y="1506"/>
                  <a:ext cx="156" cy="174"/>
                </a:xfrm>
                <a:custGeom>
                  <a:avLst/>
                  <a:gdLst>
                    <a:gd name="T0" fmla="*/ 0 w 156"/>
                    <a:gd name="T1" fmla="*/ 90 h 174"/>
                    <a:gd name="T2" fmla="*/ 141 w 156"/>
                    <a:gd name="T3" fmla="*/ 174 h 174"/>
                    <a:gd name="T4" fmla="*/ 156 w 156"/>
                    <a:gd name="T5" fmla="*/ 0 h 174"/>
                    <a:gd name="T6" fmla="*/ 0 60000 65536"/>
                    <a:gd name="T7" fmla="*/ 0 60000 65536"/>
                    <a:gd name="T8" fmla="*/ 0 60000 65536"/>
                    <a:gd name="T9" fmla="*/ 0 w 156"/>
                    <a:gd name="T10" fmla="*/ 0 h 174"/>
                    <a:gd name="T11" fmla="*/ 156 w 156"/>
                    <a:gd name="T12" fmla="*/ 174 h 17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56" h="174">
                      <a:moveTo>
                        <a:pt x="0" y="90"/>
                      </a:moveTo>
                      <a:lnTo>
                        <a:pt x="141" y="174"/>
                      </a:lnTo>
                      <a:lnTo>
                        <a:pt x="156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  <p:sp>
            <p:nvSpPr>
              <p:cNvPr id="554034" name="Text Box 50"/>
              <p:cNvSpPr txBox="1">
                <a:spLocks noChangeArrowheads="1"/>
              </p:cNvSpPr>
              <p:nvPr/>
            </p:nvSpPr>
            <p:spPr bwMode="auto">
              <a:xfrm>
                <a:off x="3312" y="2784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А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sp>
            <p:nvSpPr>
              <p:cNvPr id="554037" name="Text Box 53"/>
              <p:cNvSpPr txBox="1">
                <a:spLocks noChangeArrowheads="1"/>
              </p:cNvSpPr>
              <p:nvPr/>
            </p:nvSpPr>
            <p:spPr bwMode="auto">
              <a:xfrm>
                <a:off x="4656" y="2928"/>
                <a:ext cx="43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24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В</a:t>
                </a:r>
                <a:r>
                  <a:rPr lang="ru-RU" sz="2400" b="1" baseline="-2500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rPr>
                  <a:t>1</a:t>
                </a:r>
                <a:endParaRPr 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</a:endParaRPr>
              </a:p>
            </p:txBody>
          </p:sp>
          <p:grpSp>
            <p:nvGrpSpPr>
              <p:cNvPr id="28695" name="Group 54"/>
              <p:cNvGrpSpPr>
                <a:grpSpLocks/>
              </p:cNvGrpSpPr>
              <p:nvPr/>
            </p:nvGrpSpPr>
            <p:grpSpPr bwMode="auto">
              <a:xfrm>
                <a:off x="4080" y="2544"/>
                <a:ext cx="288" cy="288"/>
                <a:chOff x="4128" y="1200"/>
                <a:chExt cx="288" cy="288"/>
              </a:xfrm>
            </p:grpSpPr>
            <p:sp>
              <p:nvSpPr>
                <p:cNvPr id="554039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128" y="1200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+mn-lt"/>
                    </a:rPr>
                    <a:t>O</a:t>
                  </a:r>
                  <a:endParaRPr lang="ru-RU" sz="2400" b="1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+mn-lt"/>
                  </a:endParaRPr>
                </a:p>
              </p:txBody>
            </p:sp>
            <p:sp>
              <p:nvSpPr>
                <p:cNvPr id="28697" name="Oval 56"/>
                <p:cNvSpPr>
                  <a:spLocks noChangeArrowheads="1"/>
                </p:cNvSpPr>
                <p:nvPr/>
              </p:nvSpPr>
              <p:spPr bwMode="auto">
                <a:xfrm flipV="1">
                  <a:off x="4128" y="1392"/>
                  <a:ext cx="48" cy="48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28689" name="Oval 52"/>
            <p:cNvSpPr>
              <a:spLocks noChangeArrowheads="1"/>
            </p:cNvSpPr>
            <p:nvPr/>
          </p:nvSpPr>
          <p:spPr bwMode="auto">
            <a:xfrm flipV="1">
              <a:off x="4752" y="3168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90" name="Oval 51"/>
            <p:cNvSpPr>
              <a:spLocks noChangeArrowheads="1"/>
            </p:cNvSpPr>
            <p:nvPr/>
          </p:nvSpPr>
          <p:spPr bwMode="auto">
            <a:xfrm flipV="1">
              <a:off x="3504" y="307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22" name="Group 89"/>
          <p:cNvGrpSpPr>
            <a:grpSpLocks/>
          </p:cNvGrpSpPr>
          <p:nvPr/>
        </p:nvGrpSpPr>
        <p:grpSpPr bwMode="auto">
          <a:xfrm>
            <a:off x="6019800" y="1951038"/>
            <a:ext cx="1104900" cy="2930525"/>
            <a:chOff x="3792" y="1229"/>
            <a:chExt cx="696" cy="1846"/>
          </a:xfrm>
          <a:solidFill>
            <a:schemeClr val="accent3">
              <a:lumMod val="60000"/>
              <a:lumOff val="40000"/>
              <a:alpha val="54000"/>
            </a:schemeClr>
          </a:solidFill>
        </p:grpSpPr>
        <p:grpSp>
          <p:nvGrpSpPr>
            <p:cNvPr id="23" name="Group 79"/>
            <p:cNvGrpSpPr>
              <a:grpSpLocks/>
            </p:cNvGrpSpPr>
            <p:nvPr/>
          </p:nvGrpSpPr>
          <p:grpSpPr bwMode="auto">
            <a:xfrm>
              <a:off x="3792" y="2768"/>
              <a:ext cx="600" cy="307"/>
              <a:chOff x="3792" y="2768"/>
              <a:chExt cx="600" cy="307"/>
            </a:xfrm>
            <a:grpFill/>
          </p:grpSpPr>
          <p:sp>
            <p:nvSpPr>
              <p:cNvPr id="23579" name="Freeform 78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80" name="Freeform 77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4" name="Group 80"/>
            <p:cNvGrpSpPr>
              <a:grpSpLocks/>
            </p:cNvGrpSpPr>
            <p:nvPr/>
          </p:nvGrpSpPr>
          <p:grpSpPr bwMode="auto">
            <a:xfrm>
              <a:off x="3816" y="2208"/>
              <a:ext cx="600" cy="307"/>
              <a:chOff x="3792" y="2768"/>
              <a:chExt cx="600" cy="307"/>
            </a:xfrm>
            <a:grpFill/>
          </p:grpSpPr>
          <p:sp>
            <p:nvSpPr>
              <p:cNvPr id="23577" name="Freeform 81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8" name="Freeform 82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5" name="Group 83"/>
            <p:cNvGrpSpPr>
              <a:grpSpLocks/>
            </p:cNvGrpSpPr>
            <p:nvPr/>
          </p:nvGrpSpPr>
          <p:grpSpPr bwMode="auto">
            <a:xfrm>
              <a:off x="3840" y="1680"/>
              <a:ext cx="600" cy="307"/>
              <a:chOff x="3792" y="2768"/>
              <a:chExt cx="600" cy="307"/>
            </a:xfrm>
            <a:grpFill/>
          </p:grpSpPr>
          <p:sp>
            <p:nvSpPr>
              <p:cNvPr id="23575" name="Freeform 84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6" name="Freeform 85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3175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  <p:grpSp>
          <p:nvGrpSpPr>
            <p:cNvPr id="26" name="Group 86"/>
            <p:cNvGrpSpPr>
              <a:grpSpLocks/>
            </p:cNvGrpSpPr>
            <p:nvPr/>
          </p:nvGrpSpPr>
          <p:grpSpPr bwMode="auto">
            <a:xfrm>
              <a:off x="3888" y="1229"/>
              <a:ext cx="600" cy="307"/>
              <a:chOff x="3792" y="2768"/>
              <a:chExt cx="600" cy="307"/>
            </a:xfrm>
            <a:grpFill/>
          </p:grpSpPr>
          <p:sp>
            <p:nvSpPr>
              <p:cNvPr id="23573" name="Freeform 87"/>
              <p:cNvSpPr>
                <a:spLocks/>
              </p:cNvSpPr>
              <p:nvPr/>
            </p:nvSpPr>
            <p:spPr bwMode="auto">
              <a:xfrm>
                <a:off x="3800" y="2768"/>
                <a:ext cx="576" cy="304"/>
              </a:xfrm>
              <a:custGeom>
                <a:avLst/>
                <a:gdLst>
                  <a:gd name="T0" fmla="*/ 576 w 576"/>
                  <a:gd name="T1" fmla="*/ 176 h 304"/>
                  <a:gd name="T2" fmla="*/ 288 w 576"/>
                  <a:gd name="T3" fmla="*/ 0 h 304"/>
                  <a:gd name="T4" fmla="*/ 0 w 576"/>
                  <a:gd name="T5" fmla="*/ 176 h 304"/>
                  <a:gd name="T6" fmla="*/ 96 w 576"/>
                  <a:gd name="T7" fmla="*/ 224 h 304"/>
                  <a:gd name="T8" fmla="*/ 232 w 576"/>
                  <a:gd name="T9" fmla="*/ 304 h 304"/>
                  <a:gd name="T10" fmla="*/ 352 w 576"/>
                  <a:gd name="T11" fmla="*/ 288 h 304"/>
                  <a:gd name="T12" fmla="*/ 520 w 576"/>
                  <a:gd name="T13" fmla="*/ 256 h 304"/>
                  <a:gd name="T14" fmla="*/ 576 w 576"/>
                  <a:gd name="T15" fmla="*/ 176 h 3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304"/>
                  <a:gd name="T26" fmla="*/ 576 w 576"/>
                  <a:gd name="T27" fmla="*/ 304 h 3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304">
                    <a:moveTo>
                      <a:pt x="576" y="176"/>
                    </a:moveTo>
                    <a:lnTo>
                      <a:pt x="288" y="0"/>
                    </a:lnTo>
                    <a:lnTo>
                      <a:pt x="0" y="176"/>
                    </a:lnTo>
                    <a:lnTo>
                      <a:pt x="96" y="224"/>
                    </a:lnTo>
                    <a:lnTo>
                      <a:pt x="232" y="304"/>
                    </a:lnTo>
                    <a:lnTo>
                      <a:pt x="352" y="288"/>
                    </a:lnTo>
                    <a:lnTo>
                      <a:pt x="520" y="256"/>
                    </a:lnTo>
                    <a:lnTo>
                      <a:pt x="576" y="176"/>
                    </a:lnTo>
                    <a:close/>
                  </a:path>
                </a:pathLst>
              </a:custGeom>
              <a:grpFill/>
              <a:ln w="3175" cap="rnd" cmpd="sng">
                <a:noFill/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3574" name="Freeform 88"/>
              <p:cNvSpPr>
                <a:spLocks/>
              </p:cNvSpPr>
              <p:nvPr/>
            </p:nvSpPr>
            <p:spPr bwMode="auto">
              <a:xfrm>
                <a:off x="3792" y="2928"/>
                <a:ext cx="600" cy="147"/>
              </a:xfrm>
              <a:custGeom>
                <a:avLst/>
                <a:gdLst>
                  <a:gd name="T0" fmla="*/ 0 w 600"/>
                  <a:gd name="T1" fmla="*/ 0 h 147"/>
                  <a:gd name="T2" fmla="*/ 96 w 600"/>
                  <a:gd name="T3" fmla="*/ 96 h 147"/>
                  <a:gd name="T4" fmla="*/ 288 w 600"/>
                  <a:gd name="T5" fmla="*/ 144 h 147"/>
                  <a:gd name="T6" fmla="*/ 472 w 600"/>
                  <a:gd name="T7" fmla="*/ 112 h 147"/>
                  <a:gd name="T8" fmla="*/ 600 w 600"/>
                  <a:gd name="T9" fmla="*/ 16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0"/>
                  <a:gd name="T16" fmla="*/ 0 h 147"/>
                  <a:gd name="T17" fmla="*/ 600 w 600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0" h="147">
                    <a:moveTo>
                      <a:pt x="0" y="0"/>
                    </a:moveTo>
                    <a:cubicBezTo>
                      <a:pt x="24" y="36"/>
                      <a:pt x="48" y="72"/>
                      <a:pt x="96" y="96"/>
                    </a:cubicBezTo>
                    <a:cubicBezTo>
                      <a:pt x="144" y="120"/>
                      <a:pt x="225" y="141"/>
                      <a:pt x="288" y="144"/>
                    </a:cubicBezTo>
                    <a:cubicBezTo>
                      <a:pt x="351" y="147"/>
                      <a:pt x="420" y="133"/>
                      <a:pt x="472" y="112"/>
                    </a:cubicBezTo>
                    <a:cubicBezTo>
                      <a:pt x="524" y="91"/>
                      <a:pt x="573" y="36"/>
                      <a:pt x="600" y="16"/>
                    </a:cubicBezTo>
                  </a:path>
                </a:pathLst>
              </a:custGeom>
              <a:grpFill/>
              <a:ln w="12700" cap="flat" cmpd="sng">
                <a:solidFill>
                  <a:schemeClr val="accent2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</p:grpSp>
      </p:grpSp>
      <p:grpSp>
        <p:nvGrpSpPr>
          <p:cNvPr id="27" name="Group 93"/>
          <p:cNvGrpSpPr>
            <a:grpSpLocks/>
          </p:cNvGrpSpPr>
          <p:nvPr/>
        </p:nvGrpSpPr>
        <p:grpSpPr bwMode="auto">
          <a:xfrm>
            <a:off x="4724400" y="1930400"/>
            <a:ext cx="1943100" cy="3530600"/>
            <a:chOff x="2976" y="1216"/>
            <a:chExt cx="1224" cy="2224"/>
          </a:xfrm>
        </p:grpSpPr>
        <p:sp>
          <p:nvSpPr>
            <p:cNvPr id="28686" name="Freeform 91"/>
            <p:cNvSpPr>
              <a:spLocks/>
            </p:cNvSpPr>
            <p:nvPr/>
          </p:nvSpPr>
          <p:spPr bwMode="auto">
            <a:xfrm>
              <a:off x="3120" y="1216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  <a:gd name="T4" fmla="*/ 0 60000 65536"/>
                <a:gd name="T5" fmla="*/ 0 60000 65536"/>
                <a:gd name="T6" fmla="*/ 0 w 1080"/>
                <a:gd name="T7" fmla="*/ 0 h 656"/>
                <a:gd name="T8" fmla="*/ 1080 w 1080"/>
                <a:gd name="T9" fmla="*/ 656 h 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8687" name="Freeform 92"/>
            <p:cNvSpPr>
              <a:spLocks/>
            </p:cNvSpPr>
            <p:nvPr/>
          </p:nvSpPr>
          <p:spPr bwMode="auto">
            <a:xfrm>
              <a:off x="2976" y="2784"/>
              <a:ext cx="1080" cy="656"/>
            </a:xfrm>
            <a:custGeom>
              <a:avLst/>
              <a:gdLst>
                <a:gd name="T0" fmla="*/ 1080 w 1080"/>
                <a:gd name="T1" fmla="*/ 0 h 656"/>
                <a:gd name="T2" fmla="*/ 0 w 1080"/>
                <a:gd name="T3" fmla="*/ 656 h 656"/>
                <a:gd name="T4" fmla="*/ 0 60000 65536"/>
                <a:gd name="T5" fmla="*/ 0 60000 65536"/>
                <a:gd name="T6" fmla="*/ 0 w 1080"/>
                <a:gd name="T7" fmla="*/ 0 h 656"/>
                <a:gd name="T8" fmla="*/ 1080 w 1080"/>
                <a:gd name="T9" fmla="*/ 656 h 65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0" h="656">
                  <a:moveTo>
                    <a:pt x="1080" y="0"/>
                  </a:moveTo>
                  <a:lnTo>
                    <a:pt x="0" y="656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554078" name="Text Box 94"/>
          <p:cNvSpPr txBox="1">
            <a:spLocks noChangeArrowheads="1"/>
          </p:cNvSpPr>
          <p:nvPr/>
        </p:nvSpPr>
        <p:spPr bwMode="auto">
          <a:xfrm>
            <a:off x="6629400" y="4267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554079" name="Rectangle 95"/>
          <p:cNvSpPr>
            <a:spLocks noChangeArrowheads="1"/>
          </p:cNvSpPr>
          <p:nvPr/>
        </p:nvSpPr>
        <p:spPr bwMode="auto">
          <a:xfrm>
            <a:off x="152400" y="11430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Лучи ОА и О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сонаправлены </a:t>
            </a:r>
          </a:p>
        </p:txBody>
      </p:sp>
      <p:sp>
        <p:nvSpPr>
          <p:cNvPr id="554080" name="Rectangle 96"/>
          <p:cNvSpPr>
            <a:spLocks noChangeArrowheads="1"/>
          </p:cNvSpPr>
          <p:nvPr/>
        </p:nvSpPr>
        <p:spPr bwMode="auto">
          <a:xfrm>
            <a:off x="152400" y="1828800"/>
            <a:ext cx="510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Лучи ОВ и О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– сонаправлены </a:t>
            </a:r>
          </a:p>
        </p:txBody>
      </p:sp>
      <p:sp>
        <p:nvSpPr>
          <p:cNvPr id="554081" name="Rectangle 97"/>
          <p:cNvSpPr>
            <a:spLocks noChangeArrowheads="1"/>
          </p:cNvSpPr>
          <p:nvPr/>
        </p:nvSpPr>
        <p:spPr bwMode="auto">
          <a:xfrm>
            <a:off x="152400" y="2667000"/>
            <a:ext cx="4572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Углы АОВ и А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i="1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 равны</a:t>
            </a:r>
          </a:p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как углы с сонаправленными сторонами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53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55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4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55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54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554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96" grpId="0"/>
      <p:bldP spid="554078" grpId="0"/>
      <p:bldP spid="554079" grpId="0"/>
      <p:bldP spid="554080" grpId="0"/>
      <p:bldP spid="5540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Freeform 2"/>
          <p:cNvSpPr>
            <a:spLocks/>
          </p:cNvSpPr>
          <p:nvPr/>
        </p:nvSpPr>
        <p:spPr bwMode="auto">
          <a:xfrm>
            <a:off x="6489700" y="1195388"/>
            <a:ext cx="1574800" cy="3249612"/>
          </a:xfrm>
          <a:custGeom>
            <a:avLst/>
            <a:gdLst/>
            <a:ahLst/>
            <a:cxnLst>
              <a:cxn ang="0">
                <a:pos x="848" y="2031"/>
              </a:cxn>
              <a:cxn ang="0">
                <a:pos x="0" y="1551"/>
              </a:cxn>
              <a:cxn ang="0">
                <a:pos x="100" y="0"/>
              </a:cxn>
              <a:cxn ang="0">
                <a:pos x="992" y="463"/>
              </a:cxn>
              <a:cxn ang="0">
                <a:pos x="976" y="479"/>
              </a:cxn>
              <a:cxn ang="0">
                <a:pos x="864" y="2047"/>
              </a:cxn>
              <a:cxn ang="0">
                <a:pos x="848" y="2031"/>
              </a:cxn>
            </a:cxnLst>
            <a:rect l="0" t="0" r="r" b="b"/>
            <a:pathLst>
              <a:path w="992" h="2047">
                <a:moveTo>
                  <a:pt x="848" y="2031"/>
                </a:moveTo>
                <a:lnTo>
                  <a:pt x="0" y="1551"/>
                </a:lnTo>
                <a:lnTo>
                  <a:pt x="100" y="0"/>
                </a:lnTo>
                <a:lnTo>
                  <a:pt x="992" y="463"/>
                </a:lnTo>
                <a:lnTo>
                  <a:pt x="976" y="479"/>
                </a:lnTo>
                <a:lnTo>
                  <a:pt x="864" y="2047"/>
                </a:lnTo>
                <a:lnTo>
                  <a:pt x="848" y="2031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35" name="Freeform 3"/>
          <p:cNvSpPr>
            <a:spLocks/>
          </p:cNvSpPr>
          <p:nvPr/>
        </p:nvSpPr>
        <p:spPr bwMode="auto">
          <a:xfrm>
            <a:off x="5168900" y="1193800"/>
            <a:ext cx="1473200" cy="3276600"/>
          </a:xfrm>
          <a:custGeom>
            <a:avLst/>
            <a:gdLst/>
            <a:ahLst/>
            <a:cxnLst>
              <a:cxn ang="0">
                <a:pos x="0" y="2064"/>
              </a:cxn>
              <a:cxn ang="0">
                <a:pos x="832" y="1568"/>
              </a:cxn>
              <a:cxn ang="0">
                <a:pos x="928" y="0"/>
              </a:cxn>
              <a:cxn ang="0">
                <a:pos x="96" y="544"/>
              </a:cxn>
              <a:cxn ang="0">
                <a:pos x="0" y="2064"/>
              </a:cxn>
            </a:cxnLst>
            <a:rect l="0" t="0" r="r" b="b"/>
            <a:pathLst>
              <a:path w="928" h="2064">
                <a:moveTo>
                  <a:pt x="0" y="2064"/>
                </a:moveTo>
                <a:lnTo>
                  <a:pt x="832" y="1568"/>
                </a:lnTo>
                <a:lnTo>
                  <a:pt x="928" y="0"/>
                </a:lnTo>
                <a:lnTo>
                  <a:pt x="96" y="544"/>
                </a:lnTo>
                <a:lnTo>
                  <a:pt x="0" y="206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245100" y="2235200"/>
            <a:ext cx="2616200" cy="1320800"/>
            <a:chOff x="3304" y="1408"/>
            <a:chExt cx="1648" cy="832"/>
          </a:xfr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  <a:tileRect/>
          </a:gradFill>
        </p:grpSpPr>
        <p:sp>
          <p:nvSpPr>
            <p:cNvPr id="24597" name="Freeform 5"/>
            <p:cNvSpPr>
              <a:spLocks/>
            </p:cNvSpPr>
            <p:nvPr/>
          </p:nvSpPr>
          <p:spPr bwMode="auto">
            <a:xfrm>
              <a:off x="3304" y="1408"/>
              <a:ext cx="1648" cy="832"/>
            </a:xfrm>
            <a:custGeom>
              <a:avLst/>
              <a:gdLst>
                <a:gd name="T0" fmla="*/ 1648 w 1648"/>
                <a:gd name="T1" fmla="*/ 528 h 832"/>
                <a:gd name="T2" fmla="*/ 848 w 1648"/>
                <a:gd name="T3" fmla="*/ 0 h 832"/>
                <a:gd name="T4" fmla="*/ 0 w 1648"/>
                <a:gd name="T5" fmla="*/ 512 h 832"/>
                <a:gd name="T6" fmla="*/ 240 w 1648"/>
                <a:gd name="T7" fmla="*/ 736 h 832"/>
                <a:gd name="T8" fmla="*/ 496 w 1648"/>
                <a:gd name="T9" fmla="*/ 832 h 832"/>
                <a:gd name="T10" fmla="*/ 818 w 1648"/>
                <a:gd name="T11" fmla="*/ 822 h 832"/>
                <a:gd name="T12" fmla="*/ 1168 w 1648"/>
                <a:gd name="T13" fmla="*/ 800 h 832"/>
                <a:gd name="T14" fmla="*/ 1440 w 1648"/>
                <a:gd name="T15" fmla="*/ 704 h 832"/>
                <a:gd name="T16" fmla="*/ 1632 w 1648"/>
                <a:gd name="T17" fmla="*/ 544 h 8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8"/>
                <a:gd name="T28" fmla="*/ 0 h 832"/>
                <a:gd name="T29" fmla="*/ 1648 w 1648"/>
                <a:gd name="T30" fmla="*/ 832 h 8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8" h="832">
                  <a:moveTo>
                    <a:pt x="1648" y="528"/>
                  </a:moveTo>
                  <a:lnTo>
                    <a:pt x="848" y="0"/>
                  </a:lnTo>
                  <a:lnTo>
                    <a:pt x="0" y="512"/>
                  </a:lnTo>
                  <a:lnTo>
                    <a:pt x="240" y="736"/>
                  </a:lnTo>
                  <a:lnTo>
                    <a:pt x="496" y="832"/>
                  </a:lnTo>
                  <a:lnTo>
                    <a:pt x="818" y="822"/>
                  </a:lnTo>
                  <a:lnTo>
                    <a:pt x="1168" y="800"/>
                  </a:lnTo>
                  <a:lnTo>
                    <a:pt x="1440" y="704"/>
                  </a:lnTo>
                  <a:lnTo>
                    <a:pt x="1632" y="544"/>
                  </a:lnTo>
                </a:path>
              </a:pathLst>
            </a:custGeom>
            <a:grpFill/>
            <a:ln w="9525">
              <a:solidFill>
                <a:srgbClr val="FF6699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24598" name="Freeform 34"/>
            <p:cNvSpPr>
              <a:spLocks/>
            </p:cNvSpPr>
            <p:nvPr/>
          </p:nvSpPr>
          <p:spPr bwMode="auto">
            <a:xfrm>
              <a:off x="3936" y="1536"/>
              <a:ext cx="504" cy="192"/>
            </a:xfrm>
            <a:custGeom>
              <a:avLst/>
              <a:gdLst>
                <a:gd name="T0" fmla="*/ 0 w 504"/>
                <a:gd name="T1" fmla="*/ 0 h 192"/>
                <a:gd name="T2" fmla="*/ 288 w 504"/>
                <a:gd name="T3" fmla="*/ 192 h 192"/>
                <a:gd name="T4" fmla="*/ 504 w 504"/>
                <a:gd name="T5" fmla="*/ 56 h 192"/>
                <a:gd name="T6" fmla="*/ 0 60000 65536"/>
                <a:gd name="T7" fmla="*/ 0 60000 65536"/>
                <a:gd name="T8" fmla="*/ 0 60000 65536"/>
                <a:gd name="T9" fmla="*/ 0 w 504"/>
                <a:gd name="T10" fmla="*/ 0 h 192"/>
                <a:gd name="T11" fmla="*/ 504 w 504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04" h="192">
                  <a:moveTo>
                    <a:pt x="0" y="0"/>
                  </a:moveTo>
                  <a:lnTo>
                    <a:pt x="288" y="192"/>
                  </a:lnTo>
                  <a:lnTo>
                    <a:pt x="504" y="56"/>
                  </a:lnTo>
                </a:path>
              </a:pathLst>
            </a:custGeom>
            <a:grp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556040" name="Freeform 8"/>
          <p:cNvSpPr>
            <a:spLocks/>
          </p:cNvSpPr>
          <p:nvPr/>
        </p:nvSpPr>
        <p:spPr bwMode="auto">
          <a:xfrm>
            <a:off x="876300" y="289560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41" name="Freeform 9"/>
          <p:cNvSpPr>
            <a:spLocks/>
          </p:cNvSpPr>
          <p:nvPr/>
        </p:nvSpPr>
        <p:spPr bwMode="auto">
          <a:xfrm>
            <a:off x="876300" y="1028700"/>
            <a:ext cx="2362200" cy="2705100"/>
          </a:xfrm>
          <a:custGeom>
            <a:avLst/>
            <a:gdLst/>
            <a:ahLst/>
            <a:cxnLst>
              <a:cxn ang="0">
                <a:pos x="736" y="1168"/>
              </a:cxn>
              <a:cxn ang="0">
                <a:pos x="1488" y="0"/>
              </a:cxn>
              <a:cxn ang="0">
                <a:pos x="736" y="560"/>
              </a:cxn>
              <a:cxn ang="0">
                <a:pos x="0" y="1704"/>
              </a:cxn>
            </a:cxnLst>
            <a:rect l="0" t="0" r="r" b="b"/>
            <a:pathLst>
              <a:path w="1488" h="1704">
                <a:moveTo>
                  <a:pt x="736" y="1168"/>
                </a:moveTo>
                <a:lnTo>
                  <a:pt x="1488" y="0"/>
                </a:lnTo>
                <a:lnTo>
                  <a:pt x="736" y="560"/>
                </a:lnTo>
                <a:lnTo>
                  <a:pt x="0" y="1704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0161" dir="11906097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" name="Group 3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895475"/>
            <a:ext cx="2219325" cy="1543050"/>
          </a:xfrm>
          <a:prstGeom prst="rect">
            <a:avLst/>
          </a:prstGeom>
          <a:noFill/>
        </p:spPr>
      </p:pic>
      <p:sp>
        <p:nvSpPr>
          <p:cNvPr id="29703" name="Freeform 11"/>
          <p:cNvSpPr>
            <a:spLocks/>
          </p:cNvSpPr>
          <p:nvPr/>
        </p:nvSpPr>
        <p:spPr bwMode="auto">
          <a:xfrm>
            <a:off x="1320800" y="2882900"/>
            <a:ext cx="2184400" cy="546100"/>
          </a:xfrm>
          <a:custGeom>
            <a:avLst/>
            <a:gdLst>
              <a:gd name="T0" fmla="*/ 2147483647 w 1376"/>
              <a:gd name="T1" fmla="*/ 2147483647 h 344"/>
              <a:gd name="T2" fmla="*/ 2147483647 w 1376"/>
              <a:gd name="T3" fmla="*/ 0 h 344"/>
              <a:gd name="T4" fmla="*/ 0 w 1376"/>
              <a:gd name="T5" fmla="*/ 2147483647 h 344"/>
              <a:gd name="T6" fmla="*/ 0 60000 65536"/>
              <a:gd name="T7" fmla="*/ 0 60000 65536"/>
              <a:gd name="T8" fmla="*/ 0 60000 65536"/>
              <a:gd name="T9" fmla="*/ 0 w 1376"/>
              <a:gd name="T10" fmla="*/ 0 h 344"/>
              <a:gd name="T11" fmla="*/ 1376 w 137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4" name="Freeform 12"/>
          <p:cNvSpPr>
            <a:spLocks/>
          </p:cNvSpPr>
          <p:nvPr/>
        </p:nvSpPr>
        <p:spPr bwMode="auto">
          <a:xfrm>
            <a:off x="2070100" y="1866900"/>
            <a:ext cx="609600" cy="1016000"/>
          </a:xfrm>
          <a:custGeom>
            <a:avLst/>
            <a:gdLst>
              <a:gd name="T0" fmla="*/ 2147483647 w 384"/>
              <a:gd name="T1" fmla="*/ 0 h 640"/>
              <a:gd name="T2" fmla="*/ 0 w 384"/>
              <a:gd name="T3" fmla="*/ 2147483647 h 640"/>
              <a:gd name="T4" fmla="*/ 0 60000 65536"/>
              <a:gd name="T5" fmla="*/ 0 60000 65536"/>
              <a:gd name="T6" fmla="*/ 0 w 384"/>
              <a:gd name="T7" fmla="*/ 0 h 640"/>
              <a:gd name="T8" fmla="*/ 384 w 384"/>
              <a:gd name="T9" fmla="*/ 640 h 6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84" h="640">
                <a:moveTo>
                  <a:pt x="384" y="0"/>
                </a:moveTo>
                <a:lnTo>
                  <a:pt x="0" y="64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5" name="Freeform 13"/>
          <p:cNvSpPr>
            <a:spLocks/>
          </p:cNvSpPr>
          <p:nvPr/>
        </p:nvSpPr>
        <p:spPr bwMode="auto">
          <a:xfrm>
            <a:off x="6489700" y="2235200"/>
            <a:ext cx="101600" cy="1447800"/>
          </a:xfrm>
          <a:custGeom>
            <a:avLst/>
            <a:gdLst>
              <a:gd name="T0" fmla="*/ 2147483647 w 64"/>
              <a:gd name="T1" fmla="*/ 0 h 912"/>
              <a:gd name="T2" fmla="*/ 0 w 64"/>
              <a:gd name="T3" fmla="*/ 2147483647 h 912"/>
              <a:gd name="T4" fmla="*/ 2147483647 w 64"/>
              <a:gd name="T5" fmla="*/ 2147483647 h 912"/>
              <a:gd name="T6" fmla="*/ 0 w 64"/>
              <a:gd name="T7" fmla="*/ 2147483647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64"/>
              <a:gd name="T13" fmla="*/ 0 h 912"/>
              <a:gd name="T14" fmla="*/ 64 w 64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" h="912">
                <a:moveTo>
                  <a:pt x="64" y="0"/>
                </a:moveTo>
                <a:lnTo>
                  <a:pt x="0" y="896"/>
                </a:lnTo>
                <a:lnTo>
                  <a:pt x="16" y="912"/>
                </a:lnTo>
                <a:lnTo>
                  <a:pt x="0" y="912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6" name="Rectangle 15"/>
          <p:cNvSpPr>
            <a:spLocks noChangeArrowheads="1"/>
          </p:cNvSpPr>
          <p:nvPr/>
        </p:nvSpPr>
        <p:spPr bwMode="auto">
          <a:xfrm>
            <a:off x="228600" y="152400"/>
            <a:ext cx="838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Двугранный угол может быть острым, прямым, тупым</a:t>
            </a:r>
          </a:p>
        </p:txBody>
      </p:sp>
      <p:sp>
        <p:nvSpPr>
          <p:cNvPr id="556070" name="Freeform 38"/>
          <p:cNvSpPr>
            <a:spLocks/>
          </p:cNvSpPr>
          <p:nvPr/>
        </p:nvSpPr>
        <p:spPr bwMode="auto">
          <a:xfrm>
            <a:off x="2324100" y="5334000"/>
            <a:ext cx="3124200" cy="8382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576" y="0"/>
              </a:cxn>
              <a:cxn ang="0">
                <a:pos x="1968" y="0"/>
              </a:cxn>
              <a:cxn ang="0">
                <a:pos x="1392" y="672"/>
              </a:cxn>
              <a:cxn ang="0">
                <a:pos x="0" y="672"/>
              </a:cxn>
            </a:cxnLst>
            <a:rect l="0" t="0" r="r" b="b"/>
            <a:pathLst>
              <a:path w="1968" h="672">
                <a:moveTo>
                  <a:pt x="0" y="672"/>
                </a:moveTo>
                <a:lnTo>
                  <a:pt x="576" y="0"/>
                </a:lnTo>
                <a:lnTo>
                  <a:pt x="1968" y="0"/>
                </a:lnTo>
                <a:lnTo>
                  <a:pt x="1392" y="672"/>
                </a:lnTo>
                <a:lnTo>
                  <a:pt x="0" y="672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3378596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56071" name="Freeform 39"/>
          <p:cNvSpPr>
            <a:spLocks/>
          </p:cNvSpPr>
          <p:nvPr/>
        </p:nvSpPr>
        <p:spPr bwMode="auto">
          <a:xfrm>
            <a:off x="495300" y="4254500"/>
            <a:ext cx="2997200" cy="1917700"/>
          </a:xfrm>
          <a:custGeom>
            <a:avLst/>
            <a:gdLst/>
            <a:ahLst/>
            <a:cxnLst>
              <a:cxn ang="0">
                <a:pos x="1888" y="672"/>
              </a:cxn>
              <a:cxn ang="0">
                <a:pos x="768" y="0"/>
              </a:cxn>
              <a:cxn ang="0">
                <a:pos x="0" y="512"/>
              </a:cxn>
              <a:cxn ang="0">
                <a:pos x="1152" y="1208"/>
              </a:cxn>
            </a:cxnLst>
            <a:rect l="0" t="0" r="r" b="b"/>
            <a:pathLst>
              <a:path w="1888" h="1208">
                <a:moveTo>
                  <a:pt x="1888" y="672"/>
                </a:moveTo>
                <a:lnTo>
                  <a:pt x="768" y="0"/>
                </a:lnTo>
                <a:lnTo>
                  <a:pt x="0" y="512"/>
                </a:lnTo>
                <a:lnTo>
                  <a:pt x="1152" y="1208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dist="45791" dir="8778596" algn="ctr" rotWithShape="0">
              <a:schemeClr val="bg2"/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4" name="Group 4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9988" y="4217988"/>
            <a:ext cx="3779837" cy="1670050"/>
          </a:xfrm>
          <a:prstGeom prst="rect">
            <a:avLst/>
          </a:prstGeom>
          <a:noFill/>
        </p:spPr>
      </p:pic>
      <p:sp>
        <p:nvSpPr>
          <p:cNvPr id="29710" name="Freeform 43"/>
          <p:cNvSpPr>
            <a:spLocks/>
          </p:cNvSpPr>
          <p:nvPr/>
        </p:nvSpPr>
        <p:spPr bwMode="auto">
          <a:xfrm>
            <a:off x="2768600" y="5321300"/>
            <a:ext cx="2184400" cy="546100"/>
          </a:xfrm>
          <a:custGeom>
            <a:avLst/>
            <a:gdLst>
              <a:gd name="T0" fmla="*/ 2147483647 w 1376"/>
              <a:gd name="T1" fmla="*/ 2147483647 h 344"/>
              <a:gd name="T2" fmla="*/ 2147483647 w 1376"/>
              <a:gd name="T3" fmla="*/ 0 h 344"/>
              <a:gd name="T4" fmla="*/ 0 w 1376"/>
              <a:gd name="T5" fmla="*/ 2147483647 h 344"/>
              <a:gd name="T6" fmla="*/ 0 60000 65536"/>
              <a:gd name="T7" fmla="*/ 0 60000 65536"/>
              <a:gd name="T8" fmla="*/ 0 60000 65536"/>
              <a:gd name="T9" fmla="*/ 0 w 1376"/>
              <a:gd name="T10" fmla="*/ 0 h 344"/>
              <a:gd name="T11" fmla="*/ 1376 w 1376"/>
              <a:gd name="T12" fmla="*/ 344 h 3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6" h="344">
                <a:moveTo>
                  <a:pt x="1376" y="8"/>
                </a:moveTo>
                <a:lnTo>
                  <a:pt x="456" y="0"/>
                </a:lnTo>
                <a:lnTo>
                  <a:pt x="0" y="344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11" name="Freeform 44"/>
          <p:cNvSpPr>
            <a:spLocks/>
          </p:cNvSpPr>
          <p:nvPr/>
        </p:nvSpPr>
        <p:spPr bwMode="auto">
          <a:xfrm>
            <a:off x="1968500" y="4406900"/>
            <a:ext cx="1549400" cy="914400"/>
          </a:xfrm>
          <a:custGeom>
            <a:avLst/>
            <a:gdLst>
              <a:gd name="T0" fmla="*/ 0 w 976"/>
              <a:gd name="T1" fmla="*/ 0 h 576"/>
              <a:gd name="T2" fmla="*/ 2147483647 w 976"/>
              <a:gd name="T3" fmla="*/ 2147483647 h 576"/>
              <a:gd name="T4" fmla="*/ 0 60000 65536"/>
              <a:gd name="T5" fmla="*/ 0 60000 65536"/>
              <a:gd name="T6" fmla="*/ 0 w 976"/>
              <a:gd name="T7" fmla="*/ 0 h 576"/>
              <a:gd name="T8" fmla="*/ 976 w 976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76" h="576">
                <a:moveTo>
                  <a:pt x="0" y="0"/>
                </a:moveTo>
                <a:lnTo>
                  <a:pt x="976" y="576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эти глаза на проти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5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3" name="Picture 7" descr="C:\Documents and Settings\Admin\Рабочий стол\847615197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0" y="2428875"/>
            <a:ext cx="4227513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8" name="Picture 12" descr="C:\Documents and Settings\Admin\Рабочий стол\glaza-14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25" y="2500313"/>
            <a:ext cx="2928938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2071688" y="2000250"/>
            <a:ext cx="5072062" cy="2143125"/>
            <a:chOff x="2357422" y="2000240"/>
            <a:chExt cx="5000660" cy="2143140"/>
          </a:xfrm>
        </p:grpSpPr>
        <p:pic>
          <p:nvPicPr>
            <p:cNvPr id="55309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14942" y="2000240"/>
              <a:ext cx="2143140" cy="2143140"/>
            </a:xfrm>
            <a:prstGeom prst="ellipse">
              <a:avLst/>
            </a:prstGeom>
            <a:noFill/>
          </p:spPr>
        </p:pic>
        <p:pic>
          <p:nvPicPr>
            <p:cNvPr id="20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2071678"/>
              <a:ext cx="2071702" cy="2071702"/>
            </a:xfrm>
            <a:prstGeom prst="ellipse">
              <a:avLst/>
            </a:prstGeom>
            <a:noFill/>
          </p:spPr>
        </p:pic>
      </p:grp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714375" y="1928813"/>
            <a:ext cx="8058150" cy="2000250"/>
            <a:chOff x="500034" y="4429132"/>
            <a:chExt cx="8058206" cy="2000264"/>
          </a:xfrm>
        </p:grpSpPr>
        <p:pic>
          <p:nvPicPr>
            <p:cNvPr id="17" name="Picture 10" descr="C:\Documents and Settings\Admin\Рабочий стол\027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0034" y="4429132"/>
              <a:ext cx="3200422" cy="2000264"/>
            </a:xfrm>
            <a:prstGeom prst="ellipse">
              <a:avLst/>
            </a:prstGeom>
            <a:noFill/>
          </p:spPr>
        </p:pic>
        <p:pic>
          <p:nvPicPr>
            <p:cNvPr id="15" name="Picture 10" descr="C:\Documents and Settings\Admin\Рабочий стол\027.gif"/>
            <p:cNvPicPr>
              <a:picLocks noChangeAspect="1" noChangeArrowheads="1" noCrop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8" y="4429132"/>
              <a:ext cx="3200422" cy="2000264"/>
            </a:xfrm>
            <a:prstGeom prst="ellipse">
              <a:avLst/>
            </a:prstGeom>
            <a:noFill/>
          </p:spPr>
        </p:pic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1714500" y="2357438"/>
            <a:ext cx="6572250" cy="2498725"/>
            <a:chOff x="1285852" y="4143380"/>
            <a:chExt cx="6572296" cy="2498757"/>
          </a:xfrm>
        </p:grpSpPr>
        <p:pic>
          <p:nvPicPr>
            <p:cNvPr id="30733" name="Picture 3" descr="C:\Documents and Settings\Admin\Рабочий стол\855097193.jpg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500694" y="4214818"/>
              <a:ext cx="2357454" cy="242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4" name="Picture 3" descr="C:\Documents and Settings\Admin\Рабочий стол\855097193.jpg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85852" y="4143380"/>
              <a:ext cx="2357454" cy="2427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785813" y="2571750"/>
            <a:ext cx="7908925" cy="1643063"/>
            <a:chOff x="214282" y="4572008"/>
            <a:chExt cx="7908608" cy="1643074"/>
          </a:xfrm>
        </p:grpSpPr>
        <p:pic>
          <p:nvPicPr>
            <p:cNvPr id="55304" name="Picture 8" descr="C:\Documents and Settings\Admin\Рабочий стол\56581653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4572008"/>
              <a:ext cx="3479452" cy="1643074"/>
            </a:xfrm>
            <a:prstGeom prst="ellipse">
              <a:avLst/>
            </a:prstGeom>
            <a:noFill/>
          </p:spPr>
        </p:pic>
        <p:pic>
          <p:nvPicPr>
            <p:cNvPr id="23" name="Picture 8" descr="C:\Documents and Settings\Admin\Рабочий стол\565816535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643438" y="4572008"/>
              <a:ext cx="3479452" cy="1643074"/>
            </a:xfrm>
            <a:prstGeom prst="ellipse">
              <a:avLst/>
            </a:prstGeom>
            <a:noFill/>
          </p:spPr>
        </p:pic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2071688" y="2214563"/>
            <a:ext cx="5072062" cy="2143125"/>
            <a:chOff x="2357422" y="2000240"/>
            <a:chExt cx="5000660" cy="2143140"/>
          </a:xfrm>
        </p:grpSpPr>
        <p:pic>
          <p:nvPicPr>
            <p:cNvPr id="19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14942" y="2000240"/>
              <a:ext cx="2143140" cy="2143140"/>
            </a:xfrm>
            <a:prstGeom prst="ellipse">
              <a:avLst/>
            </a:prstGeom>
            <a:noFill/>
          </p:spPr>
        </p:pic>
        <p:pic>
          <p:nvPicPr>
            <p:cNvPr id="25" name="Picture 13" descr="C:\Documents and Settings\Admin\Рабочий стол\007.gif"/>
            <p:cNvPicPr>
              <a:picLocks noChangeAspect="1" noChangeArrowheads="1" noCrop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57422" y="2071678"/>
              <a:ext cx="2071702" cy="2071702"/>
            </a:xfrm>
            <a:prstGeom prst="ellipse">
              <a:avLst/>
            </a:prstGeom>
            <a:noFill/>
          </p:spPr>
        </p:pic>
      </p:grpSp>
    </p:spTree>
  </p:cSld>
  <p:clrMapOvr>
    <a:masterClrMapping/>
  </p:clrMapOvr>
  <p:transition advClick="0" advTm="6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xit" presetSubtype="0" accel="10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30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0"/>
                            </p:stCondLst>
                            <p:childTnLst>
                              <p:par>
                                <p:cTn id="41" presetID="17" presetClass="exit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8" presetClass="exit" presetSubtype="16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0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6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6500"/>
                            </p:stCondLst>
                            <p:childTnLst>
                              <p:par>
                                <p:cTn id="66" presetID="49" presetClass="exit" presetSubtype="0" accel="10000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959</Words>
  <Application>Microsoft Office PowerPoint</Application>
  <PresentationFormat>Экран (4:3)</PresentationFormat>
  <Paragraphs>310</Paragraphs>
  <Slides>28</Slides>
  <Notes>11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1: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Ольга</cp:lastModifiedBy>
  <cp:revision>151</cp:revision>
  <dcterms:created xsi:type="dcterms:W3CDTF">2012-02-28T13:07:09Z</dcterms:created>
  <dcterms:modified xsi:type="dcterms:W3CDTF">2015-02-18T17:27:14Z</dcterms:modified>
</cp:coreProperties>
</file>