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8" r:id="rId5"/>
    <p:sldId id="269" r:id="rId6"/>
    <p:sldId id="270" r:id="rId7"/>
    <p:sldId id="263" r:id="rId8"/>
    <p:sldId id="273" r:id="rId9"/>
    <p:sldId id="272" r:id="rId10"/>
    <p:sldId id="266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19232-1F91-4DC5-A961-5C4E657F6727}" type="datetimeFigureOut">
              <a:rPr lang="ru-RU" smtClean="0"/>
              <a:t>30.07.2015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2B10A-DFDC-4E41-B248-59E11F8D6C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409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2B10A-DFDC-4E41-B248-59E11F8D6C2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053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D52FA0-4F73-4B24-8014-69D1716FF724}" type="datetimeFigureOut">
              <a:rPr lang="ru-RU" smtClean="0"/>
              <a:t>30.07.2015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EA26F4-2DFA-4A87-A019-F1527BF9373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D52FA0-4F73-4B24-8014-69D1716FF724}" type="datetimeFigureOut">
              <a:rPr lang="ru-RU" smtClean="0"/>
              <a:t>30.07.2015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EA26F4-2DFA-4A87-A019-F1527BF937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D52FA0-4F73-4B24-8014-69D1716FF724}" type="datetimeFigureOut">
              <a:rPr lang="ru-RU" smtClean="0"/>
              <a:t>30.07.2015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EA26F4-2DFA-4A87-A019-F1527BF937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D52FA0-4F73-4B24-8014-69D1716FF724}" type="datetimeFigureOut">
              <a:rPr lang="ru-RU" smtClean="0"/>
              <a:t>30.07.2015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EA26F4-2DFA-4A87-A019-F1527BF937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D52FA0-4F73-4B24-8014-69D1716FF724}" type="datetimeFigureOut">
              <a:rPr lang="ru-RU" smtClean="0"/>
              <a:t>30.07.2015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EA26F4-2DFA-4A87-A019-F1527BF9373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D52FA0-4F73-4B24-8014-69D1716FF724}" type="datetimeFigureOut">
              <a:rPr lang="ru-RU" smtClean="0"/>
              <a:t>30.07.2015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EA26F4-2DFA-4A87-A019-F1527BF937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D52FA0-4F73-4B24-8014-69D1716FF724}" type="datetimeFigureOut">
              <a:rPr lang="ru-RU" smtClean="0"/>
              <a:t>30.07.2015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EA26F4-2DFA-4A87-A019-F1527BF937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D52FA0-4F73-4B24-8014-69D1716FF724}" type="datetimeFigureOut">
              <a:rPr lang="ru-RU" smtClean="0"/>
              <a:t>30.07.2015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EA26F4-2DFA-4A87-A019-F1527BF937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D52FA0-4F73-4B24-8014-69D1716FF724}" type="datetimeFigureOut">
              <a:rPr lang="ru-RU" smtClean="0"/>
              <a:t>30.07.2015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EA26F4-2DFA-4A87-A019-F1527BF9373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D52FA0-4F73-4B24-8014-69D1716FF724}" type="datetimeFigureOut">
              <a:rPr lang="ru-RU" smtClean="0"/>
              <a:t>30.07.2015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EA26F4-2DFA-4A87-A019-F1527BF937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D52FA0-4F73-4B24-8014-69D1716FF724}" type="datetimeFigureOut">
              <a:rPr lang="ru-RU" smtClean="0"/>
              <a:t>30.07.2015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EA26F4-2DFA-4A87-A019-F1527BF9373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ED52FA0-4F73-4B24-8014-69D1716FF724}" type="datetimeFigureOut">
              <a:rPr lang="ru-RU" smtClean="0"/>
              <a:t>30.07.2015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EA26F4-2DFA-4A87-A019-F1527BF9373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48681"/>
            <a:ext cx="7560840" cy="295232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«Нетрадиционные методы рисования, как  средство эстетического воспитания детей дошкольного возраста». </a:t>
            </a:r>
            <a:endParaRPr lang="ru-RU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3717032"/>
            <a:ext cx="6048672" cy="2232248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ru-RU" sz="96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«МИР </a:t>
            </a:r>
            <a:r>
              <a:rPr lang="ru-RU" sz="96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БУДЕТ СЧАСТЛИВ ТОЛЬКО ТОГДА, КОГДА У КАЖДОГО ЧЕЛОВЕКА БУДЕТ ДУША ХУДОЖНИКА».</a:t>
            </a:r>
          </a:p>
          <a:p>
            <a:pPr algn="r"/>
            <a:r>
              <a:rPr lang="ru-RU" sz="96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	</a:t>
            </a:r>
          </a:p>
          <a:p>
            <a:pPr algn="r"/>
            <a:r>
              <a:rPr lang="ru-RU" sz="96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	ОГЮСТ РОДЕН.</a:t>
            </a:r>
          </a:p>
          <a:p>
            <a:pPr algn="r"/>
            <a:r>
              <a:rPr lang="ru-RU" sz="7400" b="1" dirty="0" smtClean="0"/>
              <a:t>	</a:t>
            </a:r>
            <a:endParaRPr lang="ru-RU" sz="7400" b="1" dirty="0"/>
          </a:p>
        </p:txBody>
      </p:sp>
      <p:pic>
        <p:nvPicPr>
          <p:cNvPr id="9218" name="Picture 2" descr="D:\всякие картинки\t_animashki_961_201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723157"/>
            <a:ext cx="259228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18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3000">
        <p14:honeycomb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06475" y="331788"/>
            <a:ext cx="8137525" cy="568960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программ и технологий.</a:t>
            </a: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А. Лыкова «Изобразительная деятельность в д\с» Из-во «Карапуз»         М-2007</a:t>
            </a: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Цквитария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 Нетрадиционные техники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рисования»М.ТЦ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Сфера.2011.</a:t>
            </a: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Н.Н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Гущина «Нетрадиционные техники рисования в развитии творческих способностей дошкольников»  « Воспитатель ДОУ» №5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С. Погодина «Художественные техники» (монотипия,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диатипия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кляксография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Дошкольное воспитание №3 2011.</a:t>
            </a: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Т. Ткаченко «Пальцевая моторика» (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физминутки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развития мелкой моторики рук) Дошкольное воспитание №3 1989.</a:t>
            </a: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И. М Петрова «Волшебные полоски» (ручной труд для самых маленьких)           С – Петербург «Детство-пресс»2002 г.</a:t>
            </a: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Вебинары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 В. Погодина канд.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наук доцент кафедры эстетического воспитания 2014г.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013176"/>
            <a:ext cx="3024337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1224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3000">
        <p14:honeycomb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:\спс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956"/>
          <a:stretch/>
        </p:blipFill>
        <p:spPr bwMode="auto">
          <a:xfrm>
            <a:off x="1111162" y="188640"/>
            <a:ext cx="7881330" cy="61926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65030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effectLst/>
              </a:rPr>
              <a:t>Если сам педагог не любит рисовать, лепить, творить - детям будет сложно чему-то у него </a:t>
            </a:r>
            <a:r>
              <a:rPr lang="ru-RU" sz="3600" b="1" dirty="0" smtClean="0">
                <a:solidFill>
                  <a:srgbClr val="FF0000"/>
                </a:solidFill>
                <a:effectLst/>
              </a:rPr>
              <a:t>научиться!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435608" y="4869160"/>
            <a:ext cx="7498080" cy="137924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Творческих успехов!</a:t>
            </a:r>
            <a:endParaRPr lang="ru-RU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40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620688"/>
            <a:ext cx="7488832" cy="568863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ЦЕЛЬ: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• Познакомить детей с нетрадиционными техниками рисования, обогащать и расширять художественный опыт детей.</a:t>
            </a:r>
            <a:b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ЗАДАЧИ: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• Обучать умению воспринимать произведения искусства живописи, музыки, литературы, развивать эстетические чувства;</a:t>
            </a:r>
            <a:b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  •  Развивать у детей чувство формы, цвета;</a:t>
            </a:r>
            <a:b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  •   Повысить интерес к изобразительной деятельности;</a:t>
            </a:r>
            <a:b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8194" name="Picture 2" descr="D:\всякие картинки\0b03028a605df3ca917a1321f8c6899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249" y="2708920"/>
            <a:ext cx="4570589" cy="3815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5155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blinds dir="vert"/>
      </p:transition>
    </mc:Choice>
    <mc:Fallback xmlns="">
      <p:transition spd="slow" advTm="300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764704"/>
            <a:ext cx="7488832" cy="496855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Ожидаемые результаты:</a:t>
            </a:r>
            <a:b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/>
              <a:t>  </a:t>
            </a:r>
            <a:r>
              <a:rPr lang="ru-RU" sz="3200" b="1" dirty="0" smtClean="0">
                <a:solidFill>
                  <a:srgbClr val="002060"/>
                </a:solidFill>
              </a:rPr>
              <a:t>В результате обучения предполагается овладение детьми нетрадиционных техник рисования, развитие внимания, памяти, мышления, пространственного воображения, восприятия, мелкой моторики рук, художественного вкуса, творческих способностей и фантазии.</a:t>
            </a:r>
            <a:br>
              <a:rPr lang="ru-RU" sz="3200" b="1" dirty="0" smtClean="0">
                <a:solidFill>
                  <a:srgbClr val="002060"/>
                </a:solidFill>
              </a:rPr>
            </a:br>
            <a:endParaRPr lang="ru-RU" sz="3200" b="1" dirty="0">
              <a:solidFill>
                <a:srgbClr val="002060"/>
              </a:solidFill>
            </a:endParaRPr>
          </a:p>
        </p:txBody>
      </p:sp>
      <p:pic>
        <p:nvPicPr>
          <p:cNvPr id="7170" name="Picture 2" descr="D:\всякие картинки\0b03028a605df3ca917a1321f8c6899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692" y="2420888"/>
            <a:ext cx="4731788" cy="4248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8426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14:window dir="vert"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87624" y="476672"/>
            <a:ext cx="7704856" cy="5904656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Рисование - более сложное средство изображения, чем лепка и аппликация 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 </a:t>
            </a:r>
            <a:r>
              <a:rPr lang="ru-RU" sz="3200" b="1" dirty="0">
                <a:solidFill>
                  <a:srgbClr val="002060"/>
                </a:solidFill>
              </a:rPr>
              <a:t>Использование нетрадиционных техник рисования</a:t>
            </a:r>
            <a:r>
              <a:rPr lang="ru-RU" sz="3200" dirty="0">
                <a:solidFill>
                  <a:srgbClr val="002060"/>
                </a:solidFill>
              </a:rPr>
              <a:t> не только не снижает уровень развития детей, но и повышает его, способствуя, при этом, развитию творческой активности, эстетического отношения к окружающему миру, развитию изобразительных умений и расширению диапазона творческих проявлений  </a:t>
            </a:r>
            <a:r>
              <a:rPr lang="ru-RU" sz="3200" dirty="0" smtClean="0">
                <a:solidFill>
                  <a:srgbClr val="002060"/>
                </a:solidFill>
              </a:rPr>
              <a:t>детей</a:t>
            </a:r>
            <a:endParaRPr lang="ru-RU" sz="3200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452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9704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Нетрадиционные методы рисования развивают у детей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285992"/>
            <a:ext cx="7498080" cy="396240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логическое </a:t>
            </a:r>
            <a:r>
              <a:rPr lang="ru-RU" b="1" dirty="0" smtClean="0">
                <a:solidFill>
                  <a:srgbClr val="002060"/>
                </a:solidFill>
              </a:rPr>
              <a:t>и абстрактное мышление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фантазию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наблюдательность 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внимание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уверенность </a:t>
            </a:r>
            <a:r>
              <a:rPr lang="ru-RU" b="1" dirty="0" smtClean="0">
                <a:solidFill>
                  <a:srgbClr val="002060"/>
                </a:solidFill>
              </a:rPr>
              <a:t>в себе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14" r="50000"/>
          <a:stretch/>
        </p:blipFill>
        <p:spPr bwMode="auto">
          <a:xfrm>
            <a:off x="1259632" y="4441824"/>
            <a:ext cx="1512168" cy="2252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768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74638"/>
            <a:ext cx="7576398" cy="215423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Нетрадиционные техники изображения позволяют избежать этого, так как педагог вместо готового образца демонстрирует лишь способ действия с нетрадиционными материалами. Это дает толчок развитию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571744"/>
            <a:ext cx="7790712" cy="385765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воображения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творчества 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проявлению самостоятельности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инициативы 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выражение индивидуальности </a:t>
            </a:r>
          </a:p>
          <a:p>
            <a:pPr algn="ctr">
              <a:buNone/>
            </a:pP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32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39" y="332656"/>
            <a:ext cx="7416825" cy="180020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 Стимулирует: положительную мотивацию, вызывает радостное настроение, снимает страх перед процессом рисования</a:t>
            </a:r>
            <a:endParaRPr lang="ru-RU" sz="3200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92896"/>
            <a:ext cx="7632848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877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3000">
        <p:circle/>
      </p:transition>
    </mc:Choice>
    <mc:Fallback xmlns="">
      <p:transition spd="slow" advTm="3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Развивающая среда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447800"/>
            <a:ext cx="7719274" cy="48006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Бумага разного цвета, фактуры и формата, фломастеры, восковые мелки, краски (гуашь, акварель); инструменты для рисования (кисти тонкие и толстые), кусочки картона, различные по толщине нитки и веревочки, печатки и шаблоны, кусочки поролона, зубные щетки, трубочки, разноцветный скотч, вата и ватные палочки, салфетки разной фактуры </a:t>
            </a:r>
          </a:p>
          <a:p>
            <a:r>
              <a:rPr lang="ru-RU" dirty="0" smtClean="0"/>
              <a:t> </a:t>
            </a:r>
            <a:r>
              <a:rPr lang="ru-RU" dirty="0" smtClean="0">
                <a:solidFill>
                  <a:srgbClr val="002060"/>
                </a:solidFill>
              </a:rPr>
              <a:t>папки с репродукциями картин художников, предметными и сюжетными рисунками, иллюстрации к сказкам, рассказам</a:t>
            </a:r>
            <a:r>
              <a:rPr lang="ru-RU" dirty="0" smtClean="0"/>
              <a:t>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магнитофон, магнитофонные записи с музыкой</a:t>
            </a:r>
            <a:r>
              <a:rPr lang="ru-RU" dirty="0" smtClean="0"/>
              <a:t>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75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0223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Арт-терапия–лечение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effectLst/>
              </a:rPr>
              <a:t>искусством, творчеством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132856"/>
            <a:ext cx="7674056" cy="4115544"/>
          </a:xfrm>
        </p:spPr>
        <p:txBody>
          <a:bodyPr/>
          <a:lstStyle/>
          <a:p>
            <a:pPr marL="82296" indent="0" algn="ctr">
              <a:buNone/>
            </a:pPr>
            <a:r>
              <a:rPr lang="ru-RU" b="1" dirty="0">
                <a:solidFill>
                  <a:srgbClr val="002060"/>
                </a:solidFill>
              </a:rPr>
              <a:t>Рисунок для детей не искусство, а </a:t>
            </a:r>
            <a:r>
              <a:rPr lang="ru-RU" b="1" dirty="0" smtClean="0">
                <a:solidFill>
                  <a:srgbClr val="002060"/>
                </a:solidFill>
              </a:rPr>
              <a:t>реч</a:t>
            </a:r>
            <a:r>
              <a:rPr lang="ru-RU" b="1" dirty="0">
                <a:solidFill>
                  <a:srgbClr val="002060"/>
                </a:solidFill>
              </a:rPr>
              <a:t>ь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82296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Рисование </a:t>
            </a:r>
            <a:r>
              <a:rPr lang="ru-RU" b="1" dirty="0">
                <a:solidFill>
                  <a:srgbClr val="002060"/>
                </a:solidFill>
              </a:rPr>
              <a:t>предоставляет ему возможность наиболее легко в образной форме выразить то, что он знает и переживает, несмотря на нехватку </a:t>
            </a:r>
            <a:r>
              <a:rPr lang="ru-RU" b="1" dirty="0" smtClean="0">
                <a:solidFill>
                  <a:srgbClr val="002060"/>
                </a:solidFill>
              </a:rPr>
              <a:t>слов</a:t>
            </a:r>
            <a:r>
              <a:rPr lang="ru-RU" b="1" dirty="0">
                <a:solidFill>
                  <a:srgbClr val="002060"/>
                </a:solidFill>
              </a:rPr>
              <a:t> 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334012"/>
            <a:ext cx="1331947" cy="1140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329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187</TotalTime>
  <Words>371</Words>
  <Application>Microsoft Office PowerPoint</Application>
  <PresentationFormat>Экран (4:3)</PresentationFormat>
  <Paragraphs>41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«Нетрадиционные методы рисования, как  средство эстетического воспитания детей дошкольного возраста». </vt:lpstr>
      <vt:lpstr>ЦЕЛЬ: • Познакомить детей с нетрадиционными техниками рисования, обогащать и расширять художественный опыт детей.  ЗАДАЧИ: • Обучать умению воспринимать произведения искусства живописи, музыки, литературы, развивать эстетические чувства;    •  Развивать у детей чувство формы, цвета;    •   Повысить интерес к изобразительной деятельности; </vt:lpstr>
      <vt:lpstr>Ожидаемые результаты:   В результате обучения предполагается овладение детьми нетрадиционных техник рисования, развитие внимания, памяти, мышления, пространственного воображения, восприятия, мелкой моторики рук, художественного вкуса, творческих способностей и фантазии. </vt:lpstr>
      <vt:lpstr>Презентация PowerPoint</vt:lpstr>
      <vt:lpstr>Нетрадиционные методы рисования развивают у детей</vt:lpstr>
      <vt:lpstr>Нетрадиционные техники изображения позволяют избежать этого, так как педагог вместо готового образца демонстрирует лишь способ действия с нетрадиционными материалами. Это дает толчок развитию</vt:lpstr>
      <vt:lpstr> Стимулирует: положительную мотивацию, вызывает радостное настроение, снимает страх перед процессом рисования</vt:lpstr>
      <vt:lpstr>Развивающая среда</vt:lpstr>
      <vt:lpstr>Арт-терапия–лечение искусством, творчеством</vt:lpstr>
      <vt:lpstr>Презентация PowerPoint</vt:lpstr>
      <vt:lpstr>Если сам педагог не любит рисовать, лепить, творить - детям будет сложно чему-то у него научиться!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«Нетрадиционные методы рисования, как  средство эстетического воспитания детей дошкольного возраста».</dc:title>
  <dc:creator>1</dc:creator>
  <cp:keywords>самообразование</cp:keywords>
  <cp:lastModifiedBy>Валя</cp:lastModifiedBy>
  <cp:revision>19</cp:revision>
  <dcterms:created xsi:type="dcterms:W3CDTF">2014-09-13T10:44:38Z</dcterms:created>
  <dcterms:modified xsi:type="dcterms:W3CDTF">2015-07-30T14:38:49Z</dcterms:modified>
</cp:coreProperties>
</file>