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73" r:id="rId3"/>
    <p:sldId id="275" r:id="rId4"/>
    <p:sldId id="279" r:id="rId5"/>
    <p:sldId id="278" r:id="rId6"/>
    <p:sldId id="277" r:id="rId7"/>
    <p:sldId id="276" r:id="rId8"/>
    <p:sldId id="281" r:id="rId9"/>
    <p:sldId id="280" r:id="rId10"/>
    <p:sldId id="274" r:id="rId11"/>
    <p:sldId id="257" r:id="rId12"/>
    <p:sldId id="261" r:id="rId13"/>
    <p:sldId id="260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71" r:id="rId22"/>
    <p:sldId id="272" r:id="rId23"/>
    <p:sldId id="259" r:id="rId24"/>
    <p:sldId id="258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69" autoAdjust="0"/>
    <p:restoredTop sz="94660"/>
  </p:normalViewPr>
  <p:slideViewPr>
    <p:cSldViewPr>
      <p:cViewPr>
        <p:scale>
          <a:sx n="94" d="100"/>
          <a:sy n="94" d="100"/>
        </p:scale>
        <p:origin x="288" y="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45B507-BF2F-4053-8054-E16920B161F3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2F3925-EB18-4A14-9CE2-55189B14A656}">
      <dgm:prSet phldrT="[Текст]"/>
      <dgm:spPr/>
      <dgm:t>
        <a:bodyPr/>
        <a:lstStyle/>
        <a:p>
          <a:r>
            <a:rPr lang="ru-RU" dirty="0" smtClean="0">
              <a:latin typeface="Script MT Bold" pitchFamily="66" charset="0"/>
            </a:rPr>
            <a:t>«Запуск» первоклассников</a:t>
          </a:r>
          <a:endParaRPr lang="ru-RU" dirty="0"/>
        </a:p>
      </dgm:t>
    </dgm:pt>
    <dgm:pt modelId="{06B92CD8-BAEB-42EE-B543-BE2DEB83DC71}" type="parTrans" cxnId="{1DE126D9-9C5F-421E-9CE7-B4EB98C8CF39}">
      <dgm:prSet/>
      <dgm:spPr/>
      <dgm:t>
        <a:bodyPr/>
        <a:lstStyle/>
        <a:p>
          <a:endParaRPr lang="ru-RU"/>
        </a:p>
      </dgm:t>
    </dgm:pt>
    <dgm:pt modelId="{1EE0CE1D-054B-4F58-BD0E-135E652BCA9D}" type="sibTrans" cxnId="{1DE126D9-9C5F-421E-9CE7-B4EB98C8CF39}">
      <dgm:prSet/>
      <dgm:spPr/>
      <dgm:t>
        <a:bodyPr/>
        <a:lstStyle/>
        <a:p>
          <a:endParaRPr lang="ru-RU"/>
        </a:p>
      </dgm:t>
    </dgm:pt>
    <dgm:pt modelId="{2BC208D0-32A2-4391-9C5D-4F1338F89557}">
      <dgm:prSet phldrT="[Текст]"/>
      <dgm:spPr/>
      <dgm:t>
        <a:bodyPr/>
        <a:lstStyle/>
        <a:p>
          <a:r>
            <a:rPr lang="ru-RU" dirty="0" smtClean="0">
              <a:latin typeface="Script MT Bold" pitchFamily="66" charset="0"/>
            </a:rPr>
            <a:t>Адаптация пятиклассников</a:t>
          </a:r>
          <a:endParaRPr lang="ru-RU" dirty="0"/>
        </a:p>
      </dgm:t>
    </dgm:pt>
    <dgm:pt modelId="{E31F0A49-E44F-478A-97C6-91BA5A52EE96}" type="parTrans" cxnId="{D346087C-9C4D-4D63-9E02-DEAC06B56EE0}">
      <dgm:prSet/>
      <dgm:spPr/>
      <dgm:t>
        <a:bodyPr/>
        <a:lstStyle/>
        <a:p>
          <a:endParaRPr lang="ru-RU"/>
        </a:p>
      </dgm:t>
    </dgm:pt>
    <dgm:pt modelId="{60847892-5BE5-4764-9D1D-B7911D0FC32B}" type="sibTrans" cxnId="{D346087C-9C4D-4D63-9E02-DEAC06B56EE0}">
      <dgm:prSet/>
      <dgm:spPr/>
      <dgm:t>
        <a:bodyPr/>
        <a:lstStyle/>
        <a:p>
          <a:endParaRPr lang="ru-RU"/>
        </a:p>
      </dgm:t>
    </dgm:pt>
    <dgm:pt modelId="{F7087B95-AD62-4650-8D08-524117EE5947}">
      <dgm:prSet/>
      <dgm:spPr/>
      <dgm:t>
        <a:bodyPr/>
        <a:lstStyle/>
        <a:p>
          <a:r>
            <a:rPr lang="ru-RU" dirty="0" smtClean="0">
              <a:latin typeface="Script MT Bold" pitchFamily="66" charset="0"/>
            </a:rPr>
            <a:t>«Выход» в старший модуль</a:t>
          </a:r>
          <a:endParaRPr lang="ru-RU" dirty="0"/>
        </a:p>
      </dgm:t>
    </dgm:pt>
    <dgm:pt modelId="{45D5418F-5198-4154-8F46-1B6F10C1F970}" type="parTrans" cxnId="{F0CCEEAF-E3AF-4A07-8104-286D915DB4E7}">
      <dgm:prSet/>
      <dgm:spPr/>
      <dgm:t>
        <a:bodyPr/>
        <a:lstStyle/>
        <a:p>
          <a:endParaRPr lang="ru-RU"/>
        </a:p>
      </dgm:t>
    </dgm:pt>
    <dgm:pt modelId="{F8A47472-428B-4A0B-967E-5D41E4B35E5B}" type="sibTrans" cxnId="{F0CCEEAF-E3AF-4A07-8104-286D915DB4E7}">
      <dgm:prSet/>
      <dgm:spPr/>
      <dgm:t>
        <a:bodyPr/>
        <a:lstStyle/>
        <a:p>
          <a:endParaRPr lang="ru-RU"/>
        </a:p>
      </dgm:t>
    </dgm:pt>
    <dgm:pt modelId="{818BE8C2-35BE-4558-966A-A79DD58B23E9}" type="pres">
      <dgm:prSet presAssocID="{A845B507-BF2F-4053-8054-E16920B161F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06CD0CD-BB93-4316-AAC2-A985E51332C4}" type="pres">
      <dgm:prSet presAssocID="{A845B507-BF2F-4053-8054-E16920B161F3}" presName="Name1" presStyleCnt="0"/>
      <dgm:spPr/>
    </dgm:pt>
    <dgm:pt modelId="{817CA235-6584-445C-A076-47B0C8A55597}" type="pres">
      <dgm:prSet presAssocID="{A845B507-BF2F-4053-8054-E16920B161F3}" presName="cycle" presStyleCnt="0"/>
      <dgm:spPr/>
    </dgm:pt>
    <dgm:pt modelId="{EF98AA4E-22B9-4D0C-8A16-DC565CE60095}" type="pres">
      <dgm:prSet presAssocID="{A845B507-BF2F-4053-8054-E16920B161F3}" presName="srcNode" presStyleLbl="node1" presStyleIdx="0" presStyleCnt="3"/>
      <dgm:spPr/>
    </dgm:pt>
    <dgm:pt modelId="{047DB65F-CF07-4420-A620-3892DD3F939B}" type="pres">
      <dgm:prSet presAssocID="{A845B507-BF2F-4053-8054-E16920B161F3}" presName="conn" presStyleLbl="parChTrans1D2" presStyleIdx="0" presStyleCnt="1"/>
      <dgm:spPr/>
      <dgm:t>
        <a:bodyPr/>
        <a:lstStyle/>
        <a:p>
          <a:endParaRPr lang="ru-RU"/>
        </a:p>
      </dgm:t>
    </dgm:pt>
    <dgm:pt modelId="{BC3508B8-F209-48E3-8CFB-71A3D24E79C5}" type="pres">
      <dgm:prSet presAssocID="{A845B507-BF2F-4053-8054-E16920B161F3}" presName="extraNode" presStyleLbl="node1" presStyleIdx="0" presStyleCnt="3"/>
      <dgm:spPr/>
    </dgm:pt>
    <dgm:pt modelId="{4F8B0912-F2B0-476D-8129-871F620C4DDC}" type="pres">
      <dgm:prSet presAssocID="{A845B507-BF2F-4053-8054-E16920B161F3}" presName="dstNode" presStyleLbl="node1" presStyleIdx="0" presStyleCnt="3"/>
      <dgm:spPr/>
    </dgm:pt>
    <dgm:pt modelId="{803F639C-EB13-4368-801F-5A9CD19EA522}" type="pres">
      <dgm:prSet presAssocID="{D12F3925-EB18-4A14-9CE2-55189B14A65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601999-5EE3-47A3-A444-8D0FEB936038}" type="pres">
      <dgm:prSet presAssocID="{D12F3925-EB18-4A14-9CE2-55189B14A656}" presName="accent_1" presStyleCnt="0"/>
      <dgm:spPr/>
    </dgm:pt>
    <dgm:pt modelId="{24539B72-9E07-4EEE-A2E0-C08B827C390C}" type="pres">
      <dgm:prSet presAssocID="{D12F3925-EB18-4A14-9CE2-55189B14A656}" presName="accentRepeatNode" presStyleLbl="solidFgAcc1" presStyleIdx="0" presStyleCnt="3"/>
      <dgm:spPr/>
    </dgm:pt>
    <dgm:pt modelId="{8E81B11F-492E-4639-A3E7-4839E613A8F0}" type="pres">
      <dgm:prSet presAssocID="{2BC208D0-32A2-4391-9C5D-4F1338F8955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E4C563-39E6-427E-B115-C177E807C9E7}" type="pres">
      <dgm:prSet presAssocID="{2BC208D0-32A2-4391-9C5D-4F1338F89557}" presName="accent_2" presStyleCnt="0"/>
      <dgm:spPr/>
    </dgm:pt>
    <dgm:pt modelId="{FF1959A8-2207-41C2-85B5-F09D9FAF13C5}" type="pres">
      <dgm:prSet presAssocID="{2BC208D0-32A2-4391-9C5D-4F1338F89557}" presName="accentRepeatNode" presStyleLbl="solidFgAcc1" presStyleIdx="1" presStyleCnt="3"/>
      <dgm:spPr/>
    </dgm:pt>
    <dgm:pt modelId="{D0F83DC7-6313-43D9-AE6F-59844260FF18}" type="pres">
      <dgm:prSet presAssocID="{F7087B95-AD62-4650-8D08-524117EE5947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B9A49E-45C7-4954-80D3-2DDA8B5D578E}" type="pres">
      <dgm:prSet presAssocID="{F7087B95-AD62-4650-8D08-524117EE5947}" presName="accent_3" presStyleCnt="0"/>
      <dgm:spPr/>
    </dgm:pt>
    <dgm:pt modelId="{E00099E3-0A63-4E92-9701-7169B4FDADBF}" type="pres">
      <dgm:prSet presAssocID="{F7087B95-AD62-4650-8D08-524117EE5947}" presName="accentRepeatNode" presStyleLbl="solidFgAcc1" presStyleIdx="2" presStyleCnt="3"/>
      <dgm:spPr/>
    </dgm:pt>
  </dgm:ptLst>
  <dgm:cxnLst>
    <dgm:cxn modelId="{D346087C-9C4D-4D63-9E02-DEAC06B56EE0}" srcId="{A845B507-BF2F-4053-8054-E16920B161F3}" destId="{2BC208D0-32A2-4391-9C5D-4F1338F89557}" srcOrd="1" destOrd="0" parTransId="{E31F0A49-E44F-478A-97C6-91BA5A52EE96}" sibTransId="{60847892-5BE5-4764-9D1D-B7911D0FC32B}"/>
    <dgm:cxn modelId="{540B5004-BBAE-4391-ADA0-63CDADFE29C8}" type="presOf" srcId="{D12F3925-EB18-4A14-9CE2-55189B14A656}" destId="{803F639C-EB13-4368-801F-5A9CD19EA522}" srcOrd="0" destOrd="0" presId="urn:microsoft.com/office/officeart/2008/layout/VerticalCurvedList"/>
    <dgm:cxn modelId="{03FD5F22-736C-4EA5-87C0-F68156BD8A0A}" type="presOf" srcId="{2BC208D0-32A2-4391-9C5D-4F1338F89557}" destId="{8E81B11F-492E-4639-A3E7-4839E613A8F0}" srcOrd="0" destOrd="0" presId="urn:microsoft.com/office/officeart/2008/layout/VerticalCurvedList"/>
    <dgm:cxn modelId="{3431EEBB-C963-4C6A-AC76-65A49A484D8B}" type="presOf" srcId="{F7087B95-AD62-4650-8D08-524117EE5947}" destId="{D0F83DC7-6313-43D9-AE6F-59844260FF18}" srcOrd="0" destOrd="0" presId="urn:microsoft.com/office/officeart/2008/layout/VerticalCurvedList"/>
    <dgm:cxn modelId="{6F454CDC-DC48-422B-9AD2-43380BBCD6B9}" type="presOf" srcId="{1EE0CE1D-054B-4F58-BD0E-135E652BCA9D}" destId="{047DB65F-CF07-4420-A620-3892DD3F939B}" srcOrd="0" destOrd="0" presId="urn:microsoft.com/office/officeart/2008/layout/VerticalCurvedList"/>
    <dgm:cxn modelId="{F0CCEEAF-E3AF-4A07-8104-286D915DB4E7}" srcId="{A845B507-BF2F-4053-8054-E16920B161F3}" destId="{F7087B95-AD62-4650-8D08-524117EE5947}" srcOrd="2" destOrd="0" parTransId="{45D5418F-5198-4154-8F46-1B6F10C1F970}" sibTransId="{F8A47472-428B-4A0B-967E-5D41E4B35E5B}"/>
    <dgm:cxn modelId="{1DE126D9-9C5F-421E-9CE7-B4EB98C8CF39}" srcId="{A845B507-BF2F-4053-8054-E16920B161F3}" destId="{D12F3925-EB18-4A14-9CE2-55189B14A656}" srcOrd="0" destOrd="0" parTransId="{06B92CD8-BAEB-42EE-B543-BE2DEB83DC71}" sibTransId="{1EE0CE1D-054B-4F58-BD0E-135E652BCA9D}"/>
    <dgm:cxn modelId="{D3F9BEF4-FFEC-4BC0-A28D-4B10A975449E}" type="presOf" srcId="{A845B507-BF2F-4053-8054-E16920B161F3}" destId="{818BE8C2-35BE-4558-966A-A79DD58B23E9}" srcOrd="0" destOrd="0" presId="urn:microsoft.com/office/officeart/2008/layout/VerticalCurvedList"/>
    <dgm:cxn modelId="{147180F9-6AAF-4B5B-BE6B-5C412615D188}" type="presParOf" srcId="{818BE8C2-35BE-4558-966A-A79DD58B23E9}" destId="{E06CD0CD-BB93-4316-AAC2-A985E51332C4}" srcOrd="0" destOrd="0" presId="urn:microsoft.com/office/officeart/2008/layout/VerticalCurvedList"/>
    <dgm:cxn modelId="{A71A2829-3FFE-47C2-A033-77AE5D4AF465}" type="presParOf" srcId="{E06CD0CD-BB93-4316-AAC2-A985E51332C4}" destId="{817CA235-6584-445C-A076-47B0C8A55597}" srcOrd="0" destOrd="0" presId="urn:microsoft.com/office/officeart/2008/layout/VerticalCurvedList"/>
    <dgm:cxn modelId="{B6F569C0-A0DA-4551-8CBC-FC861DE9AF7D}" type="presParOf" srcId="{817CA235-6584-445C-A076-47B0C8A55597}" destId="{EF98AA4E-22B9-4D0C-8A16-DC565CE60095}" srcOrd="0" destOrd="0" presId="urn:microsoft.com/office/officeart/2008/layout/VerticalCurvedList"/>
    <dgm:cxn modelId="{FDB5FDFC-1B53-4D9D-83EC-891D78FF3CC8}" type="presParOf" srcId="{817CA235-6584-445C-A076-47B0C8A55597}" destId="{047DB65F-CF07-4420-A620-3892DD3F939B}" srcOrd="1" destOrd="0" presId="urn:microsoft.com/office/officeart/2008/layout/VerticalCurvedList"/>
    <dgm:cxn modelId="{48C1BC90-9144-448B-BFD7-21E5FFEC58B2}" type="presParOf" srcId="{817CA235-6584-445C-A076-47B0C8A55597}" destId="{BC3508B8-F209-48E3-8CFB-71A3D24E79C5}" srcOrd="2" destOrd="0" presId="urn:microsoft.com/office/officeart/2008/layout/VerticalCurvedList"/>
    <dgm:cxn modelId="{DA73F6C8-D1F6-401F-B7BB-1380801B0C20}" type="presParOf" srcId="{817CA235-6584-445C-A076-47B0C8A55597}" destId="{4F8B0912-F2B0-476D-8129-871F620C4DDC}" srcOrd="3" destOrd="0" presId="urn:microsoft.com/office/officeart/2008/layout/VerticalCurvedList"/>
    <dgm:cxn modelId="{19B30F91-0019-45E0-9495-2FAB80CBD065}" type="presParOf" srcId="{E06CD0CD-BB93-4316-AAC2-A985E51332C4}" destId="{803F639C-EB13-4368-801F-5A9CD19EA522}" srcOrd="1" destOrd="0" presId="urn:microsoft.com/office/officeart/2008/layout/VerticalCurvedList"/>
    <dgm:cxn modelId="{9AC6930F-2D80-4444-89D8-E2F95D50B09C}" type="presParOf" srcId="{E06CD0CD-BB93-4316-AAC2-A985E51332C4}" destId="{AB601999-5EE3-47A3-A444-8D0FEB936038}" srcOrd="2" destOrd="0" presId="urn:microsoft.com/office/officeart/2008/layout/VerticalCurvedList"/>
    <dgm:cxn modelId="{F733C8B3-BE99-4CFF-8D70-F91C563662B0}" type="presParOf" srcId="{AB601999-5EE3-47A3-A444-8D0FEB936038}" destId="{24539B72-9E07-4EEE-A2E0-C08B827C390C}" srcOrd="0" destOrd="0" presId="urn:microsoft.com/office/officeart/2008/layout/VerticalCurvedList"/>
    <dgm:cxn modelId="{31650801-8D34-4F20-832C-3FE258F8A536}" type="presParOf" srcId="{E06CD0CD-BB93-4316-AAC2-A985E51332C4}" destId="{8E81B11F-492E-4639-A3E7-4839E613A8F0}" srcOrd="3" destOrd="0" presId="urn:microsoft.com/office/officeart/2008/layout/VerticalCurvedList"/>
    <dgm:cxn modelId="{01FC882E-D67D-48F5-86D4-71FF64E0D540}" type="presParOf" srcId="{E06CD0CD-BB93-4316-AAC2-A985E51332C4}" destId="{1DE4C563-39E6-427E-B115-C177E807C9E7}" srcOrd="4" destOrd="0" presId="urn:microsoft.com/office/officeart/2008/layout/VerticalCurvedList"/>
    <dgm:cxn modelId="{0B3F2791-9CE9-475C-A99C-31286B09E2AA}" type="presParOf" srcId="{1DE4C563-39E6-427E-B115-C177E807C9E7}" destId="{FF1959A8-2207-41C2-85B5-F09D9FAF13C5}" srcOrd="0" destOrd="0" presId="urn:microsoft.com/office/officeart/2008/layout/VerticalCurvedList"/>
    <dgm:cxn modelId="{7ACBFC74-B88A-4C29-8389-5D6D7BEE31A9}" type="presParOf" srcId="{E06CD0CD-BB93-4316-AAC2-A985E51332C4}" destId="{D0F83DC7-6313-43D9-AE6F-59844260FF18}" srcOrd="5" destOrd="0" presId="urn:microsoft.com/office/officeart/2008/layout/VerticalCurvedList"/>
    <dgm:cxn modelId="{03D6A94A-52B7-4634-8A9E-3D45E849AAF9}" type="presParOf" srcId="{E06CD0CD-BB93-4316-AAC2-A985E51332C4}" destId="{BEB9A49E-45C7-4954-80D3-2DDA8B5D578E}" srcOrd="6" destOrd="0" presId="urn:microsoft.com/office/officeart/2008/layout/VerticalCurvedList"/>
    <dgm:cxn modelId="{33E1E56A-2AA8-41E9-8D19-8C3F50226D2C}" type="presParOf" srcId="{BEB9A49E-45C7-4954-80D3-2DDA8B5D578E}" destId="{E00099E3-0A63-4E92-9701-7169B4FDADB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7DB65F-CF07-4420-A620-3892DD3F939B}">
      <dsp:nvSpPr>
        <dsp:cNvPr id="0" name=""/>
        <dsp:cNvSpPr/>
      </dsp:nvSpPr>
      <dsp:spPr>
        <a:xfrm>
          <a:off x="-6023447" y="-921917"/>
          <a:ext cx="7172427" cy="7172427"/>
        </a:xfrm>
        <a:prstGeom prst="blockArc">
          <a:avLst>
            <a:gd name="adj1" fmla="val 18900000"/>
            <a:gd name="adj2" fmla="val 2700000"/>
            <a:gd name="adj3" fmla="val 30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3F639C-EB13-4368-801F-5A9CD19EA522}">
      <dsp:nvSpPr>
        <dsp:cNvPr id="0" name=""/>
        <dsp:cNvSpPr/>
      </dsp:nvSpPr>
      <dsp:spPr>
        <a:xfrm>
          <a:off x="739608" y="532859"/>
          <a:ext cx="7899824" cy="10657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45914" tIns="111760" rIns="111760" bIns="11176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latin typeface="Script MT Bold" pitchFamily="66" charset="0"/>
            </a:rPr>
            <a:t>«Запуск» первоклассников</a:t>
          </a:r>
          <a:endParaRPr lang="ru-RU" sz="4400" kern="1200" dirty="0"/>
        </a:p>
      </dsp:txBody>
      <dsp:txXfrm>
        <a:off x="739608" y="532859"/>
        <a:ext cx="7899824" cy="1065718"/>
      </dsp:txXfrm>
    </dsp:sp>
    <dsp:sp modelId="{24539B72-9E07-4EEE-A2E0-C08B827C390C}">
      <dsp:nvSpPr>
        <dsp:cNvPr id="0" name=""/>
        <dsp:cNvSpPr/>
      </dsp:nvSpPr>
      <dsp:spPr>
        <a:xfrm>
          <a:off x="73534" y="399644"/>
          <a:ext cx="1332147" cy="133214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E81B11F-492E-4639-A3E7-4839E613A8F0}">
      <dsp:nvSpPr>
        <dsp:cNvPr id="0" name=""/>
        <dsp:cNvSpPr/>
      </dsp:nvSpPr>
      <dsp:spPr>
        <a:xfrm>
          <a:off x="1126997" y="2131436"/>
          <a:ext cx="7512436" cy="10657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45914" tIns="111760" rIns="111760" bIns="11176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latin typeface="Script MT Bold" pitchFamily="66" charset="0"/>
            </a:rPr>
            <a:t>Адаптация пятиклассников</a:t>
          </a:r>
          <a:endParaRPr lang="ru-RU" sz="4400" kern="1200" dirty="0"/>
        </a:p>
      </dsp:txBody>
      <dsp:txXfrm>
        <a:off x="1126997" y="2131436"/>
        <a:ext cx="7512436" cy="1065718"/>
      </dsp:txXfrm>
    </dsp:sp>
    <dsp:sp modelId="{FF1959A8-2207-41C2-85B5-F09D9FAF13C5}">
      <dsp:nvSpPr>
        <dsp:cNvPr id="0" name=""/>
        <dsp:cNvSpPr/>
      </dsp:nvSpPr>
      <dsp:spPr>
        <a:xfrm>
          <a:off x="460923" y="1998221"/>
          <a:ext cx="1332147" cy="133214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0F83DC7-6313-43D9-AE6F-59844260FF18}">
      <dsp:nvSpPr>
        <dsp:cNvPr id="0" name=""/>
        <dsp:cNvSpPr/>
      </dsp:nvSpPr>
      <dsp:spPr>
        <a:xfrm>
          <a:off x="739608" y="3730014"/>
          <a:ext cx="7899824" cy="10657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45914" tIns="111760" rIns="111760" bIns="11176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latin typeface="Script MT Bold" pitchFamily="66" charset="0"/>
            </a:rPr>
            <a:t>«Выход» в старший модуль</a:t>
          </a:r>
          <a:endParaRPr lang="ru-RU" sz="4400" kern="1200" dirty="0"/>
        </a:p>
      </dsp:txBody>
      <dsp:txXfrm>
        <a:off x="739608" y="3730014"/>
        <a:ext cx="7899824" cy="1065718"/>
      </dsp:txXfrm>
    </dsp:sp>
    <dsp:sp modelId="{E00099E3-0A63-4E92-9701-7169B4FDADBF}">
      <dsp:nvSpPr>
        <dsp:cNvPr id="0" name=""/>
        <dsp:cNvSpPr/>
      </dsp:nvSpPr>
      <dsp:spPr>
        <a:xfrm>
          <a:off x="73534" y="3596799"/>
          <a:ext cx="1332147" cy="133214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6E314F8-03BA-4B8B-8C55-8A90E5A1C82B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A8A4E9F-A0A8-4061-99CC-05B27C6669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145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FE16CC-64CA-4E0F-B028-55D4352E0D3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8A4E9F-A0A8-4061-99CC-05B27C6669CC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C5C1BA8-18AE-49C6-9258-E84C08A47F41}" type="slidenum">
              <a:rPr lang="ru-RU">
                <a:latin typeface="Times New Roman" pitchFamily="18" charset="0"/>
              </a:rPr>
              <a:pPr/>
              <a:t>14</a:t>
            </a:fld>
            <a:endParaRPr lang="ru-RU">
              <a:latin typeface="Times New Roman" pitchFamily="18" charset="0"/>
            </a:endParaRPr>
          </a:p>
        </p:txBody>
      </p:sp>
      <p:sp>
        <p:nvSpPr>
          <p:cNvPr id="81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1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FE9A548-D8B3-4175-81CC-DB9AEC65ED29}" type="slidenum">
              <a:rPr lang="ru-RU">
                <a:latin typeface="Times New Roman" pitchFamily="18" charset="0"/>
              </a:rPr>
              <a:pPr/>
              <a:t>21</a:t>
            </a:fld>
            <a:endParaRPr lang="ru-RU">
              <a:latin typeface="Times New Roman" pitchFamily="18" charset="0"/>
            </a:endParaRPr>
          </a:p>
        </p:txBody>
      </p:sp>
      <p:sp>
        <p:nvSpPr>
          <p:cNvPr id="112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ln/>
        </p:spPr>
      </p:sp>
      <p:sp>
        <p:nvSpPr>
          <p:cNvPr id="112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BD32E-EF21-4B46-BDB0-28711D2E586A}" type="datetime1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93D68-9431-4CB4-9DD4-367A796CAC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293BF-9677-4253-8E0B-0BE022339ECB}" type="datetime1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18691-F038-44ED-8EFB-1661E2D305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8BB41-BF11-48D8-ACC2-FB97D1ED53A4}" type="datetime1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D0170-0653-413F-91DE-6C11007E59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4002088"/>
            <a:ext cx="7464425" cy="21034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4F333-B4C1-49C9-B745-774BB09E72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C38CA-4F8C-40D1-8238-ACAF798C9BF8}" type="datetime1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88CA1-8286-4A32-8E51-DDCD480F8A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23A5C-0DB1-4751-B5F7-0E0936B3016B}" type="datetime1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ADD2E-99C6-40B0-871D-7827CA7BCB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83391-FF03-4970-A92E-B58B88C7204E}" type="datetime1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B56F2-C34D-4DF0-B301-04945845BD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77F76-2C5A-4C77-BD47-A184ACB3F70F}" type="datetime1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FDFCE-DF54-4D2D-9F69-3BABBAA889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82537-B00D-476A-8097-27FFD4756058}" type="datetime1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B5A22-152D-43F9-93FC-DC720E9F40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C31A8-CC88-41E4-9595-9830C77019BA}" type="datetime1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A3519-A570-4CDB-835D-E6CCF65845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786B6-E6BE-4A0D-9317-44B9DFF2C016}" type="datetime1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257CC-367C-46C6-9D60-436F9ADFE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CD871-A805-4788-ACDD-6C002D2ADE7F}" type="datetime1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F51A6-E939-4409-824F-FDFE7738B4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F51BFE6-5296-4397-961A-064918765E3A}" type="datetime1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4176A7C-B349-445C-B965-A75B59E46A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50" y="5715000"/>
            <a:ext cx="5000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500" y="6000750"/>
            <a:ext cx="4095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2438" y="4929188"/>
            <a:ext cx="742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5929313"/>
            <a:ext cx="51435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00063" y="5357813"/>
            <a:ext cx="7715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9" descr="H:\Documents and Settings\Aida\Рабочий стол\НОвая ГРАФИКА сборник\КАРТИНКИ СБОРНИК_ школьные\__SUN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14313"/>
            <a:ext cx="57150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lt1">
              <a:alpha val="8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Деятельность, успехи и проблемы начальной школы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88CA1-8286-4A32-8E51-DDCD480F8A0C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899592" y="836712"/>
            <a:ext cx="7704856" cy="4896544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 Вы-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b="1" dirty="0" smtClean="0"/>
              <a:t>учитель начальных классов! </a:t>
            </a:r>
            <a:endParaRPr kumimoji="0" lang="ru-RU" sz="7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611A42-3C66-4F3C-8972-C5AED9F4CFEC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55576" y="548680"/>
            <a:ext cx="7772400" cy="1470025"/>
          </a:xfrm>
          <a:prstGeom prst="rect">
            <a:avLst/>
          </a:prstGeom>
          <a:solidFill>
            <a:schemeClr val="lt1">
              <a:alpha val="85000"/>
            </a:schemeClr>
          </a:solidFill>
          <a:ln w="25400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Деятельность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начальной школы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F:\педсовет\teacher_2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04864"/>
            <a:ext cx="5261695" cy="4126145"/>
          </a:xfrm>
          <a:prstGeom prst="rect">
            <a:avLst/>
          </a:prstGeom>
          <a:noFill/>
        </p:spPr>
      </p:pic>
      <p:pic>
        <p:nvPicPr>
          <p:cNvPr id="5" name="Picture 2" descr="F:\педсовет\134958732179120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849841"/>
            <a:ext cx="2385631" cy="1731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611A42-3C66-4F3C-8972-C5AED9F4CFEC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55576" y="374799"/>
            <a:ext cx="7772400" cy="1470025"/>
          </a:xfrm>
          <a:prstGeom prst="rect">
            <a:avLst/>
          </a:prstGeom>
          <a:solidFill>
            <a:schemeClr val="lt1">
              <a:alpha val="85000"/>
            </a:schemeClr>
          </a:solidFill>
          <a:ln w="25400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Успехи начальной школы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18" name="Picture 2" descr="C:\Users\Valery\Desktop\педсовет\1377078771_pozdravleniya_na_den_uchitelya-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1846" y="1946478"/>
            <a:ext cx="3832362" cy="4506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55576" y="404664"/>
            <a:ext cx="7772400" cy="1470025"/>
          </a:xfrm>
          <a:prstGeom prst="rect">
            <a:avLst/>
          </a:prstGeom>
          <a:solidFill>
            <a:schemeClr val="lt1">
              <a:alpha val="85000"/>
            </a:schemeClr>
          </a:solidFill>
          <a:ln w="25400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Проблемы начальной школы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2" name="Picture 4" descr="F:\педсовет\teacher_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182" y="2424584"/>
            <a:ext cx="4929882" cy="4078496"/>
          </a:xfrm>
          <a:prstGeom prst="rect">
            <a:avLst/>
          </a:prstGeom>
          <a:noFill/>
        </p:spPr>
      </p:pic>
      <p:pic>
        <p:nvPicPr>
          <p:cNvPr id="8194" name="Picture 2" descr="C:\Users\Valery\Desktop\педсовет\any2fbimgloader1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7FCFF"/>
              </a:clrFrom>
              <a:clrTo>
                <a:srgbClr val="F7FC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2852936"/>
            <a:ext cx="4176464" cy="3552076"/>
          </a:xfrm>
          <a:prstGeom prst="rect">
            <a:avLst/>
          </a:prstGeom>
          <a:noFill/>
        </p:spPr>
      </p:pic>
      <p:pic>
        <p:nvPicPr>
          <p:cNvPr id="10" name="Picture 2" descr="F:\педсовет\szesciolatek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5589240"/>
            <a:ext cx="1394385" cy="1022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755650" y="142853"/>
            <a:ext cx="7467600" cy="3192486"/>
          </a:xfrm>
        </p:spPr>
        <p:txBody>
          <a:bodyPr>
            <a:norm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 dirty="0" smtClean="0">
                <a:solidFill>
                  <a:schemeClr val="tx1">
                    <a:lumMod val="75000"/>
                  </a:schemeClr>
                </a:solidFill>
              </a:rPr>
              <a:t>Проблемы и перспективы образования  начальной школы</a:t>
            </a:r>
            <a:r>
              <a:rPr lang="en-US" sz="4800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  <a:endParaRPr lang="ru-RU" sz="4800" b="1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0242" name="Picture 2" descr="C:\Users\Valery\Desktop\педсовет\untitled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932040" y="2024652"/>
            <a:ext cx="3308325" cy="45727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 sz="quarter"/>
          </p:nvPr>
        </p:nvSpPr>
        <p:spPr>
          <a:xfrm>
            <a:off x="107950" y="74685"/>
            <a:ext cx="8856663" cy="5370539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600" b="0" dirty="0" smtClean="0">
                <a:solidFill>
                  <a:schemeClr val="tx1">
                    <a:lumMod val="75000"/>
                  </a:schemeClr>
                </a:solidFill>
              </a:rPr>
              <a:t>«Природа не делает скачков, а идёт вперед постепенно… Так подвигается вперёд и тот, кто строит дом. Он начинает не с крыши и не со стен, а с фундамента. А заложив фундамент, не покрывает его крышей, а воздвигает стены. Словом, как и в обучении, нужно связывать все одно с другим именно так, а не иначе… »</a:t>
            </a:r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2357422" y="5105400"/>
            <a:ext cx="6400800" cy="1752600"/>
          </a:xfrm>
        </p:spPr>
        <p:txBody>
          <a:bodyPr/>
          <a:lstStyle/>
          <a:p>
            <a:pPr algn="r"/>
            <a:r>
              <a:rPr lang="ru-RU" sz="2000" dirty="0" smtClean="0">
                <a:solidFill>
                  <a:schemeClr val="tx2"/>
                </a:solidFill>
              </a:rPr>
              <a:t/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Коменский Я.А.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b="1" dirty="0">
                <a:solidFill>
                  <a:schemeClr val="accent3"/>
                </a:solidFill>
              </a:rPr>
              <a:t>Основные этапы </a:t>
            </a:r>
            <a:br>
              <a:rPr lang="ru-RU" sz="4000" b="1" dirty="0">
                <a:solidFill>
                  <a:schemeClr val="accent3"/>
                </a:solidFill>
              </a:rPr>
            </a:br>
            <a:r>
              <a:rPr lang="ru-RU" sz="4000" b="1" dirty="0">
                <a:solidFill>
                  <a:schemeClr val="accent3"/>
                </a:solidFill>
              </a:rPr>
              <a:t>школьного образования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179512" y="1340768"/>
          <a:ext cx="871296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    </a:t>
            </a:r>
            <a:r>
              <a:rPr lang="en-US" dirty="0" smtClean="0"/>
              <a:t>  </a:t>
            </a:r>
            <a:r>
              <a:rPr lang="ru-RU" sz="5400" dirty="0" smtClean="0">
                <a:solidFill>
                  <a:srgbClr val="FF0000"/>
                </a:solidFill>
              </a:rPr>
              <a:t>Начальная школа</a:t>
            </a:r>
          </a:p>
        </p:txBody>
      </p:sp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179388" y="1628775"/>
            <a:ext cx="8713787" cy="5229225"/>
            <a:chOff x="2305" y="3983"/>
            <a:chExt cx="7200" cy="4320"/>
          </a:xfrm>
        </p:grpSpPr>
        <p:sp>
          <p:nvSpPr>
            <p:cNvPr id="6150" name="AutoShape 4"/>
            <p:cNvSpPr>
              <a:spLocks noChangeAspect="1" noChangeArrowheads="1"/>
            </p:cNvSpPr>
            <p:nvPr/>
          </p:nvSpPr>
          <p:spPr bwMode="auto">
            <a:xfrm>
              <a:off x="2305" y="3983"/>
              <a:ext cx="720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1" name="AutoShape 5"/>
            <p:cNvSpPr>
              <a:spLocks noChangeArrowheads="1"/>
            </p:cNvSpPr>
            <p:nvPr/>
          </p:nvSpPr>
          <p:spPr bwMode="auto">
            <a:xfrm>
              <a:off x="6334" y="4768"/>
              <a:ext cx="2828" cy="1833"/>
            </a:xfrm>
            <a:prstGeom prst="curvedLeftArrow">
              <a:avLst>
                <a:gd name="adj1" fmla="val 20000"/>
                <a:gd name="adj2" fmla="val 40000"/>
                <a:gd name="adj3" fmla="val 5142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2" name="AutoShape 6"/>
            <p:cNvSpPr>
              <a:spLocks noChangeArrowheads="1"/>
            </p:cNvSpPr>
            <p:nvPr/>
          </p:nvSpPr>
          <p:spPr bwMode="auto">
            <a:xfrm>
              <a:off x="2391" y="4899"/>
              <a:ext cx="2915" cy="1571"/>
            </a:xfrm>
            <a:prstGeom prst="curvedRightArrow">
              <a:avLst>
                <a:gd name="adj1" fmla="val 20000"/>
                <a:gd name="adj2" fmla="val 40000"/>
                <a:gd name="adj3" fmla="val 6185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3" name="Oval 7"/>
            <p:cNvSpPr>
              <a:spLocks noChangeArrowheads="1"/>
            </p:cNvSpPr>
            <p:nvPr/>
          </p:nvSpPr>
          <p:spPr bwMode="auto">
            <a:xfrm>
              <a:off x="4990" y="6119"/>
              <a:ext cx="1714" cy="104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 dirty="0">
                  <a:solidFill>
                    <a:srgbClr val="000000"/>
                  </a:solidFill>
                </a:rPr>
                <a:t>ученик</a:t>
              </a:r>
              <a:endParaRPr lang="ru-RU" sz="2800" dirty="0">
                <a:solidFill>
                  <a:srgbClr val="000000"/>
                </a:solidFill>
              </a:endParaRPr>
            </a:p>
          </p:txBody>
        </p:sp>
        <p:sp>
          <p:nvSpPr>
            <p:cNvPr id="6154" name="AutoShape 8"/>
            <p:cNvSpPr>
              <a:spLocks noChangeArrowheads="1"/>
            </p:cNvSpPr>
            <p:nvPr/>
          </p:nvSpPr>
          <p:spPr bwMode="auto">
            <a:xfrm>
              <a:off x="5393" y="4185"/>
              <a:ext cx="1286" cy="393"/>
            </a:xfrm>
            <a:prstGeom prst="leftRightArrow">
              <a:avLst>
                <a:gd name="adj1" fmla="val 50000"/>
                <a:gd name="adj2" fmla="val 6544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5" name="Line 9"/>
            <p:cNvSpPr>
              <a:spLocks noChangeShapeType="1"/>
            </p:cNvSpPr>
            <p:nvPr/>
          </p:nvSpPr>
          <p:spPr bwMode="auto">
            <a:xfrm>
              <a:off x="2305" y="7168"/>
              <a:ext cx="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48" name="AutoShape 10"/>
          <p:cNvSpPr>
            <a:spLocks noChangeArrowheads="1"/>
          </p:cNvSpPr>
          <p:nvPr/>
        </p:nvSpPr>
        <p:spPr bwMode="auto">
          <a:xfrm>
            <a:off x="1115616" y="1643050"/>
            <a:ext cx="2903912" cy="1257300"/>
          </a:xfrm>
          <a:prstGeom prst="star16">
            <a:avLst>
              <a:gd name="adj" fmla="val 37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учитель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149" name="AutoShape 11"/>
          <p:cNvSpPr>
            <a:spLocks noChangeArrowheads="1"/>
          </p:cNvSpPr>
          <p:nvPr/>
        </p:nvSpPr>
        <p:spPr bwMode="auto">
          <a:xfrm>
            <a:off x="5364162" y="1628775"/>
            <a:ext cx="2880245" cy="1257300"/>
          </a:xfrm>
          <a:prstGeom prst="star16">
            <a:avLst>
              <a:gd name="adj" fmla="val 37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 dirty="0">
                <a:solidFill>
                  <a:srgbClr val="000000"/>
                </a:solidFill>
              </a:rPr>
              <a:t>родитель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11188" y="44450"/>
            <a:ext cx="8532812" cy="115252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60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Средняя</a:t>
            </a:r>
            <a:r>
              <a:rPr lang="en-US" sz="60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школа</a:t>
            </a:r>
          </a:p>
        </p:txBody>
      </p:sp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250825" y="1628775"/>
            <a:ext cx="8637588" cy="4968875"/>
            <a:chOff x="2308" y="6966"/>
            <a:chExt cx="7200" cy="4320"/>
          </a:xfrm>
        </p:grpSpPr>
        <p:sp>
          <p:nvSpPr>
            <p:cNvPr id="8196" name="AutoShape 4"/>
            <p:cNvSpPr>
              <a:spLocks noChangeAspect="1" noChangeArrowheads="1"/>
            </p:cNvSpPr>
            <p:nvPr/>
          </p:nvSpPr>
          <p:spPr bwMode="auto">
            <a:xfrm>
              <a:off x="2308" y="6966"/>
              <a:ext cx="720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7" name="Oval 5"/>
            <p:cNvSpPr>
              <a:spLocks noChangeArrowheads="1"/>
            </p:cNvSpPr>
            <p:nvPr/>
          </p:nvSpPr>
          <p:spPr bwMode="auto">
            <a:xfrm>
              <a:off x="5394" y="9715"/>
              <a:ext cx="1628" cy="104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2000" b="1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ru-RU" sz="2000" b="1" dirty="0" smtClean="0">
                  <a:solidFill>
                    <a:srgbClr val="000000"/>
                  </a:solidFill>
                </a:rPr>
                <a:t>ученик</a:t>
              </a: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8198" name="AutoShape 6"/>
            <p:cNvSpPr>
              <a:spLocks noChangeArrowheads="1"/>
            </p:cNvSpPr>
            <p:nvPr/>
          </p:nvSpPr>
          <p:spPr bwMode="auto">
            <a:xfrm>
              <a:off x="2394" y="6966"/>
              <a:ext cx="2914" cy="2095"/>
            </a:xfrm>
            <a:prstGeom prst="star32">
              <a:avLst>
                <a:gd name="adj" fmla="val 375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sz="2000" b="1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ru-RU" sz="2000" b="1" dirty="0" smtClean="0">
                  <a:solidFill>
                    <a:srgbClr val="000000"/>
                  </a:solidFill>
                </a:rPr>
                <a:t>учителя</a:t>
              </a: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8199" name="AutoShape 7"/>
            <p:cNvSpPr>
              <a:spLocks noChangeArrowheads="1"/>
            </p:cNvSpPr>
            <p:nvPr/>
          </p:nvSpPr>
          <p:spPr bwMode="auto">
            <a:xfrm>
              <a:off x="7022" y="7228"/>
              <a:ext cx="2486" cy="1571"/>
            </a:xfrm>
            <a:prstGeom prst="star16">
              <a:avLst>
                <a:gd name="adj" fmla="val 375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000" b="1" dirty="0" smtClean="0">
                <a:solidFill>
                  <a:srgbClr val="000000"/>
                </a:solidFill>
              </a:endParaRPr>
            </a:p>
            <a:p>
              <a:r>
                <a:rPr lang="ru-RU" sz="2000" b="1" dirty="0" smtClean="0">
                  <a:solidFill>
                    <a:srgbClr val="000000"/>
                  </a:solidFill>
                </a:rPr>
                <a:t>родители</a:t>
              </a: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8200" name="AutoShape 8"/>
            <p:cNvSpPr>
              <a:spLocks noChangeArrowheads="1"/>
            </p:cNvSpPr>
            <p:nvPr/>
          </p:nvSpPr>
          <p:spPr bwMode="auto">
            <a:xfrm>
              <a:off x="5308" y="8013"/>
              <a:ext cx="1714" cy="655"/>
            </a:xfrm>
            <a:prstGeom prst="downArrowCallout">
              <a:avLst>
                <a:gd name="adj1" fmla="val 65420"/>
                <a:gd name="adj2" fmla="val 65420"/>
                <a:gd name="adj3" fmla="val 16667"/>
                <a:gd name="adj4" fmla="val 6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600" b="1" dirty="0">
                  <a:solidFill>
                    <a:srgbClr val="000000"/>
                  </a:solidFill>
                </a:rPr>
                <a:t>старшеклассники</a:t>
              </a:r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8201" name="AutoShape 9"/>
            <p:cNvSpPr>
              <a:spLocks noChangeArrowheads="1"/>
            </p:cNvSpPr>
            <p:nvPr/>
          </p:nvSpPr>
          <p:spPr bwMode="auto">
            <a:xfrm>
              <a:off x="3679" y="9061"/>
              <a:ext cx="942" cy="1308"/>
            </a:xfrm>
            <a:prstGeom prst="curvedRightArrow">
              <a:avLst>
                <a:gd name="adj1" fmla="val 27771"/>
                <a:gd name="adj2" fmla="val 55541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2" name="AutoShape 10"/>
            <p:cNvSpPr>
              <a:spLocks noChangeArrowheads="1"/>
            </p:cNvSpPr>
            <p:nvPr/>
          </p:nvSpPr>
          <p:spPr bwMode="auto">
            <a:xfrm>
              <a:off x="3165" y="8930"/>
              <a:ext cx="1114" cy="1832"/>
            </a:xfrm>
            <a:prstGeom prst="curvedRightArrow">
              <a:avLst>
                <a:gd name="adj1" fmla="val 32890"/>
                <a:gd name="adj2" fmla="val 65781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3" name="AutoShape 11"/>
            <p:cNvSpPr>
              <a:spLocks noChangeArrowheads="1"/>
            </p:cNvSpPr>
            <p:nvPr/>
          </p:nvSpPr>
          <p:spPr bwMode="auto">
            <a:xfrm>
              <a:off x="2565" y="9061"/>
              <a:ext cx="942" cy="1568"/>
            </a:xfrm>
            <a:prstGeom prst="curvedRightArrow">
              <a:avLst>
                <a:gd name="adj1" fmla="val 33291"/>
                <a:gd name="adj2" fmla="val 66582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4" name="AutoShape 12"/>
            <p:cNvSpPr>
              <a:spLocks noChangeArrowheads="1"/>
            </p:cNvSpPr>
            <p:nvPr/>
          </p:nvSpPr>
          <p:spPr bwMode="auto">
            <a:xfrm>
              <a:off x="7537" y="8930"/>
              <a:ext cx="1541" cy="1440"/>
            </a:xfrm>
            <a:prstGeom prst="curvedLeftArrow">
              <a:avLst>
                <a:gd name="adj1" fmla="val 20000"/>
                <a:gd name="adj2" fmla="val 40000"/>
                <a:gd name="adj3" fmla="val 3567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234950"/>
            <a:ext cx="8785225" cy="1136650"/>
          </a:xfrm>
        </p:spPr>
        <p:txBody>
          <a:bodyPr/>
          <a:lstStyle/>
          <a:p>
            <a:pPr eaLnBrk="1" hangingPunct="1"/>
            <a:r>
              <a:rPr lang="ru-RU" sz="6000" b="1" dirty="0" smtClean="0">
                <a:solidFill>
                  <a:schemeClr val="tx1">
                    <a:lumMod val="75000"/>
                  </a:schemeClr>
                </a:solidFill>
              </a:rPr>
              <a:t>Что такое адаптация?</a:t>
            </a: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1700213"/>
            <a:ext cx="8342313" cy="4608512"/>
          </a:xfrm>
        </p:spPr>
        <p:txBody>
          <a:bodyPr>
            <a:normAutofit/>
          </a:bodyPr>
          <a:lstStyle/>
          <a:p>
            <a:pPr indent="196850" algn="ctr" eaLnBrk="1" hangingPunct="1">
              <a:lnSpc>
                <a:spcPct val="115000"/>
              </a:lnSpc>
              <a:buFont typeface="Wingdings" pitchFamily="2" charset="2"/>
              <a:buNone/>
            </a:pPr>
            <a:r>
              <a:rPr lang="ru-RU" sz="4100" dirty="0" smtClean="0"/>
              <a:t>Термин «адаптация» происходит от латинского слова </a:t>
            </a:r>
            <a:r>
              <a:rPr lang="en-US" sz="4100" dirty="0" err="1" smtClean="0"/>
              <a:t>adaptatio</a:t>
            </a:r>
            <a:r>
              <a:rPr lang="ru-RU" sz="4100" dirty="0" smtClean="0"/>
              <a:t> – приспособление. </a:t>
            </a:r>
            <a:endParaRPr lang="en-US" sz="4100" dirty="0" smtClean="0"/>
          </a:p>
          <a:p>
            <a:pPr indent="196850" algn="ctr" eaLnBrk="1" hangingPunct="1">
              <a:lnSpc>
                <a:spcPct val="115000"/>
              </a:lnSpc>
              <a:buFont typeface="Wingdings" pitchFamily="2" charset="2"/>
              <a:buNone/>
            </a:pPr>
            <a:r>
              <a:rPr lang="ru-RU" sz="4100" dirty="0" smtClean="0"/>
              <a:t>Адаптация - приспособление организма к условиям среды.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88CA1-8286-4A32-8E51-DDCD480F8A0C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755576" y="836712"/>
            <a:ext cx="7704856" cy="4896544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Если …</a:t>
            </a:r>
            <a:endParaRPr kumimoji="0" lang="ru-RU" sz="115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С начала учебного года у детей возникает ряд сложностей организационного и учебного характера.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555" name="Объект 2"/>
          <p:cNvSpPr>
            <a:spLocks noGrp="1"/>
          </p:cNvSpPr>
          <p:nvPr>
            <p:ph idx="1"/>
          </p:nvPr>
        </p:nvSpPr>
        <p:spPr>
          <a:xfrm>
            <a:off x="250825" y="1557338"/>
            <a:ext cx="8785225" cy="4967287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ru-RU" sz="2400" b="1" dirty="0" smtClean="0"/>
              <a:t>1. </a:t>
            </a:r>
            <a:r>
              <a:rPr lang="ru-RU" sz="2400" dirty="0" smtClean="0"/>
              <a:t>Большое количество учителей вместо одного порождает вариативность поведения школьников.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2400" b="1" dirty="0" smtClean="0"/>
              <a:t>2</a:t>
            </a:r>
            <a:r>
              <a:rPr lang="ru-RU" sz="2400" dirty="0" smtClean="0"/>
              <a:t>.Отсутствие эмоционального настроя на предстоящую деятельность.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2400" b="1" dirty="0" smtClean="0"/>
              <a:t>3</a:t>
            </a:r>
            <a:r>
              <a:rPr lang="ru-RU" sz="2400" dirty="0" smtClean="0"/>
              <a:t>.Создание ситуации успеха для пятиклассников.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2400" b="1" dirty="0" smtClean="0"/>
              <a:t>4</a:t>
            </a:r>
            <a:r>
              <a:rPr lang="ru-RU" sz="2400" dirty="0" smtClean="0"/>
              <a:t>.Отсутствие гибкого переноса традиций классного коллектива в средней школе.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2400" b="1" dirty="0" smtClean="0"/>
              <a:t>5</a:t>
            </a:r>
            <a:r>
              <a:rPr lang="ru-RU" sz="2400" dirty="0" smtClean="0"/>
              <a:t>.Отсутствие коллективных средств обучения.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2400" b="1" dirty="0" smtClean="0"/>
              <a:t>6.</a:t>
            </a:r>
            <a:r>
              <a:rPr lang="ru-RU" sz="2400" dirty="0" smtClean="0"/>
              <a:t>Наличие большей свободы и самостоятельности.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2400" b="1" dirty="0" smtClean="0"/>
              <a:t>7</a:t>
            </a:r>
            <a:r>
              <a:rPr lang="ru-RU" sz="2400" dirty="0" smtClean="0"/>
              <a:t>.Ослабление внешнего контроля за выполнением домашних заданий.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2400" b="1" dirty="0" smtClean="0"/>
              <a:t>8</a:t>
            </a:r>
            <a:r>
              <a:rPr lang="ru-RU" sz="2400" dirty="0" smtClean="0"/>
              <a:t>.Личностный контакт с учителями.</a:t>
            </a:r>
          </a:p>
          <a:p>
            <a:pPr eaLnBrk="1" hangingPunct="1">
              <a:defRPr/>
            </a:pPr>
            <a:endParaRPr lang="ru-RU" sz="2000" dirty="0" smtClean="0"/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42918"/>
            <a:ext cx="7924800" cy="638195"/>
          </a:xfrm>
        </p:spPr>
        <p:txBody>
          <a:bodyPr>
            <a:no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 smtClean="0">
                <a:solidFill>
                  <a:srgbClr val="00FF00"/>
                </a:solidFill>
              </a:rPr>
              <a:t>Мероприятия по сохранению и укреплению здоровья </a:t>
            </a:r>
            <a:br>
              <a:rPr lang="ru-RU" sz="3600" b="1" dirty="0" smtClean="0">
                <a:solidFill>
                  <a:srgbClr val="00FF00"/>
                </a:solidFill>
              </a:rPr>
            </a:br>
            <a:r>
              <a:rPr lang="ru-RU" sz="3600" b="1" dirty="0" smtClean="0">
                <a:solidFill>
                  <a:srgbClr val="00FF00"/>
                </a:solidFill>
              </a:rPr>
              <a:t>школьника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785926"/>
            <a:ext cx="7924800" cy="4233874"/>
          </a:xfrm>
        </p:spPr>
        <p:txBody>
          <a:bodyPr/>
          <a:lstStyle/>
          <a:p>
            <a:pPr marL="339725" indent="-339725">
              <a:spcBef>
                <a:spcPts val="700"/>
              </a:spcBef>
              <a:buClr>
                <a:srgbClr val="8EB3C8"/>
              </a:buClr>
              <a:buSzPct val="75000"/>
              <a:buFont typeface="Wingdings" charset="2"/>
              <a:buChar char="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1. Привлечение учащихся к внеурочным занятиям физкультурой;</a:t>
            </a:r>
          </a:p>
          <a:p>
            <a:pPr marL="339725" indent="-339725">
              <a:spcBef>
                <a:spcPts val="700"/>
              </a:spcBef>
              <a:buClr>
                <a:srgbClr val="8EB3C8"/>
              </a:buClr>
              <a:buSzPct val="75000"/>
              <a:buFont typeface="Wingdings" charset="2"/>
              <a:buChar char="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 2. Использование 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здоровьесберегающих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 и 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здоровьевосстанавливающих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 технологий в УВ процессе;</a:t>
            </a:r>
          </a:p>
          <a:p>
            <a:pPr marL="339725" indent="-339725">
              <a:spcBef>
                <a:spcPts val="700"/>
              </a:spcBef>
              <a:buClr>
                <a:srgbClr val="8EB3C8"/>
              </a:buClr>
              <a:buSzPct val="75000"/>
              <a:buFont typeface="Wingdings" charset="2"/>
              <a:buChar char="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3.  Активная пропаганда здорового образа жизни;</a:t>
            </a:r>
          </a:p>
          <a:p>
            <a:pPr marL="339725" indent="-339725">
              <a:spcBef>
                <a:spcPts val="700"/>
              </a:spcBef>
              <a:buClrTx/>
              <a:buSzPct val="75000"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   4.  Открытие новых спортивных секций на базе школы.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/>
            <a:r>
              <a:rPr lang="ru-RU" sz="3200" b="1" dirty="0" smtClean="0"/>
              <a:t>Роль участников образовательного процесса в адаптации выпускников начальной школы в среднем звене</a:t>
            </a:r>
          </a:p>
        </p:txBody>
      </p:sp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117475" y="1371600"/>
            <a:ext cx="8928100" cy="5486400"/>
            <a:chOff x="1857" y="1738"/>
            <a:chExt cx="7906" cy="6688"/>
          </a:xfrm>
        </p:grpSpPr>
        <p:sp>
          <p:nvSpPr>
            <p:cNvPr id="9220" name="AutoShape 4"/>
            <p:cNvSpPr>
              <a:spLocks noChangeAspect="1" noChangeArrowheads="1"/>
            </p:cNvSpPr>
            <p:nvPr/>
          </p:nvSpPr>
          <p:spPr bwMode="auto">
            <a:xfrm>
              <a:off x="1857" y="1738"/>
              <a:ext cx="7906" cy="6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797" name="AutoShape 5"/>
            <p:cNvSpPr>
              <a:spLocks noChangeArrowheads="1"/>
            </p:cNvSpPr>
            <p:nvPr/>
          </p:nvSpPr>
          <p:spPr bwMode="auto">
            <a:xfrm>
              <a:off x="3828" y="2017"/>
              <a:ext cx="3389" cy="139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1600" b="1" dirty="0">
                  <a:solidFill>
                    <a:srgbClr val="FF0066"/>
                  </a:solidFill>
                </a:rPr>
                <a:t>Завуч</a:t>
              </a:r>
            </a:p>
            <a:p>
              <a:pPr algn="just">
                <a:defRPr/>
              </a:pPr>
              <a:r>
                <a:rPr lang="ru-RU" sz="1600" b="1" dirty="0">
                  <a:solidFill>
                    <a:srgbClr val="000000"/>
                  </a:solidFill>
                </a:rPr>
                <a:t>Получает информацию</a:t>
              </a:r>
            </a:p>
            <a:p>
              <a:pPr>
                <a:defRPr/>
              </a:pPr>
              <a:r>
                <a:rPr lang="ru-RU" sz="1600" b="1" dirty="0">
                  <a:solidFill>
                    <a:srgbClr val="000000"/>
                  </a:solidFill>
                </a:rPr>
                <a:t>Анализирует информацию</a:t>
              </a:r>
            </a:p>
            <a:p>
              <a:pPr>
                <a:defRPr/>
              </a:pPr>
              <a:r>
                <a:rPr lang="ru-RU" sz="1600" b="1" dirty="0">
                  <a:solidFill>
                    <a:srgbClr val="000000"/>
                  </a:solidFill>
                </a:rPr>
                <a:t>Корректирует действия</a:t>
              </a:r>
            </a:p>
          </p:txBody>
        </p:sp>
        <p:sp>
          <p:nvSpPr>
            <p:cNvPr id="33798" name="AutoShape 6"/>
            <p:cNvSpPr>
              <a:spLocks noChangeArrowheads="1"/>
            </p:cNvSpPr>
            <p:nvPr/>
          </p:nvSpPr>
          <p:spPr bwMode="auto">
            <a:xfrm>
              <a:off x="1984" y="3689"/>
              <a:ext cx="2259" cy="2787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1600" b="1" dirty="0">
                  <a:solidFill>
                    <a:srgbClr val="FF0066"/>
                  </a:solidFill>
                </a:rPr>
                <a:t>Психолог</a:t>
              </a:r>
            </a:p>
            <a:p>
              <a:pPr algn="ctr">
                <a:defRPr/>
              </a:pPr>
              <a:r>
                <a:rPr lang="ru-RU" sz="1600" b="1" dirty="0">
                  <a:solidFill>
                    <a:srgbClr val="000000"/>
                  </a:solidFill>
                </a:rPr>
                <a:t>Психологические наблюдения</a:t>
              </a:r>
            </a:p>
            <a:p>
              <a:pPr algn="ctr">
                <a:defRPr/>
              </a:pPr>
              <a:r>
                <a:rPr lang="ru-RU" sz="1600" b="1" dirty="0">
                  <a:solidFill>
                    <a:srgbClr val="000000"/>
                  </a:solidFill>
                </a:rPr>
                <a:t>Консультирование педагогов и родителей</a:t>
              </a:r>
            </a:p>
            <a:p>
              <a:pPr algn="ctr">
                <a:defRPr/>
              </a:pPr>
              <a:r>
                <a:rPr lang="ru-RU" sz="1600" b="1" dirty="0">
                  <a:solidFill>
                    <a:srgbClr val="000000"/>
                  </a:solidFill>
                </a:rPr>
                <a:t>Корректировка действий учащихся, родителей, педагогов</a:t>
              </a:r>
            </a:p>
            <a:p>
              <a:pPr algn="ctr"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33799" name="AutoShape 7"/>
            <p:cNvSpPr>
              <a:spLocks noChangeArrowheads="1"/>
            </p:cNvSpPr>
            <p:nvPr/>
          </p:nvSpPr>
          <p:spPr bwMode="auto">
            <a:xfrm>
              <a:off x="4470" y="3667"/>
              <a:ext cx="2103" cy="2787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1600" b="1" dirty="0">
                  <a:solidFill>
                    <a:srgbClr val="FF0066"/>
                  </a:solidFill>
                </a:rPr>
                <a:t>Классный руководитель</a:t>
              </a:r>
            </a:p>
            <a:p>
              <a:pPr algn="ctr">
                <a:defRPr/>
              </a:pPr>
              <a:r>
                <a:rPr lang="ru-RU" sz="1600" b="1" dirty="0">
                  <a:solidFill>
                    <a:srgbClr val="000000"/>
                  </a:solidFill>
                </a:rPr>
                <a:t>Получает информацию от участников образовательного процесса и сообщает ее для анализа </a:t>
              </a:r>
            </a:p>
          </p:txBody>
        </p:sp>
        <p:sp>
          <p:nvSpPr>
            <p:cNvPr id="33800" name="AutoShape 8"/>
            <p:cNvSpPr>
              <a:spLocks noChangeArrowheads="1"/>
            </p:cNvSpPr>
            <p:nvPr/>
          </p:nvSpPr>
          <p:spPr bwMode="auto">
            <a:xfrm>
              <a:off x="3811" y="6615"/>
              <a:ext cx="3388" cy="1811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1600" b="1" dirty="0">
                  <a:solidFill>
                    <a:srgbClr val="FF0066"/>
                  </a:solidFill>
                </a:rPr>
                <a:t>Учащиеся и родители</a:t>
              </a:r>
            </a:p>
            <a:p>
              <a:pPr algn="ctr">
                <a:defRPr/>
              </a:pPr>
              <a:r>
                <a:rPr lang="ru-RU" sz="1600" b="1" dirty="0">
                  <a:solidFill>
                    <a:srgbClr val="000000"/>
                  </a:solidFill>
                </a:rPr>
                <a:t>Получают информацию</a:t>
              </a:r>
            </a:p>
            <a:p>
              <a:pPr algn="ctr">
                <a:defRPr/>
              </a:pPr>
              <a:r>
                <a:rPr lang="ru-RU" sz="1600" b="1" dirty="0">
                  <a:solidFill>
                    <a:srgbClr val="000000"/>
                  </a:solidFill>
                </a:rPr>
                <a:t>Консультируются психологом, учителями предметниками</a:t>
              </a:r>
            </a:p>
            <a:p>
              <a:pPr algn="ctr">
                <a:defRPr/>
              </a:pPr>
              <a:r>
                <a:rPr lang="ru-RU" sz="1600" b="1" dirty="0">
                  <a:solidFill>
                    <a:srgbClr val="000000"/>
                  </a:solidFill>
                </a:rPr>
                <a:t>Корректируют свои действия</a:t>
              </a:r>
            </a:p>
          </p:txBody>
        </p:sp>
        <p:sp>
          <p:nvSpPr>
            <p:cNvPr id="33801" name="AutoShape 9"/>
            <p:cNvSpPr>
              <a:spLocks noChangeArrowheads="1"/>
            </p:cNvSpPr>
            <p:nvPr/>
          </p:nvSpPr>
          <p:spPr bwMode="auto">
            <a:xfrm>
              <a:off x="6831" y="3669"/>
              <a:ext cx="2678" cy="2785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1600" b="1" dirty="0">
                  <a:solidFill>
                    <a:srgbClr val="FF0066"/>
                  </a:solidFill>
                </a:rPr>
                <a:t>Учителя-предметники</a:t>
              </a:r>
            </a:p>
            <a:p>
              <a:pPr algn="ctr">
                <a:defRPr/>
              </a:pPr>
              <a:r>
                <a:rPr lang="ru-RU" sz="1600" b="1" dirty="0">
                  <a:solidFill>
                    <a:srgbClr val="000000"/>
                  </a:solidFill>
                </a:rPr>
                <a:t>Передают информацию классному руководителю, психологу, завучу</a:t>
              </a:r>
            </a:p>
            <a:p>
              <a:pPr algn="ctr">
                <a:defRPr/>
              </a:pPr>
              <a:r>
                <a:rPr lang="ru-RU" sz="1600" b="1" dirty="0">
                  <a:solidFill>
                    <a:srgbClr val="000000"/>
                  </a:solidFill>
                </a:rPr>
                <a:t>Получают консультации</a:t>
              </a:r>
            </a:p>
            <a:p>
              <a:pPr algn="ctr">
                <a:defRPr/>
              </a:pPr>
              <a:r>
                <a:rPr lang="ru-RU" sz="1600" b="1" dirty="0">
                  <a:solidFill>
                    <a:srgbClr val="000000"/>
                  </a:solidFill>
                </a:rPr>
                <a:t>Корректируют свои действия</a:t>
              </a:r>
            </a:p>
            <a:p>
              <a:pPr algn="just">
                <a:defRPr/>
              </a:pPr>
              <a:endParaRPr lang="ru-RU" sz="1200" dirty="0">
                <a:solidFill>
                  <a:srgbClr val="000000"/>
                </a:solidFill>
              </a:endParaRPr>
            </a:p>
            <a:p>
              <a:pPr>
                <a:defRPr/>
              </a:pPr>
              <a:endParaRPr lang="ru-RU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611A42-3C66-4F3C-8972-C5AED9F4CFEC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pic>
        <p:nvPicPr>
          <p:cNvPr id="4100" name="Picture 4" descr="F:\педсовет\napry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45418"/>
            <a:ext cx="6408712" cy="6232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611A42-3C66-4F3C-8972-C5AED9F4CFEC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pic>
        <p:nvPicPr>
          <p:cNvPr id="4" name="Picture 3" descr="F:\педсовет\imagesCAG3SL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999513"/>
            <a:ext cx="5400600" cy="51657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88CA1-8286-4A32-8E51-DDCD480F8A0C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1026" name="Picture 2" descr="C:\Users\Valery\Desktop\педсовет\prizna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424936" cy="6318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88CA1-8286-4A32-8E51-DDCD480F8A0C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2050" name="Picture 2" descr="C:\Users\Valery\Desktop\педсовет\priznak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80920" cy="6210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88CA1-8286-4A32-8E51-DDCD480F8A0C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3074" name="Picture 2" descr="C:\Users\Valery\Desktop\педсовет\priznak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352928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88CA1-8286-4A32-8E51-DDCD480F8A0C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4098" name="Picture 2" descr="C:\Users\Valery\Desktop\педсовет\priznak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80920" cy="6210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88CA1-8286-4A32-8E51-DDCD480F8A0C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5122" name="Picture 2" descr="C:\Users\Valery\Desktop\педсовет\priznak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80920" cy="6210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88CA1-8286-4A32-8E51-DDCD480F8A0C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6146" name="Picture 2" descr="C:\Users\Valery\Desktop\педсовет\priznak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756" y="332656"/>
            <a:ext cx="8352928" cy="62646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88CA1-8286-4A32-8E51-DDCD480F8A0C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7170" name="Picture 2" descr="C:\Users\Valery\Desktop\педсовет\priznak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176" y="332656"/>
            <a:ext cx="8307288" cy="6230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аздник детский 2">
  <a:themeElements>
    <a:clrScheme name="Другая 49">
      <a:dk1>
        <a:srgbClr val="8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Праздник детский 2</Template>
  <TotalTime>173</TotalTime>
  <Words>344</Words>
  <Application>Microsoft Office PowerPoint</Application>
  <PresentationFormat>Экран (4:3)</PresentationFormat>
  <Paragraphs>80</Paragraphs>
  <Slides>24</Slides>
  <Notes>4</Notes>
  <HiddenSlides>9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Праздник детский 2</vt:lpstr>
      <vt:lpstr>Деятельность, успехи и проблемы начальной школы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Проблемы и перспективы образования  начальной школы.</vt:lpstr>
      <vt:lpstr>«Природа не делает скачков, а идёт вперед постепенно… Так подвигается вперёд и тот, кто строит дом. Он начинает не с крыши и не со стен, а с фундамента. А заложив фундамент, не покрывает его крышей, а воздвигает стены. Словом, как и в обучении, нужно связывать все одно с другим именно так, а не иначе… »</vt:lpstr>
      <vt:lpstr>Основные этапы  школьного образования</vt:lpstr>
      <vt:lpstr>      Начальная школа</vt:lpstr>
      <vt:lpstr>      Средняя  школа</vt:lpstr>
      <vt:lpstr>Что такое адаптация?</vt:lpstr>
      <vt:lpstr>С начала учебного года у детей возникает ряд сложностей организационного и учебного характера.</vt:lpstr>
      <vt:lpstr>Мероприятия по сохранению и укреплению здоровья  школьника</vt:lpstr>
      <vt:lpstr>Роль участников образовательного процесса в адаптации выпускников начальной школы в среднем звене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Деятельность, успехи и проблемы начальной школы</dc:title>
  <dc:creator>Valery</dc:creator>
  <dc:description>http://aida.ucoz.ru</dc:description>
  <cp:lastModifiedBy>user</cp:lastModifiedBy>
  <cp:revision>16</cp:revision>
  <dcterms:created xsi:type="dcterms:W3CDTF">2014-03-27T19:39:04Z</dcterms:created>
  <dcterms:modified xsi:type="dcterms:W3CDTF">2015-06-14T13:52:46Z</dcterms:modified>
  <cp:category>шаблоны к Powerpoint</cp:category>
</cp:coreProperties>
</file>