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79" r:id="rId10"/>
    <p:sldId id="263" r:id="rId11"/>
    <p:sldId id="264" r:id="rId12"/>
    <p:sldId id="265" r:id="rId13"/>
    <p:sldId id="280" r:id="rId14"/>
    <p:sldId id="268" r:id="rId15"/>
    <p:sldId id="266" r:id="rId16"/>
    <p:sldId id="267" r:id="rId17"/>
    <p:sldId id="269" r:id="rId18"/>
    <p:sldId id="270" r:id="rId19"/>
    <p:sldId id="271" r:id="rId20"/>
    <p:sldId id="274" r:id="rId21"/>
    <p:sldId id="281" r:id="rId22"/>
    <p:sldId id="272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stat8.blog.ru/lr/0a075c8f5ea4062076fcc01b0377c0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itogi.ru/7-days/img/330/DELO-schokolad-29hi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ГДЕ РАСТЕТ ШОКОЛАД?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Подготовила: Семёнова Ирина Валерьевна,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воспитатель МБДОУ </a:t>
            </a:r>
            <a:r>
              <a:rPr lang="ru-RU" sz="2000" dirty="0" err="1" smtClean="0">
                <a:solidFill>
                  <a:srgbClr val="FF0000"/>
                </a:solidFill>
              </a:rPr>
              <a:t>дс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ов</a:t>
            </a:r>
            <a:r>
              <a:rPr lang="ru-RU" sz="2000" dirty="0" smtClean="0">
                <a:solidFill>
                  <a:srgbClr val="FF0000"/>
                </a:solidFill>
              </a:rPr>
              <a:t> «Солнышко» в с. </a:t>
            </a:r>
            <a:r>
              <a:rPr lang="ru-RU" sz="2000" dirty="0" err="1" smtClean="0">
                <a:solidFill>
                  <a:srgbClr val="FF0000"/>
                </a:solidFill>
              </a:rPr>
              <a:t>Боровиха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Первомайского района Алтайского края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Picture 4" descr="sh_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3367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188640"/>
            <a:ext cx="4290556" cy="11178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Внутри плодов шоколадного  дерева находятся какао-бобы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Время сбора урожая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484785"/>
            <a:ext cx="4271987" cy="4997122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809065" cy="4951784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661248"/>
            <a:ext cx="861060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Так выглядят какао-бобы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3"/>
            <a:ext cx="3816424" cy="5088565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406932" cy="3433024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После сбора урожая какао-бобы необходимо просушить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984776" cy="5248676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250825" y="4149725"/>
            <a:ext cx="5688013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500000"/>
                </a:solidFill>
                <a:latin typeface="Arial Unicode MS" pitchFamily="34" charset="-128"/>
              </a:rPr>
              <a:t>Теперь бобы необходимо потереть . Получается вязкая масса . Она стала мокрая,</a:t>
            </a:r>
            <a:r>
              <a:rPr lang="en-US" sz="2000" b="1" i="1">
                <a:solidFill>
                  <a:srgbClr val="500000"/>
                </a:solidFill>
                <a:latin typeface="Arial Unicode MS" pitchFamily="34" charset="-128"/>
              </a:rPr>
              <a:t> </a:t>
            </a:r>
            <a:r>
              <a:rPr lang="ru-RU" sz="2000" b="1" i="1">
                <a:solidFill>
                  <a:srgbClr val="500000"/>
                </a:solidFill>
                <a:latin typeface="Arial Unicode MS" pitchFamily="34" charset="-128"/>
              </a:rPr>
              <a:t>потому что выделилось какао-масло. Без него не получится ни одна настоящая шоколадка! 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print"/>
          <a:srcRect l="46153"/>
          <a:stretch>
            <a:fillRect/>
          </a:stretch>
        </p:blipFill>
        <p:spPr bwMode="auto">
          <a:xfrm>
            <a:off x="6372225" y="3917950"/>
            <a:ext cx="2266950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 cstate="print"/>
          <a:srcRect r="55505"/>
          <a:stretch>
            <a:fillRect/>
          </a:stretch>
        </p:blipFill>
        <p:spPr bwMode="auto">
          <a:xfrm>
            <a:off x="468313" y="1036638"/>
            <a:ext cx="1873250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2627313" y="1484313"/>
            <a:ext cx="604837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500000"/>
                </a:solidFill>
                <a:latin typeface="Arial Unicode MS" pitchFamily="34" charset="-128"/>
              </a:rPr>
              <a:t>Они отправляются на кондитерскую фабрику . Там всё делают машины . Чтобы получилась ароматная и вкусная шоколадка ,бобы нужно обжарить . Но пока они ещё не вкусные .</a:t>
            </a:r>
            <a:r>
              <a:rPr lang="ru-RU" b="1" i="1">
                <a:solidFill>
                  <a:srgbClr val="500000"/>
                </a:solidFill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РМЕН\Desktop\КАРТИНКИ\15-aebcb4989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983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Промышленное производство шоколада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247956" cy="3299246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ffectLst/>
        </p:spPr>
      </p:pic>
      <p:pic>
        <p:nvPicPr>
          <p:cNvPr id="6" name="Picture 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4079879" cy="3168706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Специальные станки для производства шоколада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300600" cy="3888432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2893245" cy="494911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Темный (горький) шоколад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4" descr="0_568_dc3ba17f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173960" cy="517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Молочный шоколад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05472"/>
            <a:ext cx="802793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196753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500000"/>
                </a:solidFill>
                <a:latin typeface="Arial Unicode MS" pitchFamily="34" charset="-128"/>
              </a:rPr>
              <a:t>Если делают молочный шоколад  , необходимо добавить сухое молоко .  Большущие машины долго мешают эту смесь . Чтобы приготовить 3 тонны такой шоколадной массы , нужно примерно 12 часов . Её хранят в специальных контейнерах . </a:t>
            </a:r>
            <a:r>
              <a:rPr lang="ru-RU" sz="1400" b="1" i="1" dirty="0" smtClean="0">
                <a:solidFill>
                  <a:srgbClr val="500000"/>
                </a:solidFill>
                <a:latin typeface="Arial Unicode MS" pitchFamily="34" charset="-128"/>
              </a:rPr>
              <a:t> </a:t>
            </a:r>
            <a:r>
              <a:rPr lang="ru-RU" sz="1400" b="1" i="1" dirty="0" smtClean="0">
                <a:solidFill>
                  <a:srgbClr val="500000"/>
                </a:solidFill>
                <a:latin typeface="Arial Unicode MS" pitchFamily="34" charset="-128"/>
              </a:rPr>
              <a:t>Но чтобы плитка была блестящая и ломалась с хрустом её охлаждают, а потом резко нагревают . 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Белый шоколад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4" descr="sh_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614392" cy="504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827088" y="476250"/>
            <a:ext cx="6049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500000"/>
                </a:solidFill>
                <a:latin typeface="Arial Unicode MS" pitchFamily="34" charset="-128"/>
              </a:rPr>
              <a:t>Шоколад-это популярная сладость, которая уже давно считается излюбленным продуктом питания.</a:t>
            </a:r>
            <a:r>
              <a:rPr lang="ru-RU" sz="2000" i="1" dirty="0">
                <a:solidFill>
                  <a:srgbClr val="500000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411413" y="5013325"/>
            <a:ext cx="604996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500000"/>
                </a:solidFill>
                <a:latin typeface="Arial Unicode MS" pitchFamily="34" charset="-128"/>
              </a:rPr>
              <a:t>Первыми европейцами , попробовавшими шоколад , были испанские завоеватели, прибывшие в Мексику почти 500 лет тому назад. В Южной Америке сильно полюбили десерт. </a:t>
            </a: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159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7" name="i-main-pic" descr="Картинка 29 из 64000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557338"/>
            <a:ext cx="49053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0" y="4927600"/>
            <a:ext cx="1458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i="1">
                <a:latin typeface="Constantia" pitchFamily="18" charset="0"/>
                <a:ea typeface="GungsuhChe" pitchFamily="49" charset="-127"/>
                <a:cs typeface="Estrangelo Edessa" pitchFamily="66" charset="0"/>
              </a:rPr>
              <a:t>                           </a:t>
            </a:r>
            <a:r>
              <a:rPr lang="ru-RU" sz="900">
                <a:ea typeface="GungsuhChe" pitchFamily="49" charset="-127"/>
                <a:cs typeface="Estrangelo Edessa" pitchFamily="66" charset="0"/>
              </a:rPr>
              <a:t> </a:t>
            </a:r>
            <a:endParaRPr lang="ru-RU">
              <a:ea typeface="GungsuhChe" pitchFamily="49" charset="-127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Жидкий шоколад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172018" cy="4896544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-main-pic" descr="Картинка 2 из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42938"/>
            <a:ext cx="2857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000500" y="571500"/>
            <a:ext cx="3786188" cy="532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i="1">
                <a:ea typeface="GungsuhChe" pitchFamily="49" charset="-127"/>
              </a:rPr>
              <a:t> </a:t>
            </a:r>
            <a:r>
              <a:rPr lang="ru-RU" sz="2000" b="1" i="1">
                <a:solidFill>
                  <a:srgbClr val="500000"/>
                </a:solidFill>
                <a:latin typeface="Arial Unicode MS" pitchFamily="34" charset="-128"/>
              </a:rPr>
              <a:t>Вообще слово «шоколад» происходит от ацтекского «ксоколатль» -это был шоколадный напиток приправленный чили .  Европейцы добавили в шоколад сахар для смягчения вкуса. Однако в центральной Америке шоколад по- прежнему является очень популярный приправой к остро-солёным блюдам .</a:t>
            </a:r>
          </a:p>
          <a:p>
            <a:pPr eaLnBrk="0" hangingPunct="0"/>
            <a:r>
              <a:rPr lang="ru-RU" sz="2000" b="1" i="1">
                <a:solidFill>
                  <a:srgbClr val="500000"/>
                </a:solidFill>
                <a:latin typeface="Arial Unicode MS" pitchFamily="34" charset="-128"/>
              </a:rPr>
              <a:t> Кроме того шоколад содержит белок и  является хорошим источником витамина </a:t>
            </a:r>
            <a:r>
              <a:rPr lang="en-US" sz="2000" b="1" i="1">
                <a:solidFill>
                  <a:srgbClr val="500000"/>
                </a:solidFill>
                <a:latin typeface="Arial Unicode MS" pitchFamily="34" charset="-128"/>
              </a:rPr>
              <a:t>B</a:t>
            </a:r>
            <a:r>
              <a:rPr lang="ru-RU" sz="2000" b="1" i="1">
                <a:solidFill>
                  <a:srgbClr val="500000"/>
                </a:solidFill>
                <a:latin typeface="Arial Unicode MS" pitchFamily="34" charset="-128"/>
              </a:rPr>
              <a:t> , а также меди,</a:t>
            </a:r>
            <a:r>
              <a:rPr lang="en-US" sz="2000" b="1" i="1">
                <a:solidFill>
                  <a:srgbClr val="500000"/>
                </a:solidFill>
                <a:latin typeface="Arial Unicode MS" pitchFamily="34" charset="-128"/>
              </a:rPr>
              <a:t> </a:t>
            </a:r>
            <a:r>
              <a:rPr lang="ru-RU" sz="2000" b="1" i="1">
                <a:solidFill>
                  <a:srgbClr val="500000"/>
                </a:solidFill>
                <a:latin typeface="Arial Unicode MS" pitchFamily="34" charset="-128"/>
              </a:rPr>
              <a:t>кальция и железа.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76872"/>
            <a:ext cx="5405967" cy="4149080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ffectLst/>
        </p:spPr>
      </p:pic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089187" cy="3816424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07129" cy="33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all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Unicode MS" pitchFamily="34" charset="-128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ИСТОРИЯ ШОКОЛАДА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554162"/>
            <a:ext cx="340310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в Европу шоколад привез путешественник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Эрнандо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Кортес. Вначале вкусное лакомство здесь не понравилось, потому что его готовили без сахара и он был горьким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108" y="1412776"/>
            <a:ext cx="4371348" cy="510511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95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Один французский повар догадался добавить сахар к горькому какао: и шоколад тут же все полюбили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4" descr="1224409212_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409769" cy="42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5013176"/>
            <a:ext cx="5867400" cy="5222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ШОКОЛАДНОЕ ДЕРЕВО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661248"/>
            <a:ext cx="8424936" cy="76835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Так выглядят цветы на шоколадном дереве, они растут не на ветках как у обычных деревьев, а прямо на стволе</a:t>
            </a:r>
            <a:endParaRPr lang="ru-RU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222" b="6222"/>
          <a:stretch>
            <a:fillRect/>
          </a:stretch>
        </p:blipFill>
        <p:spPr bwMode="auto">
          <a:xfrm>
            <a:off x="395536" y="620712"/>
            <a:ext cx="8352927" cy="4248447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1944216" cy="1440160"/>
          </a:xfrm>
        </p:spPr>
        <p:txBody>
          <a:bodyPr/>
          <a:lstStyle/>
          <a:p>
            <a:r>
              <a:rPr lang="ru-RU" dirty="0" smtClean="0"/>
              <a:t>ПЛОДЫ ШОКОЛАДНОГО ДЕРЕВА</a:t>
            </a:r>
            <a:endParaRPr lang="ru-RU" dirty="0"/>
          </a:p>
        </p:txBody>
      </p:sp>
      <p:pic>
        <p:nvPicPr>
          <p:cNvPr id="1026" name="Picture 2" descr="C:\Users\АРМЕН\Desktop\КАРТИНКИ\12-3840e6ca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648072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d45f87bb2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90" b="1590"/>
          <a:stretch>
            <a:fillRect/>
          </a:stretch>
        </p:blipFill>
        <p:spPr>
          <a:xfrm>
            <a:off x="1475656" y="332656"/>
            <a:ext cx="6336704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085184"/>
            <a:ext cx="6711280" cy="16035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Ствол Шоколадного дерева полностью покрыт плодами – время сбора урожая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9157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Плоды шоколадного дерева разного цвета и размера. Почему? Потому что они разной степени зрелости. Шоколадное дерево дает урожай 2 раза в год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7" y="609600"/>
            <a:ext cx="4896544" cy="5915744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05263"/>
            <a:ext cx="8229600" cy="2225675"/>
          </a:xfrm>
          <a:noFill/>
        </p:spPr>
        <p:txBody>
          <a:bodyPr>
            <a:spAutoFit/>
          </a:bodyPr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ru-RU" sz="2000" b="1" i="1" smtClean="0">
                <a:solidFill>
                  <a:srgbClr val="500000"/>
                </a:solidFill>
                <a:latin typeface="Arial Unicode MS" pitchFamily="34" charset="-128"/>
              </a:rPr>
              <a:t>Плоды какао растут на стволе . Сначала их срезают специальным ножом . Именно из этих горьких бобов делают очень вкусную сладость . В год с одного какао- дерева  можно собрать 30  плодов. И получается всего 400 грамм шоколада!!! Какао-бобы достают из жёлтой шкурки и складываются в ящики с отверстиями . Бобы  любят воздух. Так они должны постоять 8 дней . Впереди их ждёт большое приключение .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2667000" y="1473200"/>
            <a:ext cx="5984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i="1">
                <a:latin typeface="Constantia" pitchFamily="18" charset="0"/>
                <a:ea typeface="GungsuhChe" pitchFamily="49" charset="-127"/>
                <a:cs typeface="Estrangelo Edessa" pitchFamily="66" charset="0"/>
              </a:rPr>
              <a:t>         </a:t>
            </a:r>
            <a:endParaRPr lang="ru-RU">
              <a:ea typeface="GungsuhChe" pitchFamily="49" charset="-127"/>
              <a:cs typeface="Estrangelo Edessa" pitchFamily="66" charset="0"/>
            </a:endParaRPr>
          </a:p>
        </p:txBody>
      </p:sp>
      <p:pic>
        <p:nvPicPr>
          <p:cNvPr id="4100" name="i-main-pic" descr="Картинка 20 из 2663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42988" y="6207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882900" y="5048250"/>
            <a:ext cx="874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i="1">
                <a:latin typeface="Constantia" pitchFamily="18" charset="0"/>
                <a:ea typeface="GungsuhChe" pitchFamily="49" charset="-127"/>
                <a:cs typeface="Estrangelo Edessa" pitchFamily="66" charset="0"/>
              </a:rPr>
              <a:t>               </a:t>
            </a:r>
            <a:endParaRPr lang="ru-RU">
              <a:ea typeface="GungsuhChe" pitchFamily="49" charset="-127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455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ГДЕ РАСТЕТ ШОКОЛАД?</vt:lpstr>
      <vt:lpstr>Слайд 2</vt:lpstr>
      <vt:lpstr>ИСТОРИЯ ШОКОЛАДА</vt:lpstr>
      <vt:lpstr>Один французский повар догадался добавить сахар к горькому какао: и шоколад тут же все полюбили</vt:lpstr>
      <vt:lpstr>ШОКОЛАДНОЕ ДЕРЕВО</vt:lpstr>
      <vt:lpstr>ПЛОДЫ ШОКОЛАДНОГО ДЕРЕВА</vt:lpstr>
      <vt:lpstr>Ствол Шоколадного дерева полностью покрыт плодами – время сбора урожая </vt:lpstr>
      <vt:lpstr>Слайд 8</vt:lpstr>
      <vt:lpstr>Слайд 9</vt:lpstr>
      <vt:lpstr>Слайд 10</vt:lpstr>
      <vt:lpstr>Так выглядят какао-бобы</vt:lpstr>
      <vt:lpstr>После сбора урожая какао-бобы необходимо просушить</vt:lpstr>
      <vt:lpstr>Слайд 13</vt:lpstr>
      <vt:lpstr>Слайд 14</vt:lpstr>
      <vt:lpstr>Промышленное производство шоколада</vt:lpstr>
      <vt:lpstr>Специальные станки для производства шоколада</vt:lpstr>
      <vt:lpstr>Темный (горький) шоколад</vt:lpstr>
      <vt:lpstr>Молочный шоколад</vt:lpstr>
      <vt:lpstr>Белый шоколад</vt:lpstr>
      <vt:lpstr>Жидкий шоколад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РАСТЕТ ШОКОЛАД?</dc:title>
  <dc:creator>АРМЕН</dc:creator>
  <cp:lastModifiedBy>Admin</cp:lastModifiedBy>
  <cp:revision>11</cp:revision>
  <dcterms:created xsi:type="dcterms:W3CDTF">2013-08-11T19:02:39Z</dcterms:created>
  <dcterms:modified xsi:type="dcterms:W3CDTF">2015-07-04T07:16:47Z</dcterms:modified>
</cp:coreProperties>
</file>