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9" r:id="rId7"/>
    <p:sldId id="270" r:id="rId8"/>
    <p:sldId id="272" r:id="rId9"/>
    <p:sldId id="271" r:id="rId10"/>
    <p:sldId id="273" r:id="rId11"/>
    <p:sldId id="260" r:id="rId12"/>
    <p:sldId id="261" r:id="rId13"/>
    <p:sldId id="262" r:id="rId14"/>
    <p:sldId id="263" r:id="rId15"/>
    <p:sldId id="268" r:id="rId16"/>
    <p:sldId id="264" r:id="rId17"/>
    <p:sldId id="274" r:id="rId18"/>
    <p:sldId id="265" r:id="rId19"/>
    <p:sldId id="267" r:id="rId20"/>
    <p:sldId id="27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screen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6FD7-5FA3-4BDD-9E79-501D26EC07E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8024659-EB14-4F62-A3BA-F6C6D8F83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images.yandex.ru/#!/yandsearch?p=1&amp;text=&#1084;&#1086;&#1088;&#1089;&#1082;&#1072;&#1103; &#1089;&#1074;&#1080;&#1085;&#1082;&#1072; &#1080; &#1095;&#1077;&#1083;&#1086;&#1074;&#1077;&#1082;&amp;pos=41&amp;uinfo=sw-1263-sh-878-fw-1038-fh-598-pd-1&amp;rpt=simage&amp;img_url=http%3A%2F%2Fmorsvinki.ru%2Ffoto%2Fdata%2Fmedia%2F79%2F14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text=&#1092;&#1086;&#1090;&#1086; &#1089;&#1087;&#1072;&#1089;&#1080;&#1073;&#1086; &#1079;&#1072; &#1074;&#1085;&#1080;&#1084;&#1072;&#1085;&#1080;&#1077; &#1072;&#1085;&#1080;&#1084;&#1072;&#1094;&#1080;&#1103;&amp;fp=0&amp;pos=0&amp;uinfo=ww-1263-wh-855-fw-1038-fh-598-pd-1&amp;rpt=simage&amp;img_url=http%3A%2F%2Fimg-fotki.yandex.ru%2Fget%2F5505%2Ftgavrilova.25%2F0_4bd24_a388c371_L.jpg" TargetMode="External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pitomec.ru/photos/main/bespitova/43726/4635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rskayasvinka.ru/wp-content/uploads/2011/03/6a23bb__de6e8437d2_6001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pitomec.ru/photos/main/bespitova/44828/46902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psearch&amp;img_url=http://img-fotki.yandex.ru/get/5605/b-veronika2009.2/0_66e60_fdbda868_L&amp;uinfo=sw-1263-sh-878-fw-0-fh-598-pd-1&amp;text=%D0%B2%D1%81%D1%91%20%D0%BE%20%D0%BC%D0%BE%D1%80%D1%81%D0%BA%D0%B8%D1%85%20%D1%81%D0%B2%D0%B8%D0%BD%D0%BA%D0%B0%D1%85&amp;noreask=1&amp;pos=21&amp;lr=11067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#!/yandsearch?p=1&amp;text=&#1084;&#1086;&#1088;&#1089;&#1082;&#1072;&#1103; &#1089;&#1074;&#1080;&#1085;&#1082;&#1072; &#1088;&#1080;&#1089;&#1091;&#1085;&#1086;&#1082;&amp;pos=56&amp;uinfo=sw-1263-sh-878-fw-1038-fh-598-pd-1&amp;rpt=simage&amp;img_url=http%3A%2F%2Fs002.radikal.ru%2Fi199%2F1103%2Fe6%2F04804d98fe12t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orskayasvinka.ru/wp-content/uploads/2011/03/04-18-02.jpg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hyperlink" Target="http://morskayasvinka.ru/wp-content/uploads/2011/03/04-18-06.jpg" TargetMode="External"/><Relationship Id="rId2" Type="http://schemas.openxmlformats.org/officeDocument/2006/relationships/hyperlink" Target="http://morskayasvinka.ru/wp-content/uploads/2011/03/04-18-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rskayasvinka.ru/wp-content/uploads/2011/03/04-18-031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://morskayasvinka.ru/wp-content/uploads/2011/03/04-18-05.jpg" TargetMode="External"/><Relationship Id="rId4" Type="http://schemas.openxmlformats.org/officeDocument/2006/relationships/hyperlink" Target="http://morskayasvinka.ru/wp-content/uploads/2011/03/04-18-04.jpg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images.yandex.ru/#!/yandsearch?source=wiz&amp;uinfo=sw-1263-sh-878-fw-1038-fh-598-pd-1&amp;text=&#1095;&#1077;&#1088;&#1077;&#1087;&#1072;&#1093;&#1080; &#1082;&#1088;&#1072;&#1089;&#1085;&#1086;&#1091;&#1093;&#1080;&#1077;&amp;noreask=1&amp;pos=2&amp;lr=11067&amp;rpt=simage&amp;img_url=http%3A%2F%2Fwww.dkimages.com%2Fdiscover%2FDKIMAGES%2FDiscover%2Fpreviews%2F979%2F50345984.JPG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2255843"/>
          </a:xfrm>
        </p:spPr>
        <p:txBody>
          <a:bodyPr>
            <a:noAutofit/>
          </a:bodyPr>
          <a:lstStyle/>
          <a:p>
            <a:pPr algn="ctr"/>
            <a:r>
              <a:rPr lang="ru-RU" alt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создания </a:t>
            </a:r>
            <a:br>
              <a:rPr lang="ru-RU" alt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живого уголка </a:t>
            </a:r>
            <a:br>
              <a:rPr lang="ru-RU" alt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классе.</a:t>
            </a:r>
            <a:r>
              <a:rPr lang="ru-RU" altLang="en-US" sz="6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ru-RU" altLang="en-US" sz="6000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endParaRPr lang="ru-RU" sz="60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42913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Авторы проекта: </a:t>
            </a:r>
            <a:r>
              <a:rPr lang="ru-RU" sz="2000" b="1" u="sng" dirty="0" smtClean="0">
                <a:solidFill>
                  <a:srgbClr val="0070C0"/>
                </a:solidFill>
              </a:rPr>
              <a:t>учащиеся 4 класса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Руководитель: </a:t>
            </a:r>
            <a:r>
              <a:rPr lang="ru-RU" sz="2000" b="1" u="sng" dirty="0" smtClean="0">
                <a:solidFill>
                  <a:srgbClr val="0070C0"/>
                </a:solidFill>
              </a:rPr>
              <a:t>Т.П. Позднякова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214290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CC"/>
                          </a:solidFill>
                          <a:latin typeface="Times New Roman"/>
                          <a:ea typeface="Times New Roman"/>
                        </a:rPr>
                        <a:t>ГКС(К)ОУ «Специальная (коррекционная) общеобразовательная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3333CC"/>
                          </a:solidFill>
                          <a:latin typeface="Times New Roman"/>
                          <a:ea typeface="Times New Roman"/>
                        </a:rPr>
                        <a:t>школа-интернат №1 </a:t>
                      </a:r>
                      <a:r>
                        <a:rPr lang="en-US" sz="1200" b="1" dirty="0">
                          <a:solidFill>
                            <a:srgbClr val="3333CC"/>
                          </a:solidFill>
                          <a:latin typeface="Times New Roman"/>
                          <a:ea typeface="Times New Roman"/>
                        </a:rPr>
                        <a:t>VIII</a:t>
                      </a:r>
                      <a:r>
                        <a:rPr lang="ru-RU" sz="1200" b="1" dirty="0">
                          <a:solidFill>
                            <a:srgbClr val="3333CC"/>
                          </a:solidFill>
                          <a:latin typeface="Times New Roman"/>
                          <a:ea typeface="Times New Roman"/>
                        </a:rPr>
                        <a:t> вида</a:t>
                      </a:r>
                      <a:r>
                        <a:rPr lang="ru-RU" sz="1200" b="1" dirty="0" smtClean="0">
                          <a:solidFill>
                            <a:srgbClr val="3333CC"/>
                          </a:solidFill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г. Железноводск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54" name="Picture 2" descr="D:\маме\Живой уголок\Живой уголок ФОТО\IMG_26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786190"/>
            <a:ext cx="396481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Что едят черепахи?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5747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Овощи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Сухие корма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Злаки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3010" name="Picture 2" descr="http://wallpaper-3d-hd.ru/img/big/7/3/3/73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357298"/>
            <a:ext cx="2786082" cy="1928826"/>
          </a:xfrm>
          <a:prstGeom prst="rect">
            <a:avLst/>
          </a:prstGeom>
          <a:noFill/>
        </p:spPr>
      </p:pic>
      <p:pic>
        <p:nvPicPr>
          <p:cNvPr id="43012" name="Picture 4" descr="http://www.aquafanat.com.ua/uploads/news/news-Ej7DU82y6O-8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357562"/>
            <a:ext cx="1936732" cy="1879489"/>
          </a:xfrm>
          <a:prstGeom prst="rect">
            <a:avLst/>
          </a:prstGeom>
          <a:noFill/>
        </p:spPr>
      </p:pic>
      <p:pic>
        <p:nvPicPr>
          <p:cNvPr id="43014" name="Picture 6" descr="http://www.o-moloke.ru/staff_files/69934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4929198"/>
            <a:ext cx="2031499" cy="13509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42910" y="857232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2 этап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u="sng" dirty="0">
                <a:solidFill>
                  <a:srgbClr val="002060"/>
                </a:solidFill>
              </a:rPr>
              <a:t>Изучение </a:t>
            </a:r>
            <a:r>
              <a:rPr lang="ru-RU" sz="2400" u="sng" dirty="0" smtClean="0">
                <a:solidFill>
                  <a:srgbClr val="002060"/>
                </a:solidFill>
              </a:rPr>
              <a:t>особенностей животных в условиях зооуголка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179488" y="1464058"/>
            <a:ext cx="35719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00364" y="171448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Поход в зоомагазин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21" name="Picture 1" descr="IMG_288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500306"/>
            <a:ext cx="2571768" cy="1714512"/>
          </a:xfrm>
          <a:prstGeom prst="rect">
            <a:avLst/>
          </a:prstGeom>
          <a:noFill/>
          <a:ln w="5080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22" name="Picture 2" descr="IMG_28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500306"/>
            <a:ext cx="2674506" cy="1785950"/>
          </a:xfrm>
          <a:prstGeom prst="rect">
            <a:avLst/>
          </a:prstGeom>
          <a:noFill/>
          <a:ln w="5080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23" name="Picture 3" descr="IMG_288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4714884"/>
            <a:ext cx="2571768" cy="1714512"/>
          </a:xfrm>
          <a:prstGeom prst="rect">
            <a:avLst/>
          </a:prstGeom>
          <a:noFill/>
          <a:ln w="50800" cmpd="tri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643042" y="142852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Этапы реализации проекта:</a:t>
            </a:r>
            <a:endParaRPr lang="ru-RU" sz="3200" dirty="0"/>
          </a:p>
        </p:txBody>
      </p:sp>
      <p:pic>
        <p:nvPicPr>
          <p:cNvPr id="30724" name="Picture 4" descr="IMG_288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4643446"/>
            <a:ext cx="2567627" cy="1714512"/>
          </a:xfrm>
          <a:prstGeom prst="rect">
            <a:avLst/>
          </a:prstGeom>
          <a:noFill/>
          <a:ln w="508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4000" b="1" dirty="0" smtClean="0">
                <a:solidFill>
                  <a:srgbClr val="7030A0"/>
                </a:solidFill>
              </a:rPr>
              <a:t>Этапы реализации проекта:</a:t>
            </a:r>
            <a:endParaRPr lang="ru-RU" sz="4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/>
              <a:t>	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57158" y="1071546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этап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предпочтений учащихся класса.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1785926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Опрос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>
            <a:stCxn id="29701" idx="2"/>
          </p:cNvCxnSpPr>
          <p:nvPr/>
        </p:nvCxnSpPr>
        <p:spPr>
          <a:xfrm rot="5400000">
            <a:off x="4409923" y="1695288"/>
            <a:ext cx="32415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1538" y="2500306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Согласны</a:t>
            </a:r>
            <a:r>
              <a:rPr lang="ru-RU" sz="2400" dirty="0">
                <a:solidFill>
                  <a:srgbClr val="002060"/>
                </a:solidFill>
              </a:rPr>
              <a:t>, чтобы в кабинете </a:t>
            </a:r>
            <a:r>
              <a:rPr lang="ru-RU" sz="2400" dirty="0" smtClean="0">
                <a:solidFill>
                  <a:srgbClr val="002060"/>
                </a:solidFill>
              </a:rPr>
              <a:t>был </a:t>
            </a:r>
            <a:r>
              <a:rPr lang="ru-RU" sz="2400" dirty="0">
                <a:solidFill>
                  <a:srgbClr val="002060"/>
                </a:solidFill>
              </a:rPr>
              <a:t>"живой уголок" </a:t>
            </a:r>
            <a:r>
              <a:rPr lang="ru-RU" sz="2400" dirty="0" smtClean="0">
                <a:solidFill>
                  <a:srgbClr val="002060"/>
                </a:solidFill>
              </a:rPr>
              <a:t>с черепахой.-</a:t>
            </a:r>
            <a:r>
              <a:rPr lang="ru-RU" sz="2400" dirty="0" smtClean="0">
                <a:solidFill>
                  <a:srgbClr val="C00000"/>
                </a:solidFill>
              </a:rPr>
              <a:t>48%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Согласны, чтобы в кабинете был "живой уголок" с морской свинкой.-</a:t>
            </a:r>
            <a:r>
              <a:rPr lang="ru-RU" sz="2400" dirty="0" smtClean="0">
                <a:solidFill>
                  <a:srgbClr val="C00000"/>
                </a:solidFill>
              </a:rPr>
              <a:t>52%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Согласны </a:t>
            </a:r>
            <a:r>
              <a:rPr lang="ru-RU" sz="2400" dirty="0">
                <a:solidFill>
                  <a:srgbClr val="002060"/>
                </a:solidFill>
              </a:rPr>
              <a:t>ухаживать за </a:t>
            </a:r>
            <a:r>
              <a:rPr lang="ru-RU" sz="2400" dirty="0" smtClean="0">
                <a:solidFill>
                  <a:srgbClr val="002060"/>
                </a:solidFill>
              </a:rPr>
              <a:t>животными-</a:t>
            </a:r>
            <a:r>
              <a:rPr lang="ru-RU" sz="2400" dirty="0" smtClean="0">
                <a:solidFill>
                  <a:srgbClr val="C00000"/>
                </a:solidFill>
              </a:rPr>
              <a:t>85%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9702" name="Picture 6" descr="IMG_263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4643446"/>
            <a:ext cx="2819400" cy="1887537"/>
          </a:xfrm>
          <a:prstGeom prst="rect">
            <a:avLst/>
          </a:prstGeom>
          <a:noFill/>
          <a:ln w="4445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9703" name="Picture 7" descr="IMG_26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4572008"/>
            <a:ext cx="2817812" cy="1876425"/>
          </a:xfrm>
          <a:prstGeom prst="rect">
            <a:avLst/>
          </a:prstGeom>
          <a:noFill/>
          <a:ln w="4445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4000" b="1" dirty="0" smtClean="0">
                <a:solidFill>
                  <a:srgbClr val="7030A0"/>
                </a:solidFill>
              </a:rPr>
              <a:t>Этапы реализации проекта:</a:t>
            </a:r>
            <a:endParaRPr lang="ru-RU" sz="4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/>
              <a:t>	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1321015"/>
            <a:ext cx="6572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этап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572662" y="2143116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4414" y="2428868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Приобретение животных для живого уголка и необходимых условий для их жилья.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8674" name="Picture 2" descr="IMG_29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3857628"/>
            <a:ext cx="3435797" cy="2286016"/>
          </a:xfrm>
          <a:prstGeom prst="rect">
            <a:avLst/>
          </a:prstGeom>
          <a:noFill/>
          <a:ln w="4445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8675" name="Picture 3" descr="IMG_29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3857628"/>
            <a:ext cx="3420372" cy="2286016"/>
          </a:xfrm>
          <a:prstGeom prst="rect">
            <a:avLst/>
          </a:prstGeom>
          <a:noFill/>
          <a:ln w="4445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072494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	Ответственные за </a:t>
            </a:r>
            <a:r>
              <a:rPr lang="ru-RU" dirty="0" err="1" smtClean="0">
                <a:solidFill>
                  <a:srgbClr val="7030A0"/>
                </a:solidFill>
              </a:rPr>
              <a:t>садержание</a:t>
            </a:r>
            <a:r>
              <a:rPr lang="ru-RU" dirty="0" smtClean="0">
                <a:solidFill>
                  <a:srgbClr val="7030A0"/>
                </a:solidFill>
              </a:rPr>
              <a:t> порядка в живом уголке: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lvl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Моргунов Валерий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Нечитайло</a:t>
            </a:r>
            <a:r>
              <a:rPr lang="ru-RU" dirty="0" smtClean="0">
                <a:solidFill>
                  <a:srgbClr val="002060"/>
                </a:solidFill>
              </a:rPr>
              <a:t> Денис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Алехина Надежда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err="1" smtClean="0">
                <a:solidFill>
                  <a:srgbClr val="002060"/>
                </a:solidFill>
              </a:rPr>
              <a:t>Аладина</a:t>
            </a:r>
            <a:r>
              <a:rPr lang="ru-RU" dirty="0" smtClean="0">
                <a:solidFill>
                  <a:srgbClr val="002060"/>
                </a:solidFill>
              </a:rPr>
              <a:t> Алена.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69" name="Picture 1" descr="IMG_29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2071678"/>
            <a:ext cx="3102043" cy="2071702"/>
          </a:xfrm>
          <a:prstGeom prst="rect">
            <a:avLst/>
          </a:prstGeom>
          <a:noFill/>
          <a:ln w="3810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2770" name="Picture 2" descr="IMG_26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500570"/>
            <a:ext cx="2714644" cy="1816003"/>
          </a:xfrm>
          <a:prstGeom prst="rect">
            <a:avLst/>
          </a:prstGeom>
          <a:noFill/>
          <a:ln w="4445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2771" name="Picture 3" descr="IMG_26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4500570"/>
            <a:ext cx="2686050" cy="1790700"/>
          </a:xfrm>
          <a:prstGeom prst="rect">
            <a:avLst/>
          </a:prstGeom>
          <a:noFill/>
          <a:ln w="4445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2772" name="Picture 4" descr="IMG_263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36" y="4500570"/>
            <a:ext cx="2714644" cy="1805963"/>
          </a:xfrm>
          <a:prstGeom prst="rect">
            <a:avLst/>
          </a:prstGeom>
          <a:noFill/>
          <a:ln w="4445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D:\маме\Живой уголок\Живой уголок ФОТО\IMG_2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42918"/>
            <a:ext cx="3964809" cy="2643206"/>
          </a:xfrm>
          <a:prstGeom prst="rect">
            <a:avLst/>
          </a:prstGeom>
          <a:noFill/>
        </p:spPr>
      </p:pic>
      <p:pic>
        <p:nvPicPr>
          <p:cNvPr id="37892" name="Picture 4" descr="D:\маме\Живой уголок\Живой уголок ФОТО\IMG_26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642918"/>
            <a:ext cx="3935949" cy="2623967"/>
          </a:xfrm>
          <a:prstGeom prst="rect">
            <a:avLst/>
          </a:prstGeom>
          <a:noFill/>
        </p:spPr>
      </p:pic>
      <p:pic>
        <p:nvPicPr>
          <p:cNvPr id="37894" name="Picture 6" descr="D:\маме\Живой уголок\Живой уголок ФОТО\IMG_26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262311"/>
            <a:ext cx="3964808" cy="2595581"/>
          </a:xfrm>
          <a:prstGeom prst="rect">
            <a:avLst/>
          </a:prstGeom>
          <a:noFill/>
        </p:spPr>
      </p:pic>
      <p:pic>
        <p:nvPicPr>
          <p:cNvPr id="37895" name="Picture 7" descr="D:\маме\Живой уголок\Живой уголок ФОТО\IMG_26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3214686"/>
            <a:ext cx="3964810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14285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Моем аквариум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Наливаем в аквариум воду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592933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Моем клетку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066" y="592933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Насыпаем опилки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маме\Живой уголок\Живой уголок ФОТО\IMG_2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143380"/>
            <a:ext cx="3321867" cy="2214578"/>
          </a:xfrm>
          <a:prstGeom prst="rect">
            <a:avLst/>
          </a:prstGeom>
          <a:noFill/>
        </p:spPr>
      </p:pic>
      <p:pic>
        <p:nvPicPr>
          <p:cNvPr id="33795" name="Picture 3" descr="D:\маме\Живой уголок\Живой уголок ФОТО\IMG_29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1928802"/>
            <a:ext cx="3321867" cy="2214578"/>
          </a:xfrm>
          <a:prstGeom prst="rect">
            <a:avLst/>
          </a:prstGeom>
          <a:noFill/>
        </p:spPr>
      </p:pic>
      <p:pic>
        <p:nvPicPr>
          <p:cNvPr id="33796" name="Picture 4" descr="D:\маме\Живой уголок\Живой уголок ФОТО\IMG_29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4143380"/>
            <a:ext cx="3321867" cy="2214578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14282" y="232926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Сухой корм для черепах и морской свинки приобретается в зоомагазине; сено и овощи ребята привозят из дома.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Смета расходов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428733"/>
          <a:ext cx="8143933" cy="4500594"/>
        </p:xfrm>
        <a:graphic>
          <a:graphicData uri="http://schemas.openxmlformats.org/drawingml/2006/table">
            <a:tbl>
              <a:tblPr/>
              <a:tblGrid>
                <a:gridCol w="3370209"/>
                <a:gridCol w="1762386"/>
                <a:gridCol w="1505669"/>
                <a:gridCol w="1505669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на месяц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(руб.)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Стоимость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(руб.)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Кормовая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зерносмесь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Вака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Сено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Палочки для грызунов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Гигиеническая подстилка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Корм для черепах «Торти»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«Гаммарус»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505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Прогулка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13287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При условии хорошей погоды мы устраиваем морской свинке Нюше прогулки на свежем воздухе.</a:t>
            </a:r>
          </a:p>
          <a:p>
            <a:endParaRPr lang="ru-RU" dirty="0"/>
          </a:p>
        </p:txBody>
      </p:sp>
      <p:pic>
        <p:nvPicPr>
          <p:cNvPr id="34818" name="Picture 2" descr="IMG_289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3643314"/>
            <a:ext cx="3703974" cy="2286016"/>
          </a:xfrm>
          <a:prstGeom prst="rect">
            <a:avLst/>
          </a:prstGeom>
          <a:noFill/>
          <a:ln w="4445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4819" name="Picture 3" descr="IMG_289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876"/>
            <a:ext cx="42296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Вывод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Создание "живого уголка" в кабинете начальных классов возможно. Это позволило сделать кабинет более уютным, а пребывание в нём более интересным для всех ребят.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6866" name="Picture 2" descr="IMG_26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4143380"/>
            <a:ext cx="3166112" cy="2119526"/>
          </a:xfrm>
          <a:prstGeom prst="rect">
            <a:avLst/>
          </a:prstGeom>
          <a:noFill/>
          <a:ln w="3810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6867" name="Picture 3" descr="IMG_264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143380"/>
            <a:ext cx="3178048" cy="2119342"/>
          </a:xfrm>
          <a:prstGeom prst="rect">
            <a:avLst/>
          </a:prstGeom>
          <a:noFill/>
          <a:ln w="381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17573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7030A0"/>
                </a:solidFill>
              </a:rPr>
              <a:t>Цель проекта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создание "живого уголка" в кабинете начальных классов. </a:t>
            </a:r>
          </a:p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1785926"/>
            <a:ext cx="814393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разновидностей животных, обитающих в неволе;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особенностями жизни животных в условиях «живого уголка»;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благоприятных условий жизни животным "живого уголка";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у детей младшего школьного возраста бережного уважительного отношения к окружающей среде, природе;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экологической культуры детей через изучение и общение с растениями и животными в классном живом уголке на практике.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IMG_289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4643446"/>
            <a:ext cx="2994025" cy="1847850"/>
          </a:xfrm>
          <a:prstGeom prst="rect">
            <a:avLst/>
          </a:prstGeom>
          <a:noFill/>
          <a:ln w="4445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6628" name="Picture 4" descr="IMG_29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4643446"/>
            <a:ext cx="2708275" cy="1800225"/>
          </a:xfrm>
          <a:prstGeom prst="rect">
            <a:avLst/>
          </a:prstGeom>
          <a:noFill/>
          <a:ln w="381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orum.moya-semya.ru/uploads/av-8013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3643314"/>
            <a:ext cx="4214842" cy="2786082"/>
          </a:xfrm>
          <a:prstGeom prst="rect">
            <a:avLst/>
          </a:prstGeom>
          <a:noFill/>
          <a:ln w="44450" cmpd="thinThick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928670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Морская свинка очень подходящее животное для ребёнка! Это животное не кусается. Единственное что оно может это ударить зубами. И то если её очень сильно обидеть. Это относится к детям, ведь если свинку очень сильно обидит взрослый, то она может и укусить до крови. Но это случается очень редко. Морские свинки любят детей и снисходительно к ним относятся хотя и злятся иногда. Свинка не способна травмировать ребёнка, главное чтобы ребёнок не удушил и не искалечил животное играя. 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42852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Морская свинка и человек.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eb83c6b2bcc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57290" y="0"/>
            <a:ext cx="5892905" cy="6858000"/>
          </a:xfrm>
        </p:spPr>
      </p:pic>
      <p:sp>
        <p:nvSpPr>
          <p:cNvPr id="3584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3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2"/>
            <a:ext cx="8001056" cy="3643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Актуальность</a:t>
            </a:r>
            <a:r>
              <a:rPr lang="ru-RU" dirty="0" smtClean="0">
                <a:solidFill>
                  <a:srgbClr val="7030A0"/>
                </a:solidFill>
              </a:rPr>
              <a:t>: </a:t>
            </a:r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В кабинетах современной школы есть всё необходимое оборудование для занятий, но нет места, где можно было бы просто посидеть в тишине, наблюдая за животными. Как изменить такую ситуацию и сделать пребывание в школе не только сложным и важным процессом, но и интересным?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IMG_28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3429000"/>
            <a:ext cx="4719077" cy="3143272"/>
          </a:xfrm>
          <a:prstGeom prst="rect">
            <a:avLst/>
          </a:prstGeom>
          <a:noFill/>
          <a:ln w="635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4000" b="1" dirty="0" smtClean="0">
                <a:solidFill>
                  <a:srgbClr val="7030A0"/>
                </a:solidFill>
              </a:rPr>
              <a:t>Этапы реализации проекта:</a:t>
            </a:r>
            <a:endParaRPr lang="ru-RU" sz="4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/>
              <a:t>	</a:t>
            </a:r>
            <a:r>
              <a:rPr lang="ru-RU" sz="2000" b="1" i="1" dirty="0" smtClean="0">
                <a:solidFill>
                  <a:srgbClr val="002060"/>
                </a:solidFill>
              </a:rPr>
              <a:t>1 этап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</a:rPr>
              <a:t>Изучение литературы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Книги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928794" y="1643050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1" idx="1"/>
          </p:cNvCxnSpPr>
          <p:nvPr/>
        </p:nvCxnSpPr>
        <p:spPr>
          <a:xfrm>
            <a:off x="2928926" y="1643050"/>
            <a:ext cx="928694" cy="25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7620" y="17144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Интернет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15140" y="7643842"/>
            <a:ext cx="3143272" cy="25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6858000"/>
            <a:ext cx="2994358" cy="23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 descr="http://www.bookle.ru/cover/2306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7143776"/>
            <a:ext cx="1590346" cy="2428892"/>
          </a:xfrm>
          <a:prstGeom prst="rect">
            <a:avLst/>
          </a:prstGeom>
          <a:noFill/>
        </p:spPr>
      </p:pic>
      <p:pic>
        <p:nvPicPr>
          <p:cNvPr id="31752" name="Picture 8" descr="http://zoo-posad.ru/images/stories/virtuemart/product/402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714412" y="7000900"/>
            <a:ext cx="1714512" cy="24063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5 -0.12593 L -0.15417 -0.5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-0.13912 L 0.52622 -0.800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15208 L -0.47274 -0.729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0.04537 L 0.29532 -0.528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Немного из истории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морских свинок.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		Из сотен видов мелких млекопитающих лишь немногие пригодны для содержания в городской квартире. К таким видам относятся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морские свинки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, которых разводят не только в вивариях научно-исследовательских институтов, но и в домашних условиях. Морская свинка — другое дело. Она требует лишь немного внимания и немного места для клетки, неприхотлива, корм для нее всегда можно купить, уход не составляет особого труда и занимает ежедневно немного времени. Самостоятельный уход за ними вполне можно доверять детям старше 8—9 лет, так как морские свинки принадлежат, как правило, к добродушным, ручным животным.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pitomec.ru/i/bespitova/43726/463562_150.jpg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357694"/>
            <a:ext cx="1785950" cy="1357322"/>
          </a:xfrm>
          <a:prstGeom prst="rect">
            <a:avLst/>
          </a:prstGeom>
          <a:noFill/>
          <a:ln w="1905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Рисунок 4" descr="http://pitomec.ru/i/bespitova/44828/469023_150.jpg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5143512"/>
            <a:ext cx="2000264" cy="1285884"/>
          </a:xfrm>
          <a:prstGeom prst="rect">
            <a:avLst/>
          </a:prstGeom>
          <a:noFill/>
          <a:ln w="1905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" name="Рисунок 6" descr="http://morskayasvinka.ru/wp-content/uploads/2011/03/6a23bb__de6e8437d2_6001-300x199.jpg">
            <a:hlinkClick r:id="rId6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00562" y="4357694"/>
            <a:ext cx="188150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орская свинка - свинство в доме?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43702" y="5072074"/>
            <a:ext cx="2143140" cy="1357322"/>
          </a:xfrm>
          <a:prstGeom prst="rect">
            <a:avLst/>
          </a:prstGeom>
          <a:noFill/>
          <a:ln w="31750" cmpd="thinThick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4572032" cy="41434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Вы скажите мне, что есть морская свинка?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Почему ее назвали так?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Так давайте взглянем на картинку: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Выглядит, как будто бы хомяк...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Но скажите, почему она морская?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Может, любит плавать по воде?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Так ведь нет же, свинка не такая,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И живет на суше, не в пруде!</a:t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357166"/>
            <a:ext cx="37862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</a:pP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зачем </a:t>
            </a: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же так ее назвали?</a:t>
            </a:r>
            <a:b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заблуждение зачем ввели народ?</a:t>
            </a:r>
            <a:b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Вероятнее всего они не знали,</a:t>
            </a:r>
            <a:b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в воде та свинка не живет.</a:t>
            </a:r>
            <a:b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Много странного творится в       этом мире,</a:t>
            </a:r>
            <a:b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Раздают названья - не поймешь.</a:t>
            </a:r>
            <a:b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зверек живет себе в квартире,</a:t>
            </a:r>
            <a:b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скажу вам: он весьма хорош.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5-tub-ru.yandex.net/i?id=125732641-41-72&amp;n=21">
            <a:hlinkClick r:id="rId2" tgtFrame="&quot;_blank&quot;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3929066"/>
            <a:ext cx="2895600" cy="2168525"/>
          </a:xfrm>
          <a:prstGeom prst="rect">
            <a:avLst/>
          </a:prstGeom>
          <a:noFill/>
          <a:ln w="3810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" name="Рисунок 6" descr="http://img.mota.ru/upload/wallpapers/2009/07/15/11/02/3672/animals_726-crop.jpg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4071942"/>
            <a:ext cx="2928958" cy="2128839"/>
          </a:xfrm>
          <a:prstGeom prst="rect">
            <a:avLst/>
          </a:prstGeom>
          <a:noFill/>
          <a:ln w="38100" cmpd="thinThick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Породы морских свинок.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Строгий Английский </a:t>
            </a:r>
            <a:r>
              <a:rPr lang="ru-RU" sz="2400" b="1" dirty="0" err="1" smtClean="0">
                <a:solidFill>
                  <a:srgbClr val="0070C0"/>
                </a:solidFill>
              </a:rPr>
              <a:t>Селф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rgbClr val="0070C0"/>
                </a:solidFill>
              </a:rPr>
              <a:t>Шелти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Царственный </a:t>
            </a:r>
            <a:r>
              <a:rPr lang="ru-RU" sz="2400" b="1" dirty="0" err="1" smtClean="0">
                <a:solidFill>
                  <a:srgbClr val="0070C0"/>
                </a:solidFill>
              </a:rPr>
              <a:t>Коронет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Популярные Перуанцы.</a:t>
            </a:r>
          </a:p>
          <a:p>
            <a:pPr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Сверкающие Сатины.</a:t>
            </a:r>
          </a:p>
          <a:p>
            <a:pPr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Русские Гималайцы.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morskayasvinka.ru/wp-content/uploads/2011/03/04-18-01.jpg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857232"/>
            <a:ext cx="1500198" cy="928694"/>
          </a:xfrm>
          <a:prstGeom prst="rect">
            <a:avLst/>
          </a:prstGeom>
          <a:noFill/>
          <a:ln w="2540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Рисунок 4" descr="http://morskayasvinka.ru/wp-content/uploads/2011/03/04-18-04.jpg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2000240"/>
            <a:ext cx="2143140" cy="1143008"/>
          </a:xfrm>
          <a:prstGeom prst="rect">
            <a:avLst/>
          </a:prstGeom>
          <a:noFill/>
          <a:ln w="2540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Рисунок 5" descr="http://morskayasvinka.ru/wp-content/uploads/2011/03/04-18-031.jpg">
            <a:hlinkClick r:id="rId6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3438" y="2285992"/>
            <a:ext cx="1714512" cy="1071570"/>
          </a:xfrm>
          <a:prstGeom prst="rect">
            <a:avLst/>
          </a:prstGeom>
          <a:noFill/>
          <a:ln w="2540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" name="Рисунок 6" descr="http://morskayasvinka.ru/wp-content/uploads/2011/03/04-18-02.jpg">
            <a:hlinkClick r:id="rId8"/>
          </p:cNvPr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57884" y="3500438"/>
            <a:ext cx="2003431" cy="1104902"/>
          </a:xfrm>
          <a:prstGeom prst="rect">
            <a:avLst/>
          </a:prstGeom>
          <a:noFill/>
          <a:ln w="2540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" name="Рисунок 7" descr="http://morskayasvinka.ru/wp-content/uploads/2011/03/04-18-05.jpg">
            <a:hlinkClick r:id="rId10"/>
          </p:cNvPr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857620" y="4500570"/>
            <a:ext cx="1928826" cy="1071570"/>
          </a:xfrm>
          <a:prstGeom prst="rect">
            <a:avLst/>
          </a:prstGeom>
          <a:noFill/>
          <a:ln w="2540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" name="Рисунок 8" descr="http://morskayasvinka.ru/wp-content/uploads/2011/03/04-18-06.jpg">
            <a:hlinkClick r:id="rId12"/>
          </p:cNvPr>
          <p:cNvPicPr/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29322" y="5500702"/>
            <a:ext cx="1964377" cy="1133477"/>
          </a:xfrm>
          <a:prstGeom prst="rect">
            <a:avLst/>
          </a:prstGeom>
          <a:noFill/>
          <a:ln w="25400" cmpd="thinThick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Породы черепах.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ГЕОГРАФИЧЕСКАЯ ЧЕРЕПАХА</a:t>
            </a:r>
          </a:p>
          <a:p>
            <a:pPr>
              <a:buNone/>
            </a:pPr>
            <a:endParaRPr lang="ru-RU" sz="24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РИДЛЕЯ</a:t>
            </a:r>
          </a:p>
          <a:p>
            <a:pPr>
              <a:buNone/>
            </a:pPr>
            <a:endParaRPr lang="ru-RU" sz="24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МОРСКАЯ ЗЕЛЕНАЯ</a:t>
            </a:r>
          </a:p>
          <a:p>
            <a:pPr>
              <a:buNone/>
            </a:pPr>
            <a:endParaRPr lang="ru-RU" sz="24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красноухая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8786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986" name="Picture 2" descr="http://articles.thebestofpets.com/50/geograf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1357298"/>
            <a:ext cx="1858846" cy="1214446"/>
          </a:xfrm>
          <a:prstGeom prst="rect">
            <a:avLst/>
          </a:prstGeom>
          <a:noFill/>
        </p:spPr>
      </p:pic>
      <p:pic>
        <p:nvPicPr>
          <p:cNvPr id="41988" name="Picture 4" descr="http://articles.thebestofpets.com/50/rid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2071678"/>
            <a:ext cx="1714512" cy="1143008"/>
          </a:xfrm>
          <a:prstGeom prst="rect">
            <a:avLst/>
          </a:prstGeom>
          <a:noFill/>
        </p:spPr>
      </p:pic>
      <p:pic>
        <p:nvPicPr>
          <p:cNvPr id="41990" name="Picture 6" descr="http://articles.thebestofpets.com/50/mor_ze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2643182"/>
            <a:ext cx="1928826" cy="1440191"/>
          </a:xfrm>
          <a:prstGeom prst="rect">
            <a:avLst/>
          </a:prstGeom>
          <a:noFill/>
        </p:spPr>
      </p:pic>
      <p:pic>
        <p:nvPicPr>
          <p:cNvPr id="8" name="Рисунок 7" descr="http://www.rsn-msk.ru/files/news/news_1301998137.jpg">
            <a:hlinkClick r:id="rId5"/>
          </p:cNvPr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4429132"/>
            <a:ext cx="2041519" cy="1157281"/>
          </a:xfrm>
          <a:prstGeom prst="rect">
            <a:avLst/>
          </a:prstGeom>
          <a:noFill/>
          <a:ln w="44450" cmpd="tri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Что едят морские свинки?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90022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Яблоки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Морковь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Огурцы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Капусту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Зерно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Семечки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Траву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9941" name="Picture 5" descr="http://nov-designs.ru/uploads/posts/2012-05/1338034262_prevy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1" y="714356"/>
            <a:ext cx="1366251" cy="1214446"/>
          </a:xfrm>
          <a:prstGeom prst="rect">
            <a:avLst/>
          </a:prstGeom>
          <a:noFill/>
        </p:spPr>
      </p:pic>
      <p:pic>
        <p:nvPicPr>
          <p:cNvPr id="39943" name="Picture 7" descr="http://www.mojeprzepisy.pl/pliki/przepisy/skladniki/marche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1857364"/>
            <a:ext cx="2000264" cy="928694"/>
          </a:xfrm>
          <a:prstGeom prst="rect">
            <a:avLst/>
          </a:prstGeom>
          <a:noFill/>
        </p:spPr>
      </p:pic>
      <p:pic>
        <p:nvPicPr>
          <p:cNvPr id="39945" name="Picture 9" descr="http://rylik.ru/uploads/posts/2010-01/1263785370_28l6oo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2071678"/>
            <a:ext cx="1143008" cy="1492769"/>
          </a:xfrm>
          <a:prstGeom prst="rect">
            <a:avLst/>
          </a:prstGeom>
          <a:noFill/>
        </p:spPr>
      </p:pic>
      <p:pic>
        <p:nvPicPr>
          <p:cNvPr id="39947" name="Picture 11" descr="http://cliparthouse.ru/wp-content/uploads/vegetables/18-vegetable-cabbage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108" y="2928934"/>
            <a:ext cx="1571636" cy="1004101"/>
          </a:xfrm>
          <a:prstGeom prst="rect">
            <a:avLst/>
          </a:prstGeom>
          <a:noFill/>
        </p:spPr>
      </p:pic>
      <p:pic>
        <p:nvPicPr>
          <p:cNvPr id="39949" name="Picture 13" descr="http://nov-designs.ru/uploads/posts/2013-03/1363726906_dlya-klipart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57554" y="3857628"/>
            <a:ext cx="1285884" cy="1098145"/>
          </a:xfrm>
          <a:prstGeom prst="rect">
            <a:avLst/>
          </a:prstGeom>
          <a:noFill/>
        </p:spPr>
      </p:pic>
      <p:pic>
        <p:nvPicPr>
          <p:cNvPr id="39952" name="Picture 16" descr="http://img.ehowcdn.com/og-image-tag/ehow/images/a07/28/k1/tall-grass-seed-north-carolina-1.1-800x80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00694" y="4000504"/>
            <a:ext cx="1428760" cy="1428760"/>
          </a:xfrm>
          <a:prstGeom prst="rect">
            <a:avLst/>
          </a:prstGeom>
          <a:noFill/>
        </p:spPr>
      </p:pic>
      <p:pic>
        <p:nvPicPr>
          <p:cNvPr id="39954" name="Picture 18" descr="http://liveearth.org/img/save/time-is-of-the-essenc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85984" y="5000636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395</TotalTime>
  <Words>353</Words>
  <Application>Microsoft Office PowerPoint</Application>
  <PresentationFormat>Экран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Welcome</vt:lpstr>
      <vt:lpstr>Проект создания  живого уголка  в классе. </vt:lpstr>
      <vt:lpstr>Слайд 2</vt:lpstr>
      <vt:lpstr>Слайд 3</vt:lpstr>
      <vt:lpstr>Слайд 4</vt:lpstr>
      <vt:lpstr>Немного из истории морских свинок.</vt:lpstr>
      <vt:lpstr>Слайд 6</vt:lpstr>
      <vt:lpstr>Породы морских свинок.</vt:lpstr>
      <vt:lpstr>Породы черепах.</vt:lpstr>
      <vt:lpstr>Что едят морские свинки?</vt:lpstr>
      <vt:lpstr>Что едят черепахи?</vt:lpstr>
      <vt:lpstr>Слайд 11</vt:lpstr>
      <vt:lpstr>Слайд 12</vt:lpstr>
      <vt:lpstr>Слайд 13</vt:lpstr>
      <vt:lpstr>Слайд 14</vt:lpstr>
      <vt:lpstr>Слайд 15</vt:lpstr>
      <vt:lpstr>Слайд 16</vt:lpstr>
      <vt:lpstr>Смета расходов</vt:lpstr>
      <vt:lpstr>Прогулка</vt:lpstr>
      <vt:lpstr>Вывод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создания  живого уголка  в классе.</dc:title>
  <dc:creator>Оксана</dc:creator>
  <cp:lastModifiedBy>Оксана</cp:lastModifiedBy>
  <cp:revision>42</cp:revision>
  <dcterms:created xsi:type="dcterms:W3CDTF">2013-12-10T04:31:19Z</dcterms:created>
  <dcterms:modified xsi:type="dcterms:W3CDTF">2013-12-12T14:09:20Z</dcterms:modified>
</cp:coreProperties>
</file>