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4"/>
  </p:notesMasterIdLst>
  <p:sldIdLst>
    <p:sldId id="256" r:id="rId3"/>
    <p:sldId id="259" r:id="rId4"/>
    <p:sldId id="270" r:id="rId5"/>
    <p:sldId id="262" r:id="rId6"/>
    <p:sldId id="263" r:id="rId7"/>
    <p:sldId id="265" r:id="rId8"/>
    <p:sldId id="260" r:id="rId9"/>
    <p:sldId id="266" r:id="rId10"/>
    <p:sldId id="268" r:id="rId11"/>
    <p:sldId id="267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996633"/>
    <a:srgbClr val="F0EBE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>
        <p:scale>
          <a:sx n="59" d="100"/>
          <a:sy n="59" d="100"/>
        </p:scale>
        <p:origin x="-816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0C456-E38A-4500-8D08-47E7A23A2AF0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1E1F8-1696-4966-BF37-D1E50148355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2158C-029E-41A6-8269-2DCE93178C56}" type="datetimeFigureOut">
              <a:rPr lang="ru-RU" smtClean="0"/>
              <a:pPr/>
              <a:t>13.04.2011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wmf"/><Relationship Id="rId5" Type="http://schemas.openxmlformats.org/officeDocument/2006/relationships/image" Target="../media/image2.wmf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slide" Target="slide2.xml"/><Relationship Id="rId7" Type="http://schemas.openxmlformats.org/officeDocument/2006/relationships/image" Target="../media/image15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428596" y="222435"/>
            <a:ext cx="3878672" cy="6492713"/>
            <a:chOff x="1151155" y="-206193"/>
            <a:chExt cx="3878672" cy="6492713"/>
          </a:xfrm>
        </p:grpSpPr>
        <p:sp>
          <p:nvSpPr>
            <p:cNvPr id="14" name="Прямоугольник 13"/>
            <p:cNvSpPr/>
            <p:nvPr/>
          </p:nvSpPr>
          <p:spPr>
            <a:xfrm rot="20773993">
              <a:off x="1243613" y="134706"/>
              <a:ext cx="3786214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 rot="20773993">
              <a:off x="1182685" y="-155774"/>
              <a:ext cx="3786214" cy="5929354"/>
            </a:xfrm>
            <a:prstGeom prst="rect">
              <a:avLst/>
            </a:prstGeom>
            <a:solidFill>
              <a:schemeClr val="bg1"/>
            </a:solidFill>
            <a:ln cap="sq">
              <a:solidFill>
                <a:schemeClr val="bg1"/>
              </a:solidFill>
            </a:ln>
            <a:scene3d>
              <a:camera prst="perspectiveRelaxedModerately"/>
              <a:lightRig rig="threePt" dir="t"/>
            </a:scene3d>
            <a:sp3d extrusionH="76200" contourW="12700" prstMaterial="powder">
              <a:bevelT h="457200"/>
              <a:extrusionClr>
                <a:schemeClr val="bg1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 rot="16200000" flipH="1">
              <a:off x="1485880" y="6057920"/>
              <a:ext cx="357190" cy="10001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 rot="20773993">
              <a:off x="1151155" y="-206193"/>
              <a:ext cx="3786214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TextBox 15"/>
            <p:cNvSpPr txBox="1"/>
            <p:nvPr/>
          </p:nvSpPr>
          <p:spPr>
            <a:xfrm rot="20706627">
              <a:off x="1432653" y="901767"/>
              <a:ext cx="2651205" cy="1035432"/>
            </a:xfrm>
            <a:prstGeom prst="rect">
              <a:avLst/>
            </a:prstGeom>
            <a:noFill/>
          </p:spPr>
          <p:txBody>
            <a:bodyPr wrap="square" rtlCol="0">
              <a:prstTxWarp prst="textFadeUp">
                <a:avLst>
                  <a:gd name="adj" fmla="val 5781"/>
                </a:avLst>
              </a:prstTxWarp>
              <a:spAutoFit/>
            </a:bodyPr>
            <a:lstStyle/>
            <a:p>
              <a:r>
                <a:rPr lang="ru-RU" sz="66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effectLst>
                    <a:innerShdw blurRad="38100" dist="25400" dir="16200000">
                      <a:prstClr val="black"/>
                    </a:innerShdw>
                  </a:effectLst>
                </a:rPr>
                <a:t>КНИГА</a:t>
              </a:r>
              <a:endParaRPr lang="ru-RU" sz="66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innerShdw blurRad="38100" dist="25400" dir="16200000">
                    <a:prstClr val="black"/>
                  </a:innerShdw>
                </a:effectLst>
              </a:endParaRPr>
            </a:p>
          </p:txBody>
        </p:sp>
      </p:grp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643306" y="571480"/>
            <a:ext cx="5286412" cy="5929354"/>
          </a:xfrm>
        </p:spPr>
        <p:txBody>
          <a:bodyPr/>
          <a:lstStyle/>
          <a:p>
            <a:r>
              <a:rPr lang="ru-RU" sz="4800" b="1" i="1" u="sng" dirty="0" smtClean="0">
                <a:solidFill>
                  <a:srgbClr val="C00000"/>
                </a:solidFill>
              </a:rPr>
              <a:t>Путешествие</a:t>
            </a:r>
          </a:p>
          <a:p>
            <a:r>
              <a:rPr lang="ru-RU" sz="4800" b="1" i="1" u="sng" dirty="0" smtClean="0">
                <a:solidFill>
                  <a:srgbClr val="C00000"/>
                </a:solidFill>
              </a:rPr>
              <a:t>в</a:t>
            </a:r>
          </a:p>
          <a:p>
            <a:r>
              <a:rPr lang="ru-RU" sz="4800" b="1" i="1" u="sng" dirty="0" smtClean="0">
                <a:solidFill>
                  <a:srgbClr val="C00000"/>
                </a:solidFill>
              </a:rPr>
              <a:t>Страну Пословиц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( интеллектуальная игра 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для учащихся 5 классов)</a:t>
            </a: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Презентацию подготовила</a:t>
            </a:r>
          </a:p>
          <a:p>
            <a:r>
              <a:rPr lang="ru-RU" sz="1800" dirty="0" err="1" smtClean="0">
                <a:solidFill>
                  <a:schemeClr val="accent2">
                    <a:lumMod val="50000"/>
                  </a:schemeClr>
                </a:solidFill>
              </a:rPr>
              <a:t>Залунина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 Людмила Юрьевна,</a:t>
            </a:r>
            <a:b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учитель русского языка и литературы</a:t>
            </a:r>
          </a:p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МОУ СОШ №24</a:t>
            </a:r>
          </a:p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Г. Уссурийска</a:t>
            </a:r>
          </a:p>
          <a:p>
            <a:endParaRPr lang="ru-RU" b="1" dirty="0">
              <a:ln w="1905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0" y="5857892"/>
            <a:ext cx="3857620" cy="214314"/>
            <a:chOff x="4753027" y="2914650"/>
            <a:chExt cx="2438348" cy="311944"/>
          </a:xfrm>
          <a:effectLst>
            <a:outerShdw blurRad="114300" dist="38100" dir="18900000" sy="23000" kx="-1200000" algn="bl" rotWithShape="0">
              <a:prstClr val="black">
                <a:alpha val="69000"/>
              </a:prstClr>
            </a:outerShdw>
          </a:effectLst>
        </p:grpSpPr>
        <p:sp>
          <p:nvSpPr>
            <p:cNvPr id="11" name="Полилиния 10"/>
            <p:cNvSpPr/>
            <p:nvPr/>
          </p:nvSpPr>
          <p:spPr>
            <a:xfrm>
              <a:off x="4753027" y="3000372"/>
              <a:ext cx="222988" cy="142877"/>
            </a:xfrm>
            <a:custGeom>
              <a:avLst/>
              <a:gdLst>
                <a:gd name="connsiteX0" fmla="*/ 142875 w 168275"/>
                <a:gd name="connsiteY0" fmla="*/ 15875 h 153987"/>
                <a:gd name="connsiteX1" fmla="*/ 0 w 168275"/>
                <a:gd name="connsiteY1" fmla="*/ 58737 h 153987"/>
                <a:gd name="connsiteX2" fmla="*/ 0 w 168275"/>
                <a:gd name="connsiteY2" fmla="*/ 108744 h 153987"/>
                <a:gd name="connsiteX3" fmla="*/ 152400 w 168275"/>
                <a:gd name="connsiteY3" fmla="*/ 153987 h 153987"/>
                <a:gd name="connsiteX4" fmla="*/ 142875 w 168275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2988" h="153987">
                  <a:moveTo>
                    <a:pt x="197588" y="15875"/>
                  </a:moveTo>
                  <a:cubicBezTo>
                    <a:pt x="172188" y="0"/>
                    <a:pt x="102338" y="44450"/>
                    <a:pt x="54713" y="58737"/>
                  </a:cubicBezTo>
                  <a:cubicBezTo>
                    <a:pt x="0" y="86054"/>
                    <a:pt x="20708" y="97507"/>
                    <a:pt x="54713" y="108744"/>
                  </a:cubicBezTo>
                  <a:lnTo>
                    <a:pt x="207113" y="153987"/>
                  </a:lnTo>
                  <a:cubicBezTo>
                    <a:pt x="199926" y="24607"/>
                    <a:pt x="222988" y="31750"/>
                    <a:pt x="197588" y="1587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4907756" y="2914650"/>
              <a:ext cx="361918" cy="311944"/>
            </a:xfrm>
            <a:custGeom>
              <a:avLst/>
              <a:gdLst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69133 w 357187"/>
                <a:gd name="connsiteY4" fmla="*/ 311944 h 319088"/>
                <a:gd name="connsiteX5" fmla="*/ 290512 w 357187"/>
                <a:gd name="connsiteY5" fmla="*/ 319088 h 319088"/>
                <a:gd name="connsiteX6" fmla="*/ 357187 w 357187"/>
                <a:gd name="connsiteY6" fmla="*/ 138113 h 319088"/>
                <a:gd name="connsiteX7" fmla="*/ 285750 w 357187"/>
                <a:gd name="connsiteY7" fmla="*/ 0 h 319088"/>
                <a:gd name="connsiteX0" fmla="*/ 285750 w 361918"/>
                <a:gd name="connsiteY0" fmla="*/ 0 h 319064"/>
                <a:gd name="connsiteX1" fmla="*/ 0 w 361918"/>
                <a:gd name="connsiteY1" fmla="*/ 102394 h 319064"/>
                <a:gd name="connsiteX2" fmla="*/ 4762 w 361918"/>
                <a:gd name="connsiteY2" fmla="*/ 147638 h 319064"/>
                <a:gd name="connsiteX3" fmla="*/ 7144 w 361918"/>
                <a:gd name="connsiteY3" fmla="*/ 216694 h 319064"/>
                <a:gd name="connsiteX4" fmla="*/ 269133 w 361918"/>
                <a:gd name="connsiteY4" fmla="*/ 311944 h 319064"/>
                <a:gd name="connsiteX5" fmla="*/ 361918 w 361918"/>
                <a:gd name="connsiteY5" fmla="*/ 319064 h 319064"/>
                <a:gd name="connsiteX6" fmla="*/ 357187 w 361918"/>
                <a:gd name="connsiteY6" fmla="*/ 138113 h 319064"/>
                <a:gd name="connsiteX7" fmla="*/ 285750 w 361918"/>
                <a:gd name="connsiteY7" fmla="*/ 0 h 319064"/>
                <a:gd name="connsiteX0" fmla="*/ 285750 w 361918"/>
                <a:gd name="connsiteY0" fmla="*/ 0 h 311944"/>
                <a:gd name="connsiteX1" fmla="*/ 0 w 361918"/>
                <a:gd name="connsiteY1" fmla="*/ 102394 h 311944"/>
                <a:gd name="connsiteX2" fmla="*/ 4762 w 361918"/>
                <a:gd name="connsiteY2" fmla="*/ 147638 h 311944"/>
                <a:gd name="connsiteX3" fmla="*/ 7144 w 361918"/>
                <a:gd name="connsiteY3" fmla="*/ 216694 h 311944"/>
                <a:gd name="connsiteX4" fmla="*/ 269133 w 361918"/>
                <a:gd name="connsiteY4" fmla="*/ 311944 h 311944"/>
                <a:gd name="connsiteX5" fmla="*/ 361918 w 361918"/>
                <a:gd name="connsiteY5" fmla="*/ 247602 h 311944"/>
                <a:gd name="connsiteX6" fmla="*/ 357187 w 361918"/>
                <a:gd name="connsiteY6" fmla="*/ 138113 h 311944"/>
                <a:gd name="connsiteX7" fmla="*/ 285750 w 361918"/>
                <a:gd name="connsiteY7" fmla="*/ 0 h 31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1918" h="311944">
                  <a:moveTo>
                    <a:pt x="285750" y="0"/>
                  </a:moveTo>
                  <a:lnTo>
                    <a:pt x="0" y="102394"/>
                  </a:lnTo>
                  <a:cubicBezTo>
                    <a:pt x="1587" y="117475"/>
                    <a:pt x="62704" y="111128"/>
                    <a:pt x="4762" y="147638"/>
                  </a:cubicBezTo>
                  <a:cubicBezTo>
                    <a:pt x="26985" y="189710"/>
                    <a:pt x="6350" y="193675"/>
                    <a:pt x="7144" y="216694"/>
                  </a:cubicBezTo>
                  <a:lnTo>
                    <a:pt x="269133" y="311944"/>
                  </a:lnTo>
                  <a:lnTo>
                    <a:pt x="361918" y="247602"/>
                  </a:lnTo>
                  <a:lnTo>
                    <a:pt x="357187" y="138113"/>
                  </a:lnTo>
                  <a:lnTo>
                    <a:pt x="285750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7038975" y="2921794"/>
              <a:ext cx="152400" cy="302419"/>
            </a:xfrm>
            <a:custGeom>
              <a:avLst/>
              <a:gdLst>
                <a:gd name="connsiteX0" fmla="*/ 88106 w 152400"/>
                <a:gd name="connsiteY0" fmla="*/ 0 h 302419"/>
                <a:gd name="connsiteX1" fmla="*/ 152400 w 152400"/>
                <a:gd name="connsiteY1" fmla="*/ 78581 h 302419"/>
                <a:gd name="connsiteX2" fmla="*/ 150019 w 152400"/>
                <a:gd name="connsiteY2" fmla="*/ 226219 h 302419"/>
                <a:gd name="connsiteX3" fmla="*/ 71438 w 152400"/>
                <a:gd name="connsiteY3" fmla="*/ 302419 h 302419"/>
                <a:gd name="connsiteX4" fmla="*/ 0 w 152400"/>
                <a:gd name="connsiteY4" fmla="*/ 230981 h 302419"/>
                <a:gd name="connsiteX5" fmla="*/ 0 w 152400"/>
                <a:gd name="connsiteY5" fmla="*/ 59531 h 302419"/>
                <a:gd name="connsiteX6" fmla="*/ 88106 w 152400"/>
                <a:gd name="connsiteY6" fmla="*/ 0 h 30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400" h="302419">
                  <a:moveTo>
                    <a:pt x="88106" y="0"/>
                  </a:moveTo>
                  <a:lnTo>
                    <a:pt x="152400" y="78581"/>
                  </a:lnTo>
                  <a:cubicBezTo>
                    <a:pt x="151606" y="127794"/>
                    <a:pt x="150813" y="177006"/>
                    <a:pt x="150019" y="226219"/>
                  </a:cubicBezTo>
                  <a:lnTo>
                    <a:pt x="71438" y="302419"/>
                  </a:lnTo>
                  <a:lnTo>
                    <a:pt x="0" y="230981"/>
                  </a:lnTo>
                  <a:lnTo>
                    <a:pt x="0" y="59531"/>
                  </a:lnTo>
                  <a:lnTo>
                    <a:pt x="88106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5169694" y="2919413"/>
              <a:ext cx="1957387" cy="304800"/>
            </a:xfrm>
            <a:custGeom>
              <a:avLst/>
              <a:gdLst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57387" h="304800">
                  <a:moveTo>
                    <a:pt x="2381" y="0"/>
                  </a:moveTo>
                  <a:cubicBezTo>
                    <a:pt x="3175" y="34131"/>
                    <a:pt x="56352" y="49215"/>
                    <a:pt x="4762" y="102393"/>
                  </a:cubicBezTo>
                  <a:cubicBezTo>
                    <a:pt x="3175" y="141287"/>
                    <a:pt x="63496" y="203996"/>
                    <a:pt x="0" y="219075"/>
                  </a:cubicBezTo>
                  <a:cubicBezTo>
                    <a:pt x="53177" y="279402"/>
                    <a:pt x="6350" y="273050"/>
                    <a:pt x="9525" y="300037"/>
                  </a:cubicBezTo>
                  <a:lnTo>
                    <a:pt x="1938337" y="304800"/>
                  </a:lnTo>
                  <a:lnTo>
                    <a:pt x="1897856" y="250031"/>
                  </a:lnTo>
                  <a:lnTo>
                    <a:pt x="1893094" y="85725"/>
                  </a:lnTo>
                  <a:lnTo>
                    <a:pt x="1957387" y="7143"/>
                  </a:lnTo>
                  <a:lnTo>
                    <a:pt x="2381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000">
                  <a:schemeClr val="accent1">
                    <a:lumMod val="60000"/>
                    <a:lumOff val="40000"/>
                  </a:schemeClr>
                </a:gs>
                <a:gs pos="21001">
                  <a:schemeClr val="accent1">
                    <a:lumMod val="75000"/>
                  </a:schemeClr>
                </a:gs>
                <a:gs pos="63000">
                  <a:srgbClr val="FFFFFF"/>
                </a:gs>
                <a:gs pos="67000">
                  <a:schemeClr val="accent1">
                    <a:lumMod val="50000"/>
                  </a:schemeClr>
                </a:gs>
                <a:gs pos="69000">
                  <a:schemeClr val="accent1">
                    <a:lumMod val="75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7103291" y="3045619"/>
              <a:ext cx="45719" cy="714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2" name="Таблица 51"/>
          <p:cNvGraphicFramePr>
            <a:graphicFrameLocks noGrp="1"/>
          </p:cNvGraphicFramePr>
          <p:nvPr/>
        </p:nvGraphicFramePr>
        <p:xfrm>
          <a:off x="571472" y="1000108"/>
          <a:ext cx="7715302" cy="3857652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02186"/>
                <a:gridCol w="1102186"/>
                <a:gridCol w="1102186"/>
                <a:gridCol w="1102186"/>
                <a:gridCol w="1102186"/>
                <a:gridCol w="1108970"/>
                <a:gridCol w="1095402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00"/>
                          </a:solidFill>
                        </a:rPr>
                        <a:t>З</a:t>
                      </a:r>
                      <a:endParaRPr lang="ru-RU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Д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Я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Д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М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У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В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С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И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Я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З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Ь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Г</a:t>
                      </a:r>
                      <a:endParaRPr lang="ru-RU" sz="2800" b="1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Ц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Й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Ш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Е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П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М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Г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И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М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Й</a:t>
                      </a:r>
                      <a:endParaRPr lang="ru-RU" sz="2800" b="1" dirty="0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И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П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Е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Ш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Ь</a:t>
                      </a:r>
                      <a:endParaRPr lang="ru-RU" sz="2800" b="1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3" name="Прямая со стрелкой 52"/>
          <p:cNvCxnSpPr/>
          <p:nvPr/>
        </p:nvCxnSpPr>
        <p:spPr>
          <a:xfrm>
            <a:off x="642910" y="1428736"/>
            <a:ext cx="2428892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 rot="10800000">
            <a:off x="785786" y="2143116"/>
            <a:ext cx="2357454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rot="5400000">
            <a:off x="3286116" y="1785926"/>
            <a:ext cx="714380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rot="5400000">
            <a:off x="321439" y="2464587"/>
            <a:ext cx="642942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857224" y="2786058"/>
            <a:ext cx="2214578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rot="5400000">
            <a:off x="3358348" y="3071810"/>
            <a:ext cx="713586" cy="79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 rot="10800000">
            <a:off x="928662" y="3429000"/>
            <a:ext cx="2143140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/>
          <p:nvPr/>
        </p:nvCxnSpPr>
        <p:spPr>
          <a:xfrm rot="5400000">
            <a:off x="-32" y="4071942"/>
            <a:ext cx="1285884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>
            <a:off x="928662" y="4786322"/>
            <a:ext cx="1428760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 rot="5400000" flipH="1" flipV="1">
            <a:off x="2249471" y="4321975"/>
            <a:ext cx="643736" cy="79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2714612" y="4071942"/>
            <a:ext cx="857256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 rot="5400000">
            <a:off x="3464711" y="4250537"/>
            <a:ext cx="642942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>
            <a:off x="3643306" y="4714884"/>
            <a:ext cx="357190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 rot="5400000" flipH="1" flipV="1">
            <a:off x="2464579" y="3107529"/>
            <a:ext cx="3214710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>
            <a:off x="4714876" y="1500174"/>
            <a:ext cx="571504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 rot="5400000">
            <a:off x="5680083" y="1750207"/>
            <a:ext cx="499272" cy="79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>
            <a:off x="5929322" y="2143116"/>
            <a:ext cx="357190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 rot="5400000" flipH="1" flipV="1">
            <a:off x="5929322" y="1643050"/>
            <a:ext cx="571504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>
            <a:off x="7000892" y="1500174"/>
            <a:ext cx="428628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 стрелкой 71"/>
          <p:cNvCxnSpPr/>
          <p:nvPr/>
        </p:nvCxnSpPr>
        <p:spPr>
          <a:xfrm rot="5400000">
            <a:off x="7393801" y="2107397"/>
            <a:ext cx="1357322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 rot="10800000">
            <a:off x="5929322" y="2786058"/>
            <a:ext cx="1500198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 rot="5400000">
            <a:off x="5500694" y="3071810"/>
            <a:ext cx="428628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>
            <a:off x="5929322" y="3500438"/>
            <a:ext cx="1643074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 rot="5400000">
            <a:off x="7822429" y="3750471"/>
            <a:ext cx="500066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 rot="10800000">
            <a:off x="5572132" y="4143380"/>
            <a:ext cx="1785950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/>
          <p:nvPr/>
        </p:nvCxnSpPr>
        <p:spPr>
          <a:xfrm rot="5400000">
            <a:off x="4893471" y="4393413"/>
            <a:ext cx="500066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>
            <a:off x="5286380" y="4786322"/>
            <a:ext cx="2357454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86182" y="500042"/>
            <a:ext cx="4900618" cy="6143667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44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Поздравляем победителей!</a:t>
            </a:r>
          </a:p>
          <a:p>
            <a:pPr algn="ctr">
              <a:buNone/>
            </a:pPr>
            <a:endParaRPr lang="ru-RU" sz="44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sz="44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Благодарим за участие!!!</a:t>
            </a:r>
          </a:p>
          <a:p>
            <a:pPr algn="ctr">
              <a:buNone/>
            </a:pPr>
            <a:endParaRPr lang="ru-RU" sz="4400" b="1" dirty="0"/>
          </a:p>
        </p:txBody>
      </p:sp>
      <p:pic>
        <p:nvPicPr>
          <p:cNvPr id="5" name="Picture 7" descr="AG00315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500042"/>
            <a:ext cx="2714644" cy="2775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AG00312_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3" y="3550278"/>
            <a:ext cx="2643206" cy="2879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3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7"/>
          <p:cNvGrpSpPr/>
          <p:nvPr/>
        </p:nvGrpSpPr>
        <p:grpSpPr>
          <a:xfrm>
            <a:off x="714348" y="357166"/>
            <a:ext cx="8001056" cy="6377032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одержимое 27"/>
          <p:cNvSpPr>
            <a:spLocks noGrp="1"/>
          </p:cNvSpPr>
          <p:nvPr>
            <p:ph sz="half" idx="2"/>
          </p:nvPr>
        </p:nvSpPr>
        <p:spPr>
          <a:xfrm>
            <a:off x="857224" y="500042"/>
            <a:ext cx="7858180" cy="6357958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600" b="1" u="sng" dirty="0" smtClean="0"/>
              <a:t>Цели урока:</a:t>
            </a:r>
          </a:p>
          <a:p>
            <a:pPr>
              <a:buNone/>
            </a:pPr>
            <a:r>
              <a:rPr lang="ru-RU" sz="3600" b="1" u="sng" dirty="0" smtClean="0"/>
              <a:t>      </a:t>
            </a:r>
          </a:p>
          <a:p>
            <a:pPr lvl="0"/>
            <a:r>
              <a:rPr lang="ru-RU" sz="4000" dirty="0" smtClean="0"/>
              <a:t>Образовательная</a:t>
            </a:r>
          </a:p>
          <a:p>
            <a:pPr lvl="0">
              <a:buNone/>
            </a:pPr>
            <a:r>
              <a:rPr lang="ru-RU" sz="4000" dirty="0" smtClean="0"/>
              <a:t>-закрепление сведений о произведениях устного народного творчества;</a:t>
            </a:r>
          </a:p>
          <a:p>
            <a:pPr lvl="0">
              <a:buNone/>
            </a:pPr>
            <a:r>
              <a:rPr lang="ru-RU" sz="4000" dirty="0" smtClean="0"/>
              <a:t>-обобщение и систематизация сведений о пословицах русского народа;</a:t>
            </a:r>
          </a:p>
          <a:p>
            <a:pPr lvl="0">
              <a:buNone/>
            </a:pPr>
            <a:r>
              <a:rPr lang="ru-RU" sz="4000" dirty="0" smtClean="0"/>
              <a:t>-выработка практического умения различать значения пословиц, использовать их в речи.</a:t>
            </a:r>
          </a:p>
          <a:p>
            <a:pPr lvl="0"/>
            <a:r>
              <a:rPr lang="ru-RU" sz="4000" dirty="0" smtClean="0"/>
              <a:t>Развивающая</a:t>
            </a:r>
          </a:p>
          <a:p>
            <a:pPr lvl="0">
              <a:buNone/>
            </a:pPr>
            <a:r>
              <a:rPr lang="ru-RU" sz="4000" dirty="0" smtClean="0"/>
              <a:t>-способствовать развитию быстроты реакции, внимания, мышления, речи и памяти.</a:t>
            </a:r>
          </a:p>
          <a:p>
            <a:pPr lvl="0"/>
            <a:r>
              <a:rPr lang="ru-RU" sz="4000" dirty="0" smtClean="0"/>
              <a:t>Воспитательная</a:t>
            </a:r>
          </a:p>
          <a:p>
            <a:pPr lvl="0">
              <a:buNone/>
            </a:pPr>
            <a:r>
              <a:rPr lang="ru-RU" sz="4000" dirty="0" smtClean="0"/>
              <a:t>-формирование коммуникативных умений, положительного и внимательного отношения к русскому языку и литературе.</a:t>
            </a:r>
          </a:p>
          <a:p>
            <a:pPr>
              <a:buNone/>
            </a:pPr>
            <a:r>
              <a:rPr lang="ru-RU" sz="4000" dirty="0" smtClean="0"/>
              <a:t> </a:t>
            </a:r>
          </a:p>
          <a:p>
            <a:pPr>
              <a:buFont typeface="Wingdings" pitchFamily="2" charset="2"/>
              <a:buChar char="Ø"/>
            </a:pPr>
            <a:endParaRPr lang="ru-RU" sz="3200" b="1" u="sng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30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30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30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3000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3000"/>
                            </p:stCondLst>
                            <p:childTnLst>
                              <p:par>
                                <p:cTn id="3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3000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6000"/>
                            </p:stCondLst>
                            <p:childTnLst>
                              <p:par>
                                <p:cTn id="4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3000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9000"/>
                            </p:stCondLst>
                            <p:childTnLst>
                              <p:par>
                                <p:cTn id="4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3000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2000"/>
                            </p:stCondLst>
                            <p:childTnLst>
                              <p:par>
                                <p:cTn id="5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3000"/>
                                        <p:tgtEl>
                                          <p:spTgt spid="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0"/>
                            </p:stCondLst>
                            <p:childTnLst>
                              <p:par>
                                <p:cTn id="5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3000" fill="hold"/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3000"/>
                                        <p:tgtEl>
                                          <p:spTgt spid="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714348" y="357166"/>
            <a:ext cx="8001056" cy="6377032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одержимое 27"/>
          <p:cNvSpPr>
            <a:spLocks noGrp="1"/>
          </p:cNvSpPr>
          <p:nvPr>
            <p:ph sz="half" idx="2"/>
          </p:nvPr>
        </p:nvSpPr>
        <p:spPr>
          <a:xfrm>
            <a:off x="571472" y="357166"/>
            <a:ext cx="8115328" cy="6286544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4000" b="1" u="sng" dirty="0" smtClean="0">
                <a:solidFill>
                  <a:srgbClr val="C00000"/>
                </a:solidFill>
              </a:rPr>
              <a:t>1 тур</a:t>
            </a:r>
            <a:r>
              <a:rPr lang="en-US" sz="4000" b="1" u="sng" dirty="0" smtClean="0">
                <a:solidFill>
                  <a:srgbClr val="C00000"/>
                </a:solidFill>
              </a:rPr>
              <a:t/>
            </a:r>
            <a:br>
              <a:rPr lang="en-US" sz="4000" b="1" u="sng" dirty="0" smtClean="0">
                <a:solidFill>
                  <a:srgbClr val="C00000"/>
                </a:solidFill>
              </a:rPr>
            </a:br>
            <a:endParaRPr lang="en-US" sz="4000" b="1" u="sng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3200" b="1" dirty="0" smtClean="0"/>
              <a:t>Труд- лень</a:t>
            </a:r>
            <a:endParaRPr lang="en-US" sz="3200" b="1" dirty="0" smtClean="0"/>
          </a:p>
          <a:p>
            <a:pPr algn="ctr">
              <a:buNone/>
            </a:pP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>
                <a:solidFill>
                  <a:srgbClr val="FF0000"/>
                </a:solidFill>
              </a:rPr>
              <a:t>( Труд кормит, лень портит).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Яблоня- яблочко</a:t>
            </a:r>
            <a:endParaRPr lang="en-US" sz="3200" b="1" dirty="0" smtClean="0"/>
          </a:p>
          <a:p>
            <a:pPr algn="ctr">
              <a:buNone/>
            </a:pP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>
                <a:solidFill>
                  <a:srgbClr val="FF0000"/>
                </a:solidFill>
              </a:rPr>
              <a:t>( Яблочко от яблони далеко не падает).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/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/>
              <a:t>Коса- камень</a:t>
            </a:r>
            <a:endParaRPr lang="en-US" sz="3200" b="1" dirty="0" smtClean="0"/>
          </a:p>
          <a:p>
            <a:pPr algn="ctr">
              <a:buNone/>
            </a:pP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>
                <a:solidFill>
                  <a:srgbClr val="FF0000"/>
                </a:solidFill>
              </a:rPr>
              <a:t>( Нашла коса на камень).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Дело- мастер</a:t>
            </a:r>
            <a:endParaRPr lang="en-US" sz="3200" b="1" dirty="0" smtClean="0"/>
          </a:p>
          <a:p>
            <a:pPr algn="ctr">
              <a:buNone/>
            </a:pP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>
                <a:solidFill>
                  <a:srgbClr val="FF0000"/>
                </a:solidFill>
              </a:rPr>
              <a:t>( Дело мастера боится).</a:t>
            </a:r>
            <a:endParaRPr lang="ru-RU" sz="3200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 descr="C:\Documents and Settings\Admin\Local Settings\Temporary Internet Files\Content.IE5\9O9TSIN7\MC900078735[1].wm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357166"/>
            <a:ext cx="250033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" descr="C:\Documents and Settings\Admin\Local Settings\Temporary Internet Files\Content.IE5\WGHNZYI5\MC900240359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29454" y="3571875"/>
            <a:ext cx="2214546" cy="1366747"/>
          </a:xfrm>
          <a:prstGeom prst="rect">
            <a:avLst/>
          </a:prstGeom>
          <a:noFill/>
        </p:spPr>
      </p:pic>
      <p:pic>
        <p:nvPicPr>
          <p:cNvPr id="1030" name="Picture 6" descr="C:\Documents and Settings\Admin\Local Settings\Temporary Internet Files\Content.IE5\9O9TSIN7\MC900078626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7224" y="4357694"/>
            <a:ext cx="1540152" cy="2162260"/>
          </a:xfrm>
          <a:prstGeom prst="rect">
            <a:avLst/>
          </a:prstGeom>
          <a:noFill/>
        </p:spPr>
      </p:pic>
      <p:pic>
        <p:nvPicPr>
          <p:cNvPr id="1031" name="Picture 7" descr="C:\Documents and Settings\Admin\Local Settings\Temporary Internet Files\Content.IE5\7WSMTBM7\MC900231437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720690" y="1142984"/>
            <a:ext cx="2202536" cy="21380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3000"/>
                            </p:stCondLst>
                            <p:childTnLst>
                              <p:par>
                                <p:cTn id="4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3000" fill="hold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3000" fill="hold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6000"/>
                            </p:stCondLst>
                            <p:childTnLst>
                              <p:par>
                                <p:cTn id="4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4338668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одержимое 27"/>
          <p:cNvSpPr>
            <a:spLocks noGrp="1"/>
          </p:cNvSpPr>
          <p:nvPr>
            <p:ph sz="half" idx="2"/>
          </p:nvPr>
        </p:nvSpPr>
        <p:spPr>
          <a:xfrm>
            <a:off x="571472" y="642918"/>
            <a:ext cx="8115328" cy="5786478"/>
          </a:xfrm>
        </p:spPr>
        <p:txBody>
          <a:bodyPr/>
          <a:lstStyle/>
          <a:p>
            <a:pPr algn="ctr">
              <a:buNone/>
            </a:pPr>
            <a:r>
              <a:rPr lang="ru-RU" sz="4000" b="1" u="sng" dirty="0" smtClean="0">
                <a:solidFill>
                  <a:srgbClr val="C00000"/>
                </a:solidFill>
              </a:rPr>
              <a:t>2 тур</a:t>
            </a:r>
            <a:endParaRPr lang="en-US" sz="4000" b="1" u="sng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b="1" dirty="0" smtClean="0"/>
              <a:t>Умелые руки не знают скуки.</a:t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endParaRPr lang="en-US" sz="3200" b="1" dirty="0" smtClean="0"/>
          </a:p>
          <a:p>
            <a:pPr algn="ctr">
              <a:buNone/>
            </a:pPr>
            <a:r>
              <a:rPr lang="ru-RU" sz="3200" b="1" dirty="0" smtClean="0"/>
              <a:t>Друзья познаются в беде.</a:t>
            </a:r>
            <a:br>
              <a:rPr lang="ru-RU" sz="3200" b="1" dirty="0" smtClean="0"/>
            </a:br>
            <a:endParaRPr lang="ru-RU" sz="3200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Picture 9" descr="AMSHAK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64" y="4844838"/>
            <a:ext cx="2307278" cy="1584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5" descr="AMFRIEND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5000636"/>
            <a:ext cx="185738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7" descr="AMSURPRI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14744" y="4968495"/>
            <a:ext cx="1844304" cy="1675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14282" y="214290"/>
            <a:ext cx="8715436" cy="664371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одержимое 27"/>
          <p:cNvSpPr>
            <a:spLocks noGrp="1"/>
          </p:cNvSpPr>
          <p:nvPr>
            <p:ph sz="half" idx="2"/>
          </p:nvPr>
        </p:nvSpPr>
        <p:spPr>
          <a:xfrm>
            <a:off x="571472" y="428604"/>
            <a:ext cx="8115328" cy="60007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u="sng" dirty="0" smtClean="0">
                <a:solidFill>
                  <a:srgbClr val="C00000"/>
                </a:solidFill>
              </a:rPr>
              <a:t>3 тур</a:t>
            </a:r>
            <a:endParaRPr lang="en-US" sz="4000" b="1" u="sng" dirty="0" smtClean="0">
              <a:solidFill>
                <a:srgbClr val="C00000"/>
              </a:solidFill>
            </a:endParaRPr>
          </a:p>
          <a:p>
            <a:pPr algn="ctr">
              <a:buNone/>
            </a:pPr>
            <a:endParaRPr lang="en-US" sz="4000" b="1" u="sng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2600" b="1" dirty="0" smtClean="0"/>
              <a:t>Жди у горя погоды.</a:t>
            </a:r>
            <a:endParaRPr lang="en-US" sz="2600" b="1" dirty="0" smtClean="0"/>
          </a:p>
          <a:p>
            <a:pPr algn="ctr">
              <a:buNone/>
            </a:pPr>
            <a:r>
              <a:rPr lang="ru-RU" sz="2600" b="1" dirty="0" smtClean="0"/>
              <a:t/>
            </a:r>
            <a:br>
              <a:rPr lang="ru-RU" sz="2600" b="1" dirty="0" smtClean="0"/>
            </a:br>
            <a:r>
              <a:rPr lang="ru-RU" sz="2600" b="1" dirty="0" smtClean="0"/>
              <a:t>Нашла коза на камень.</a:t>
            </a:r>
            <a:endParaRPr lang="en-US" sz="2600" b="1" dirty="0" smtClean="0"/>
          </a:p>
          <a:p>
            <a:pPr algn="ctr">
              <a:buNone/>
            </a:pPr>
            <a:r>
              <a:rPr lang="ru-RU" sz="2600" b="1" dirty="0" smtClean="0"/>
              <a:t/>
            </a:r>
            <a:br>
              <a:rPr lang="ru-RU" sz="2600" b="1" dirty="0" smtClean="0"/>
            </a:br>
            <a:r>
              <a:rPr lang="ru-RU" sz="2600" b="1" dirty="0" smtClean="0"/>
              <a:t>Два сапога- тара.</a:t>
            </a:r>
            <a:endParaRPr lang="en-US" sz="2600" b="1" dirty="0" smtClean="0"/>
          </a:p>
          <a:p>
            <a:pPr algn="ctr">
              <a:buNone/>
            </a:pPr>
            <a:r>
              <a:rPr lang="ru-RU" sz="2600" b="1" dirty="0" smtClean="0"/>
              <a:t/>
            </a:r>
            <a:br>
              <a:rPr lang="ru-RU" sz="2600" b="1" dirty="0" smtClean="0"/>
            </a:br>
            <a:r>
              <a:rPr lang="ru-RU" sz="2600" b="1" dirty="0" smtClean="0"/>
              <a:t>Первый клин комом.</a:t>
            </a:r>
            <a:endParaRPr lang="en-US" sz="2600" b="1" dirty="0" smtClean="0"/>
          </a:p>
          <a:p>
            <a:pPr algn="ctr">
              <a:buNone/>
            </a:pPr>
            <a:r>
              <a:rPr lang="ru-RU" sz="2600" b="1" dirty="0" smtClean="0"/>
              <a:t/>
            </a:r>
            <a:br>
              <a:rPr lang="ru-RU" sz="2600" b="1" dirty="0" smtClean="0"/>
            </a:br>
            <a:r>
              <a:rPr lang="ru-RU" sz="2600" b="1" dirty="0" smtClean="0"/>
              <a:t>Купить кита в мешке.</a:t>
            </a:r>
            <a:br>
              <a:rPr lang="ru-RU" sz="2600" b="1" dirty="0" smtClean="0"/>
            </a:br>
            <a:endParaRPr lang="en-US" sz="2600" b="1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C:\Documents and Settings\Admin\Local Settings\Temporary Internet Files\Content.IE5\7WSMTBM7\MC90029349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928670"/>
            <a:ext cx="2286016" cy="2000264"/>
          </a:xfrm>
          <a:prstGeom prst="rect">
            <a:avLst/>
          </a:prstGeom>
          <a:noFill/>
        </p:spPr>
      </p:pic>
      <p:pic>
        <p:nvPicPr>
          <p:cNvPr id="3076" name="Picture 4" descr="C:\Documents and Settings\Admin\Local Settings\Temporary Internet Files\Content.IE5\WGHNZYI5\MC900293452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92839" y="3786190"/>
            <a:ext cx="2262787" cy="19090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0" y="0"/>
            <a:ext cx="8956482" cy="6519908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одержимое 27"/>
          <p:cNvSpPr>
            <a:spLocks noGrp="1"/>
          </p:cNvSpPr>
          <p:nvPr>
            <p:ph sz="half" idx="2"/>
          </p:nvPr>
        </p:nvSpPr>
        <p:spPr>
          <a:xfrm>
            <a:off x="571472" y="642918"/>
            <a:ext cx="8115328" cy="578647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3200" b="1" dirty="0" smtClean="0"/>
          </a:p>
          <a:p>
            <a:pPr algn="ctr">
              <a:buNone/>
            </a:pPr>
            <a:endParaRPr lang="en-US" sz="3200" b="1" dirty="0" smtClean="0"/>
          </a:p>
          <a:p>
            <a:pPr algn="ctr">
              <a:buNone/>
            </a:pP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en-US" sz="3200" b="1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072494" cy="5214974"/>
          </a:xfrm>
        </p:spPr>
        <p:txBody>
          <a:bodyPr>
            <a:normAutofit fontScale="90000"/>
          </a:bodyPr>
          <a:lstStyle/>
          <a:p>
            <a:r>
              <a:rPr lang="ru-RU" sz="3200" b="1" u="sng" dirty="0" smtClean="0">
                <a:solidFill>
                  <a:srgbClr val="C00000"/>
                </a:solidFill>
              </a:rPr>
              <a:t>4 тур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785786" y="1643050"/>
            <a:ext cx="500066" cy="21431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677835" y="1893083"/>
            <a:ext cx="929488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16200000" flipH="1">
            <a:off x="1035819" y="1464455"/>
            <a:ext cx="357190" cy="1428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 flipH="1" flipV="1">
            <a:off x="1178695" y="1464455"/>
            <a:ext cx="357190" cy="1428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928662" y="1857364"/>
            <a:ext cx="1000132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 flipH="1" flipV="1">
            <a:off x="1285852" y="2000240"/>
            <a:ext cx="500066" cy="21431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1393009" y="2107397"/>
            <a:ext cx="50006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2500298" y="1500174"/>
            <a:ext cx="285752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2001026" y="2000240"/>
            <a:ext cx="999338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2500298" y="2428868"/>
            <a:ext cx="285752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500298" y="2000240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16200000" flipH="1">
            <a:off x="2393141" y="1607331"/>
            <a:ext cx="500066" cy="28575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 flipH="1" flipV="1">
            <a:off x="2678893" y="1678769"/>
            <a:ext cx="428628" cy="21431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2571736" y="2000240"/>
            <a:ext cx="85725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2893207" y="1678769"/>
            <a:ext cx="428628" cy="21431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16200000" flipH="1">
            <a:off x="2893207" y="2107397"/>
            <a:ext cx="428628" cy="21431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6200000" flipH="1">
            <a:off x="3036083" y="1750207"/>
            <a:ext cx="428628" cy="71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3071802" y="1857364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3036877" y="1964521"/>
            <a:ext cx="785024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5400000">
            <a:off x="3250397" y="1678769"/>
            <a:ext cx="571504" cy="21431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16200000" flipH="1">
            <a:off x="3393273" y="2107397"/>
            <a:ext cx="285752" cy="21431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16200000" flipH="1">
            <a:off x="3464711" y="1750207"/>
            <a:ext cx="428628" cy="71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3500430" y="1857364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5400000">
            <a:off x="3964777" y="1964521"/>
            <a:ext cx="78581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16200000" flipV="1">
            <a:off x="3893339" y="1821645"/>
            <a:ext cx="428628" cy="71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4143372" y="2071678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4214810" y="1571612"/>
            <a:ext cx="285752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4357686" y="2071678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4286248" y="2357430"/>
            <a:ext cx="285752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5400000">
            <a:off x="4394199" y="2178041"/>
            <a:ext cx="35719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5400000">
            <a:off x="4572794" y="2000240"/>
            <a:ext cx="856462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5000628" y="1571612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5000628" y="2000240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5400000">
            <a:off x="5001422" y="2214554"/>
            <a:ext cx="427834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5000628" y="2428868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5400000">
            <a:off x="5035553" y="1893083"/>
            <a:ext cx="357984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5214942" y="1714488"/>
            <a:ext cx="14287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5400000">
            <a:off x="5179223" y="1893083"/>
            <a:ext cx="35719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10800000">
            <a:off x="5214942" y="2071678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5400000" flipH="1" flipV="1">
            <a:off x="4964909" y="1893083"/>
            <a:ext cx="785818" cy="28575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5400000">
            <a:off x="5107785" y="2035959"/>
            <a:ext cx="78581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5357818" y="2143116"/>
            <a:ext cx="14287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5357818" y="1643050"/>
            <a:ext cx="35719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>
            <a:off x="5787240" y="2000240"/>
            <a:ext cx="856462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6215074" y="1571612"/>
            <a:ext cx="14287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6215074" y="2428868"/>
            <a:ext cx="285752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5400000">
            <a:off x="6143636" y="2143116"/>
            <a:ext cx="57150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6429388" y="1857364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6357950" y="2428868"/>
            <a:ext cx="35719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6429388" y="2214554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rot="5400000">
            <a:off x="6322231" y="2035959"/>
            <a:ext cx="78581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6715140" y="1643050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6715140" y="2428868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rot="5400000">
            <a:off x="6750065" y="2035959"/>
            <a:ext cx="786612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7000892" y="1643050"/>
            <a:ext cx="35719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 rot="5400000">
            <a:off x="7179487" y="1821645"/>
            <a:ext cx="35719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rot="10800000">
            <a:off x="7143768" y="2000240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rot="5400000">
            <a:off x="7179487" y="2035959"/>
            <a:ext cx="642942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7500958" y="1714488"/>
            <a:ext cx="14287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7500958" y="2357430"/>
            <a:ext cx="14287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rot="5400000" flipH="1" flipV="1">
            <a:off x="7322363" y="2035959"/>
            <a:ext cx="642942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rot="5400000" flipH="1" flipV="1">
            <a:off x="7536677" y="2107397"/>
            <a:ext cx="357190" cy="1428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 rot="5400000">
            <a:off x="7608115" y="2178835"/>
            <a:ext cx="35719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rot="5400000">
            <a:off x="607191" y="3893347"/>
            <a:ext cx="107157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>
            <a:off x="1142976" y="3929066"/>
            <a:ext cx="14287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rot="5400000">
            <a:off x="821505" y="3893347"/>
            <a:ext cx="92869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1285852" y="3929066"/>
            <a:ext cx="14287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1285852" y="4357694"/>
            <a:ext cx="285752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>
            <a:off x="1285852" y="4143380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 rot="5400000">
            <a:off x="1500166" y="3786190"/>
            <a:ext cx="928694" cy="21431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 rot="16200000" flipH="1">
            <a:off x="1607323" y="3679033"/>
            <a:ext cx="500066" cy="1428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 rot="5400000">
            <a:off x="1785918" y="3714752"/>
            <a:ext cx="57150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>
            <a:off x="2071670" y="4000504"/>
            <a:ext cx="14287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rot="5400000">
            <a:off x="1750199" y="3964785"/>
            <a:ext cx="92869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rot="5400000" flipH="1" flipV="1">
            <a:off x="2071670" y="4143380"/>
            <a:ext cx="428628" cy="1428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 rot="5400000">
            <a:off x="2143902" y="4214818"/>
            <a:ext cx="427834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>
            <a:off x="2357422" y="4000504"/>
            <a:ext cx="14287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2357422" y="4429132"/>
            <a:ext cx="14287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 rot="5400000">
            <a:off x="2214546" y="4071942"/>
            <a:ext cx="71438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2571736" y="4429132"/>
            <a:ext cx="14287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>
            <a:off x="2571736" y="4143380"/>
            <a:ext cx="14287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rot="5400000">
            <a:off x="2536811" y="4249743"/>
            <a:ext cx="35719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 rot="5400000">
            <a:off x="2571736" y="3857628"/>
            <a:ext cx="928694" cy="21431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 rot="16200000" flipH="1">
            <a:off x="2571736" y="4071942"/>
            <a:ext cx="1214446" cy="71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>
            <a:off x="3000364" y="4143380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>
            <a:off x="3143240" y="3500438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 rot="5400000">
            <a:off x="3107521" y="3750471"/>
            <a:ext cx="50006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 rot="10800000">
            <a:off x="3214678" y="4000504"/>
            <a:ext cx="14287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3214678" y="4143380"/>
            <a:ext cx="285752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 rot="5400000">
            <a:off x="3250397" y="4393413"/>
            <a:ext cx="50006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 rot="10800000">
            <a:off x="3357554" y="4643446"/>
            <a:ext cx="14287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 rot="10800000">
            <a:off x="3357554" y="4429132"/>
            <a:ext cx="14287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 rot="5400000">
            <a:off x="3393273" y="3893347"/>
            <a:ext cx="785818" cy="1428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 rot="16200000" flipH="1">
            <a:off x="3464711" y="3750471"/>
            <a:ext cx="500066" cy="1428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3714744" y="4357694"/>
            <a:ext cx="35719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 rot="5400000" flipH="1" flipV="1">
            <a:off x="3785388" y="3929066"/>
            <a:ext cx="715174" cy="14367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rot="5400000">
            <a:off x="3821901" y="4250537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 rot="16200000" flipH="1">
            <a:off x="3893339" y="3964785"/>
            <a:ext cx="785818" cy="1428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/>
          <p:cNvCxnSpPr/>
          <p:nvPr/>
        </p:nvCxnSpPr>
        <p:spPr>
          <a:xfrm>
            <a:off x="4143372" y="4071942"/>
            <a:ext cx="142876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 rot="5400000">
            <a:off x="4071934" y="4071942"/>
            <a:ext cx="71438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единительная линия 124"/>
          <p:cNvCxnSpPr/>
          <p:nvPr/>
        </p:nvCxnSpPr>
        <p:spPr>
          <a:xfrm>
            <a:off x="4214810" y="3714752"/>
            <a:ext cx="42862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единительная линия 125"/>
          <p:cNvCxnSpPr/>
          <p:nvPr/>
        </p:nvCxnSpPr>
        <p:spPr>
          <a:xfrm>
            <a:off x="4429124" y="4429132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Прямая соединительная линия 126"/>
          <p:cNvCxnSpPr/>
          <p:nvPr/>
        </p:nvCxnSpPr>
        <p:spPr>
          <a:xfrm rot="5400000" flipH="1" flipV="1">
            <a:off x="4500562" y="4286256"/>
            <a:ext cx="285752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 rot="10800000">
            <a:off x="4429124" y="4143380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/>
          <p:cNvCxnSpPr/>
          <p:nvPr/>
        </p:nvCxnSpPr>
        <p:spPr>
          <a:xfrm rot="5400000">
            <a:off x="4607719" y="3964785"/>
            <a:ext cx="785818" cy="1428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единительная линия 129"/>
          <p:cNvCxnSpPr/>
          <p:nvPr/>
        </p:nvCxnSpPr>
        <p:spPr>
          <a:xfrm rot="16200000" flipH="1">
            <a:off x="4750595" y="3964785"/>
            <a:ext cx="785818" cy="1428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я соединительная линия 130"/>
          <p:cNvCxnSpPr/>
          <p:nvPr/>
        </p:nvCxnSpPr>
        <p:spPr>
          <a:xfrm rot="5400000" flipH="1" flipV="1">
            <a:off x="4750595" y="3821909"/>
            <a:ext cx="785818" cy="4286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Прямая соединительная линия 131"/>
          <p:cNvCxnSpPr/>
          <p:nvPr/>
        </p:nvCxnSpPr>
        <p:spPr>
          <a:xfrm rot="5400000">
            <a:off x="5143504" y="3857628"/>
            <a:ext cx="42862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единительная линия 132"/>
          <p:cNvCxnSpPr/>
          <p:nvPr/>
        </p:nvCxnSpPr>
        <p:spPr>
          <a:xfrm>
            <a:off x="5357818" y="4071942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единительная линия 133"/>
          <p:cNvCxnSpPr/>
          <p:nvPr/>
        </p:nvCxnSpPr>
        <p:spPr>
          <a:xfrm rot="5400000">
            <a:off x="5214942" y="4071942"/>
            <a:ext cx="714380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/>
          <p:nvPr/>
        </p:nvCxnSpPr>
        <p:spPr>
          <a:xfrm rot="5400000" flipH="1" flipV="1">
            <a:off x="5500694" y="4214818"/>
            <a:ext cx="285752" cy="1428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/>
          <p:cNvCxnSpPr/>
          <p:nvPr/>
        </p:nvCxnSpPr>
        <p:spPr>
          <a:xfrm rot="5400000">
            <a:off x="5572132" y="4357694"/>
            <a:ext cx="285752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единительная линия 136"/>
          <p:cNvCxnSpPr/>
          <p:nvPr/>
        </p:nvCxnSpPr>
        <p:spPr>
          <a:xfrm>
            <a:off x="5715008" y="4143380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единительная линия 137"/>
          <p:cNvCxnSpPr/>
          <p:nvPr/>
        </p:nvCxnSpPr>
        <p:spPr>
          <a:xfrm>
            <a:off x="5715008" y="4500570"/>
            <a:ext cx="42862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Прямая соединительная линия 138"/>
          <p:cNvCxnSpPr/>
          <p:nvPr/>
        </p:nvCxnSpPr>
        <p:spPr>
          <a:xfrm rot="5400000" flipH="1" flipV="1">
            <a:off x="5894397" y="4250537"/>
            <a:ext cx="499272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Прямая соединительная линия 139"/>
          <p:cNvCxnSpPr/>
          <p:nvPr/>
        </p:nvCxnSpPr>
        <p:spPr>
          <a:xfrm>
            <a:off x="6143636" y="4500570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Прямая соединительная линия 140"/>
          <p:cNvCxnSpPr/>
          <p:nvPr/>
        </p:nvCxnSpPr>
        <p:spPr>
          <a:xfrm>
            <a:off x="6143636" y="4286256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Прямая соединительная линия 141"/>
          <p:cNvCxnSpPr/>
          <p:nvPr/>
        </p:nvCxnSpPr>
        <p:spPr>
          <a:xfrm rot="5400000">
            <a:off x="6250793" y="4393413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я соединительная линия 142"/>
          <p:cNvCxnSpPr/>
          <p:nvPr/>
        </p:nvCxnSpPr>
        <p:spPr>
          <a:xfrm rot="5400000">
            <a:off x="6357950" y="4214818"/>
            <a:ext cx="1000132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Прямая соединительная линия 143"/>
          <p:cNvCxnSpPr/>
          <p:nvPr/>
        </p:nvCxnSpPr>
        <p:spPr>
          <a:xfrm>
            <a:off x="6643702" y="3714752"/>
            <a:ext cx="42862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/>
          <p:cNvCxnSpPr/>
          <p:nvPr/>
        </p:nvCxnSpPr>
        <p:spPr>
          <a:xfrm>
            <a:off x="6858016" y="4643446"/>
            <a:ext cx="285752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я соединительная линия 145"/>
          <p:cNvCxnSpPr/>
          <p:nvPr/>
        </p:nvCxnSpPr>
        <p:spPr>
          <a:xfrm>
            <a:off x="6858016" y="4000504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единительная линия 146"/>
          <p:cNvCxnSpPr/>
          <p:nvPr/>
        </p:nvCxnSpPr>
        <p:spPr>
          <a:xfrm rot="5400000">
            <a:off x="6929454" y="4143380"/>
            <a:ext cx="285752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/>
          <p:cNvCxnSpPr/>
          <p:nvPr/>
        </p:nvCxnSpPr>
        <p:spPr>
          <a:xfrm rot="10800000">
            <a:off x="6858016" y="4286256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Прямая соединительная линия 148"/>
          <p:cNvCxnSpPr/>
          <p:nvPr/>
        </p:nvCxnSpPr>
        <p:spPr>
          <a:xfrm rot="5400000">
            <a:off x="7037405" y="4321975"/>
            <a:ext cx="499272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единительная линия 149"/>
          <p:cNvCxnSpPr/>
          <p:nvPr/>
        </p:nvCxnSpPr>
        <p:spPr>
          <a:xfrm>
            <a:off x="7286644" y="4071942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Прямая соединительная линия 150"/>
          <p:cNvCxnSpPr/>
          <p:nvPr/>
        </p:nvCxnSpPr>
        <p:spPr>
          <a:xfrm>
            <a:off x="7286644" y="4572008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Прямая соединительная линия 151"/>
          <p:cNvCxnSpPr/>
          <p:nvPr/>
        </p:nvCxnSpPr>
        <p:spPr>
          <a:xfrm rot="5400000">
            <a:off x="7215206" y="4357694"/>
            <a:ext cx="57150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Прямая соединительная линия 152"/>
          <p:cNvCxnSpPr/>
          <p:nvPr/>
        </p:nvCxnSpPr>
        <p:spPr>
          <a:xfrm rot="5400000" flipH="1" flipV="1">
            <a:off x="7429520" y="4357694"/>
            <a:ext cx="357190" cy="21431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 rot="5400000">
            <a:off x="7357288" y="4286256"/>
            <a:ext cx="715174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/>
          <p:cNvCxnSpPr/>
          <p:nvPr/>
        </p:nvCxnSpPr>
        <p:spPr>
          <a:xfrm>
            <a:off x="7572396" y="3929066"/>
            <a:ext cx="42862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>
            <a:off x="7715272" y="4643446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/>
          <p:cNvCxnSpPr/>
          <p:nvPr/>
        </p:nvCxnSpPr>
        <p:spPr>
          <a:xfrm>
            <a:off x="7715272" y="4357694"/>
            <a:ext cx="21431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Прямая соединительная линия 157"/>
          <p:cNvCxnSpPr/>
          <p:nvPr/>
        </p:nvCxnSpPr>
        <p:spPr>
          <a:xfrm rot="5400000">
            <a:off x="7785916" y="4500570"/>
            <a:ext cx="286546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357158" y="500042"/>
            <a:ext cx="8329642" cy="5929354"/>
          </a:xfrm>
        </p:spPr>
        <p:txBody>
          <a:bodyPr/>
          <a:lstStyle/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     </a:t>
            </a:r>
            <a:r>
              <a:rPr lang="ru-RU" sz="3200" b="1" dirty="0" smtClean="0">
                <a:solidFill>
                  <a:srgbClr val="FF0000"/>
                </a:solidFill>
              </a:rPr>
              <a:t>Не учись разрушать, а учись строить.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/>
            </a:r>
            <a:br>
              <a:rPr lang="ru-RU" sz="3200" b="1" dirty="0" smtClean="0">
                <a:solidFill>
                  <a:srgbClr val="FF0000"/>
                </a:solidFill>
              </a:rPr>
            </a:br>
            <a:endParaRPr lang="en-US" sz="32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/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Ум и смекалка что брат с сестрой.</a:t>
            </a:r>
            <a:br>
              <a:rPr lang="ru-RU" sz="3200" b="1" dirty="0" smtClean="0">
                <a:solidFill>
                  <a:srgbClr val="FF0000"/>
                </a:solidFill>
              </a:rPr>
            </a:br>
            <a:endParaRPr lang="ru-RU" sz="3200" b="1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Documents and Settings\Admin\Local Settings\Temporary Internet Files\Content.IE5\WGHNZYI5\MC900215673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500042"/>
            <a:ext cx="1071570" cy="3011097"/>
          </a:xfrm>
          <a:prstGeom prst="rect">
            <a:avLst/>
          </a:prstGeom>
          <a:noFill/>
        </p:spPr>
      </p:pic>
      <p:pic>
        <p:nvPicPr>
          <p:cNvPr id="1030" name="Picture 6" descr="C:\Documents and Settings\Admin\Local Settings\Temporary Internet Files\Content.IE5\9MGFGHD7\MC900290846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58082" y="3714752"/>
            <a:ext cx="1562193" cy="28207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357158" y="500042"/>
            <a:ext cx="8329642" cy="5929354"/>
          </a:xfrm>
        </p:spPr>
        <p:txBody>
          <a:bodyPr/>
          <a:lstStyle/>
          <a:p>
            <a:pPr algn="ctr">
              <a:buNone/>
            </a:pPr>
            <a:r>
              <a:rPr lang="ru-RU" sz="4000" b="1" u="sng" dirty="0" smtClean="0">
                <a:solidFill>
                  <a:srgbClr val="C00000"/>
                </a:solidFill>
              </a:rPr>
              <a:t>5 тур</a:t>
            </a:r>
            <a:endParaRPr lang="en-US" sz="4000" b="1" u="sng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b="1" dirty="0" smtClean="0"/>
              <a:t>7/Б/ ,6,,,/ 2,,/-  1/ 1,,,/ 3,,/,2,/,4,,/ Т.</a:t>
            </a:r>
            <a:br>
              <a:rPr lang="ru-RU" sz="3200" b="1" dirty="0" smtClean="0"/>
            </a:br>
            <a:endParaRPr lang="en-US" sz="3200" b="1" dirty="0" smtClean="0"/>
          </a:p>
          <a:p>
            <a:pPr algn="ctr">
              <a:buNone/>
            </a:pP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>
                <a:solidFill>
                  <a:srgbClr val="FF0000"/>
                </a:solidFill>
              </a:rPr>
              <a:t>Семь бед- один ответ.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endParaRPr 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3" name="Picture 3" descr="C:\Documents and Settings\Admin\Local Settings\Temporary Internet Files\Content.IE5\7WSMTBM7\MC900434421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357166"/>
            <a:ext cx="2006600" cy="1806575"/>
          </a:xfrm>
          <a:prstGeom prst="rect">
            <a:avLst/>
          </a:prstGeom>
          <a:noFill/>
        </p:spPr>
      </p:pic>
      <p:pic>
        <p:nvPicPr>
          <p:cNvPr id="5124" name="Picture 4" descr="C:\Documents and Settings\Admin\Local Settings\Temporary Internet Files\Content.IE5\WGHNZYI5\MC900434417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58082" y="357166"/>
            <a:ext cx="1571636" cy="1914525"/>
          </a:xfrm>
          <a:prstGeom prst="rect">
            <a:avLst/>
          </a:prstGeom>
          <a:noFill/>
        </p:spPr>
      </p:pic>
      <p:pic>
        <p:nvPicPr>
          <p:cNvPr id="5125" name="Picture 5" descr="C:\Documents and Settings\Admin\Local Settings\Temporary Internet Files\Content.IE5\9MGFGHD7\MC900434381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7158" y="4714884"/>
            <a:ext cx="1809750" cy="1831975"/>
          </a:xfrm>
          <a:prstGeom prst="rect">
            <a:avLst/>
          </a:prstGeom>
          <a:noFill/>
        </p:spPr>
      </p:pic>
      <p:pic>
        <p:nvPicPr>
          <p:cNvPr id="5126" name="Picture 6" descr="C:\Documents and Settings\Admin\Local Settings\Temporary Internet Files\Content.IE5\9O9TSIN7\MC900434409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58016" y="4714884"/>
            <a:ext cx="1939925" cy="1819275"/>
          </a:xfrm>
          <a:prstGeom prst="rect">
            <a:avLst/>
          </a:prstGeom>
          <a:noFill/>
        </p:spPr>
      </p:pic>
      <p:pic>
        <p:nvPicPr>
          <p:cNvPr id="5127" name="Picture 7" descr="C:\Documents and Settings\Admin\Local Settings\Temporary Internet Files\Content.IE5\7WSMTBM7\MC900434411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857620" y="2643182"/>
            <a:ext cx="16256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3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3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902954" cy="909644"/>
            <a:chOff x="357158" y="172250"/>
            <a:chExt cx="8902954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8789476" cy="6215081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666666</a:t>
              </a: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357158" y="357167"/>
            <a:ext cx="850112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u="sng" dirty="0" smtClean="0">
                <a:solidFill>
                  <a:srgbClr val="C00000"/>
                </a:solidFill>
              </a:rPr>
              <a:t>6 тур</a:t>
            </a:r>
            <a:br>
              <a:rPr lang="ru-RU" sz="4800" b="1" u="sng" dirty="0" smtClean="0">
                <a:solidFill>
                  <a:srgbClr val="C00000"/>
                </a:solidFill>
              </a:rPr>
            </a:br>
            <a:endParaRPr lang="ru-RU" sz="4800" dirty="0"/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642912" y="1571607"/>
          <a:ext cx="8072491" cy="457203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53213"/>
                <a:gridCol w="1153213"/>
                <a:gridCol w="1153213"/>
                <a:gridCol w="1153213"/>
                <a:gridCol w="1153213"/>
                <a:gridCol w="1153213"/>
                <a:gridCol w="1153213"/>
              </a:tblGrid>
              <a:tr h="762006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З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Д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Я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Д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</a:tr>
              <a:tr h="762006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М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У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В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С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И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</a:tr>
              <a:tr h="762006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Я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З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Ь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Г</a:t>
                      </a:r>
                      <a:endParaRPr lang="ru-RU" sz="2800" b="1" dirty="0"/>
                    </a:p>
                  </a:txBody>
                  <a:tcPr/>
                </a:tc>
              </a:tr>
              <a:tr h="762006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Ц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Й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Ш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Е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П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</a:tr>
              <a:tr h="762006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М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Г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И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М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Й</a:t>
                      </a:r>
                      <a:endParaRPr lang="ru-RU" sz="2800" b="1" dirty="0"/>
                    </a:p>
                  </a:txBody>
                  <a:tcPr/>
                </a:tc>
              </a:tr>
              <a:tr h="762006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И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П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Н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Е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Ш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Ь</a:t>
                      </a:r>
                      <a:endParaRPr lang="ru-RU" sz="2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C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BCB18F9-059F-4C8B-A8FB-49CB299752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CSC</Template>
  <TotalTime>129</TotalTime>
  <Words>146</Words>
  <Application>Microsoft Office PowerPoint</Application>
  <PresentationFormat>Экран (4:3)</PresentationFormat>
  <Paragraphs>152</Paragraphs>
  <Slides>11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CSC</vt:lpstr>
      <vt:lpstr>Слайд 1</vt:lpstr>
      <vt:lpstr>Слайд 2</vt:lpstr>
      <vt:lpstr>Слайд 3</vt:lpstr>
      <vt:lpstr>Слайд 4</vt:lpstr>
      <vt:lpstr>Слайд 5</vt:lpstr>
      <vt:lpstr>4 тур          </vt:lpstr>
      <vt:lpstr>Слайд 7</vt:lpstr>
      <vt:lpstr>Слайд 8</vt:lpstr>
      <vt:lpstr>Слайд 9</vt:lpstr>
      <vt:lpstr>Слайд 10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Admin</dc:creator>
  <cp:keywords/>
  <dc:description/>
  <cp:lastModifiedBy>Admin</cp:lastModifiedBy>
  <cp:revision>18</cp:revision>
  <dcterms:created xsi:type="dcterms:W3CDTF">2011-03-01T07:27:48Z</dcterms:created>
  <dcterms:modified xsi:type="dcterms:W3CDTF">2011-04-13T07:28:31Z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TC030009628</vt:lpwstr>
  </property>
</Properties>
</file>