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diagrams/drawing1.xml" ContentType="application/vnd.ms-office.drawingml.diagramDrawing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diagrams/quickStyle1.xml" ContentType="application/vnd.openxmlformats-officedocument.drawingml.diagramStyl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</p:sldMasterIdLst>
  <p:notesMasterIdLst>
    <p:notesMasterId r:id="rId20"/>
  </p:notesMasterIdLst>
  <p:sldIdLst>
    <p:sldId id="258" r:id="rId12"/>
    <p:sldId id="259" r:id="rId13"/>
    <p:sldId id="261" r:id="rId14"/>
    <p:sldId id="279" r:id="rId15"/>
    <p:sldId id="262" r:id="rId16"/>
    <p:sldId id="263" r:id="rId17"/>
    <p:sldId id="285" r:id="rId18"/>
    <p:sldId id="28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7F9E60-8C28-419E-84DF-84F682A1DF2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90143F-290B-4C93-A785-D236655667A9}">
      <dgm:prSet phldrT="[Текст]"/>
      <dgm:spPr>
        <a:xfrm>
          <a:off x="399559" y="89795"/>
          <a:ext cx="1931684" cy="438159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b="1" dirty="0" err="1" smtClean="0">
              <a:solidFill>
                <a:sysClr val="window" lastClr="FFFFFF"/>
              </a:solidFill>
              <a:latin typeface="Times New Roman"/>
              <a:ea typeface="+mn-ea"/>
              <a:cs typeface="+mn-cs"/>
            </a:rPr>
            <a:t>Анартрия</a:t>
          </a:r>
          <a:endParaRPr lang="ru-RU" dirty="0">
            <a:solidFill>
              <a:sysClr val="window" lastClr="FFFFFF"/>
            </a:solidFill>
            <a:latin typeface="Times New Roman"/>
            <a:ea typeface="+mn-ea"/>
            <a:cs typeface="+mn-cs"/>
          </a:endParaRPr>
        </a:p>
      </dgm:t>
    </dgm:pt>
    <dgm:pt modelId="{3E986718-C82D-440D-BFAA-101628EFFA51}" type="parTrans" cxnId="{CE353DA3-5E23-4162-A715-7048CDADBE53}">
      <dgm:prSet/>
      <dgm:spPr/>
      <dgm:t>
        <a:bodyPr/>
        <a:lstStyle/>
        <a:p>
          <a:endParaRPr lang="ru-RU"/>
        </a:p>
      </dgm:t>
    </dgm:pt>
    <dgm:pt modelId="{304AC736-B6C9-4FE0-A433-1AE88FF4B271}" type="sibTrans" cxnId="{CE353DA3-5E23-4162-A715-7048CDADBE53}">
      <dgm:prSet/>
      <dgm:spPr/>
      <dgm:t>
        <a:bodyPr/>
        <a:lstStyle/>
        <a:p>
          <a:endParaRPr lang="ru-RU"/>
        </a:p>
      </dgm:t>
    </dgm:pt>
    <dgm:pt modelId="{7AEDEACB-45C4-4D34-B764-AAB3117CBF3A}">
      <dgm:prSet phldrT="[Текст]"/>
      <dgm:spPr>
        <a:xfrm>
          <a:off x="411480" y="1072468"/>
          <a:ext cx="3188961" cy="53136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b="1" dirty="0" smtClean="0">
              <a:solidFill>
                <a:sysClr val="window" lastClr="FFFFFF"/>
              </a:solidFill>
              <a:latin typeface="Times New Roman"/>
              <a:ea typeface="+mn-ea"/>
              <a:cs typeface="+mn-cs"/>
            </a:rPr>
            <a:t>Дизартрия (выраженная)</a:t>
          </a:r>
          <a:r>
            <a:rPr lang="ru-RU" dirty="0" smtClean="0">
              <a:solidFill>
                <a:sysClr val="window" lastClr="FFFFFF"/>
              </a:solidFill>
              <a:latin typeface="Times New Roman"/>
              <a:ea typeface="+mn-ea"/>
              <a:cs typeface="+mn-cs"/>
            </a:rPr>
            <a:t> </a:t>
          </a:r>
          <a:endParaRPr lang="ru-RU" dirty="0">
            <a:solidFill>
              <a:sysClr val="window" lastClr="FFFFFF"/>
            </a:solidFill>
            <a:latin typeface="Times New Roman"/>
            <a:ea typeface="+mn-ea"/>
            <a:cs typeface="+mn-cs"/>
          </a:endParaRPr>
        </a:p>
      </dgm:t>
    </dgm:pt>
    <dgm:pt modelId="{8DF8EC18-67C8-4704-970F-DD9B19CF45FF}" type="parTrans" cxnId="{A95181F8-A3E5-4715-A0FA-C2E4D7974FCB}">
      <dgm:prSet/>
      <dgm:spPr/>
      <dgm:t>
        <a:bodyPr/>
        <a:lstStyle/>
        <a:p>
          <a:endParaRPr lang="ru-RU"/>
        </a:p>
      </dgm:t>
    </dgm:pt>
    <dgm:pt modelId="{4D388B50-0707-4AC9-AE6F-46F11E71EF8E}" type="sibTrans" cxnId="{A95181F8-A3E5-4715-A0FA-C2E4D7974FCB}">
      <dgm:prSet/>
      <dgm:spPr/>
      <dgm:t>
        <a:bodyPr/>
        <a:lstStyle/>
        <a:p>
          <a:endParaRPr lang="ru-RU"/>
        </a:p>
      </dgm:t>
    </dgm:pt>
    <dgm:pt modelId="{23E6955C-414B-4A9E-8A21-93842458583D}">
      <dgm:prSet custT="1"/>
      <dgm:spPr>
        <a:xfrm>
          <a:off x="0" y="258681"/>
          <a:ext cx="8229600" cy="722925"/>
        </a:xfrm>
        <a:prstGeom prst="rect">
          <a:avLst/>
        </a:prstGeom>
        <a:noFill/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gm:spPr>
      <dgm:t>
        <a:bodyPr/>
        <a:lstStyle/>
        <a:p>
          <a:r>
            <a:rPr lang="ru-RU" sz="21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Полная невозможность произносительной стороны речи </a:t>
          </a:r>
          <a:endParaRPr lang="ru-RU" sz="2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EA839B0F-6494-4B0D-B2B5-FD89DB6BC22F}" type="parTrans" cxnId="{4C2F8CF8-E14A-4E2B-9A51-ABAD498DAA7C}">
      <dgm:prSet/>
      <dgm:spPr/>
      <dgm:t>
        <a:bodyPr/>
        <a:lstStyle/>
        <a:p>
          <a:endParaRPr lang="ru-RU"/>
        </a:p>
      </dgm:t>
    </dgm:pt>
    <dgm:pt modelId="{FDF64B8A-F3B8-490C-B4C9-57B6A1584942}" type="sibTrans" cxnId="{4C2F8CF8-E14A-4E2B-9A51-ABAD498DAA7C}">
      <dgm:prSet/>
      <dgm:spPr/>
      <dgm:t>
        <a:bodyPr/>
        <a:lstStyle/>
        <a:p>
          <a:endParaRPr lang="ru-RU"/>
        </a:p>
      </dgm:t>
    </dgm:pt>
    <dgm:pt modelId="{97DD7835-DFC8-4494-9787-8807720E52E7}">
      <dgm:prSet/>
      <dgm:spPr>
        <a:xfrm>
          <a:off x="285752" y="2759638"/>
          <a:ext cx="3046095" cy="397191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b="1" dirty="0" smtClean="0">
              <a:solidFill>
                <a:sysClr val="window" lastClr="FFFFFF"/>
              </a:solidFill>
              <a:latin typeface="Times New Roman"/>
              <a:ea typeface="+mn-ea"/>
              <a:cs typeface="+mn-cs"/>
            </a:rPr>
            <a:t>Стёртая дизартрия </a:t>
          </a:r>
          <a:endParaRPr lang="ru-RU" dirty="0">
            <a:solidFill>
              <a:sysClr val="window" lastClr="FFFFFF"/>
            </a:solidFill>
            <a:latin typeface="Times New Roman"/>
            <a:ea typeface="+mn-ea"/>
            <a:cs typeface="+mn-cs"/>
          </a:endParaRPr>
        </a:p>
      </dgm:t>
    </dgm:pt>
    <dgm:pt modelId="{F544EE73-248A-4FB9-9D0E-8362FB73187D}" type="parTrans" cxnId="{47379774-1287-4EFE-89FD-534A7ED76709}">
      <dgm:prSet/>
      <dgm:spPr/>
      <dgm:t>
        <a:bodyPr/>
        <a:lstStyle/>
        <a:p>
          <a:endParaRPr lang="ru-RU"/>
        </a:p>
      </dgm:t>
    </dgm:pt>
    <dgm:pt modelId="{9CDB59A0-307C-4E80-8038-846E0AED6C2B}" type="sibTrans" cxnId="{47379774-1287-4EFE-89FD-534A7ED76709}">
      <dgm:prSet/>
      <dgm:spPr/>
      <dgm:t>
        <a:bodyPr/>
        <a:lstStyle/>
        <a:p>
          <a:endParaRPr lang="ru-RU"/>
        </a:p>
      </dgm:t>
    </dgm:pt>
    <dgm:pt modelId="{87CBE92B-78D2-4E5E-8055-A7DAABE333FA}">
      <dgm:prSet/>
      <dgm:spPr>
        <a:xfrm>
          <a:off x="0" y="1338148"/>
          <a:ext cx="8229600" cy="1275750"/>
        </a:xfrm>
        <a:prstGeom prst="rect">
          <a:avLst/>
        </a:prstGeom>
        <a:noFill/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Ребенок пользуется устной речью, но она нечленораздельная, малопонятная, грубо нарушено звукопроизношение, а также дыхание, голос, интонационная выразительность 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DC62D209-F94A-4001-8448-B20142565E88}" type="parTrans" cxnId="{6A7188FC-761E-4A1A-BB05-8327A6334888}">
      <dgm:prSet/>
      <dgm:spPr/>
      <dgm:t>
        <a:bodyPr/>
        <a:lstStyle/>
        <a:p>
          <a:endParaRPr lang="ru-RU"/>
        </a:p>
      </dgm:t>
    </dgm:pt>
    <dgm:pt modelId="{CDF2902F-BF94-40A8-A315-32E024FDA218}" type="sibTrans" cxnId="{6A7188FC-761E-4A1A-BB05-8327A6334888}">
      <dgm:prSet/>
      <dgm:spPr/>
      <dgm:t>
        <a:bodyPr/>
        <a:lstStyle/>
        <a:p>
          <a:endParaRPr lang="ru-RU"/>
        </a:p>
      </dgm:t>
    </dgm:pt>
    <dgm:pt modelId="{86AF9E36-643F-465D-8636-DB33B054D7B3}">
      <dgm:prSet/>
      <dgm:spPr>
        <a:xfrm>
          <a:off x="0" y="2842610"/>
          <a:ext cx="8229600" cy="1786050"/>
        </a:xfrm>
        <a:prstGeom prst="rect">
          <a:avLst/>
        </a:prstGeom>
        <a:noFill/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Все симптомы (неврологические, психологические, речевые) выражены в стёртой форме. Стёртую дизартрию можно спутать с другими речевыми нарушениями. 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A5305EEF-7B8B-4B54-9EE8-254ABDF06D01}" type="parTrans" cxnId="{C461794F-DAC9-486D-91B4-5A31CFE6E9AA}">
      <dgm:prSet/>
      <dgm:spPr/>
      <dgm:t>
        <a:bodyPr/>
        <a:lstStyle/>
        <a:p>
          <a:endParaRPr lang="ru-RU"/>
        </a:p>
      </dgm:t>
    </dgm:pt>
    <dgm:pt modelId="{4354DCFE-8244-45CE-A8E7-31B15E993129}" type="sibTrans" cxnId="{C461794F-DAC9-486D-91B4-5A31CFE6E9AA}">
      <dgm:prSet/>
      <dgm:spPr/>
      <dgm:t>
        <a:bodyPr/>
        <a:lstStyle/>
        <a:p>
          <a:endParaRPr lang="ru-RU"/>
        </a:p>
      </dgm:t>
    </dgm:pt>
    <dgm:pt modelId="{11ABC958-D101-48FE-8F59-B2B57EAFBB79}" type="pres">
      <dgm:prSet presAssocID="{1A7F9E60-8C28-419E-84DF-84F682A1DF2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B04B81-DC05-4241-87EC-C39365DBDD65}" type="pres">
      <dgm:prSet presAssocID="{EC90143F-290B-4C93-A785-D236655667A9}" presName="parentLin" presStyleCnt="0"/>
      <dgm:spPr/>
      <dgm:t>
        <a:bodyPr/>
        <a:lstStyle/>
        <a:p>
          <a:endParaRPr lang="ru-RU"/>
        </a:p>
      </dgm:t>
    </dgm:pt>
    <dgm:pt modelId="{243AFE41-68BB-4CF3-8F0A-89A5C837BA15}" type="pres">
      <dgm:prSet presAssocID="{EC90143F-290B-4C93-A785-D236655667A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0401E29-34CD-41E3-92DC-764C7E69250B}" type="pres">
      <dgm:prSet presAssocID="{EC90143F-290B-4C93-A785-D236655667A9}" presName="parentText" presStyleLbl="node1" presStyleIdx="0" presStyleCnt="3" custScaleX="33532" custScaleY="82460" custLinFactNeighborX="14603" custLinFactNeighborY="112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C68475-8D13-4767-B70F-229E769D0043}" type="pres">
      <dgm:prSet presAssocID="{EC90143F-290B-4C93-A785-D236655667A9}" presName="negativeSpace" presStyleCnt="0"/>
      <dgm:spPr/>
      <dgm:t>
        <a:bodyPr/>
        <a:lstStyle/>
        <a:p>
          <a:endParaRPr lang="ru-RU"/>
        </a:p>
      </dgm:t>
    </dgm:pt>
    <dgm:pt modelId="{7959F170-F1F6-4208-B23E-7D42D03BDCC0}" type="pres">
      <dgm:prSet presAssocID="{EC90143F-290B-4C93-A785-D236655667A9}" presName="childText" presStyleLbl="conFgAcc1" presStyleIdx="0" presStyleCnt="3" custLinFactY="4910" custLinFactNeighborX="-39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87FB65-D580-401D-B533-F10338CAF344}" type="pres">
      <dgm:prSet presAssocID="{304AC736-B6C9-4FE0-A433-1AE88FF4B271}" presName="spaceBetweenRectangles" presStyleCnt="0"/>
      <dgm:spPr/>
      <dgm:t>
        <a:bodyPr/>
        <a:lstStyle/>
        <a:p>
          <a:endParaRPr lang="ru-RU"/>
        </a:p>
      </dgm:t>
    </dgm:pt>
    <dgm:pt modelId="{FB17E799-8680-4BD6-8DDA-FF2172176B42}" type="pres">
      <dgm:prSet presAssocID="{7AEDEACB-45C4-4D34-B764-AAB3117CBF3A}" presName="parentLin" presStyleCnt="0"/>
      <dgm:spPr/>
      <dgm:t>
        <a:bodyPr/>
        <a:lstStyle/>
        <a:p>
          <a:endParaRPr lang="ru-RU"/>
        </a:p>
      </dgm:t>
    </dgm:pt>
    <dgm:pt modelId="{B182A419-63F2-4970-92AE-34EA0B0FFB8D}" type="pres">
      <dgm:prSet presAssocID="{7AEDEACB-45C4-4D34-B764-AAB3117CBF3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A31D65C-936C-47DE-AAD6-CF9BFD6FAC9E}" type="pres">
      <dgm:prSet presAssocID="{7AEDEACB-45C4-4D34-B764-AAB3117CBF3A}" presName="parentText" presStyleLbl="node1" presStyleIdx="1" presStyleCnt="3" custScaleX="553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C669B8-DDED-4C1F-8DA9-55100C2C512B}" type="pres">
      <dgm:prSet presAssocID="{7AEDEACB-45C4-4D34-B764-AAB3117CBF3A}" presName="negativeSpace" presStyleCnt="0"/>
      <dgm:spPr/>
      <dgm:t>
        <a:bodyPr/>
        <a:lstStyle/>
        <a:p>
          <a:endParaRPr lang="ru-RU"/>
        </a:p>
      </dgm:t>
    </dgm:pt>
    <dgm:pt modelId="{E3C76162-1E44-4C29-B7F2-9A7C690C4671}" type="pres">
      <dgm:prSet presAssocID="{7AEDEACB-45C4-4D34-B764-AAB3117CBF3A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55BDB1-E8C2-4253-B804-1D5A3D25189D}" type="pres">
      <dgm:prSet presAssocID="{4D388B50-0707-4AC9-AE6F-46F11E71EF8E}" presName="spaceBetweenRectangles" presStyleCnt="0"/>
      <dgm:spPr/>
      <dgm:t>
        <a:bodyPr/>
        <a:lstStyle/>
        <a:p>
          <a:endParaRPr lang="ru-RU"/>
        </a:p>
      </dgm:t>
    </dgm:pt>
    <dgm:pt modelId="{E24138BC-0474-4038-B567-250F8EB25A17}" type="pres">
      <dgm:prSet presAssocID="{97DD7835-DFC8-4494-9787-8807720E52E7}" presName="parentLin" presStyleCnt="0"/>
      <dgm:spPr/>
      <dgm:t>
        <a:bodyPr/>
        <a:lstStyle/>
        <a:p>
          <a:endParaRPr lang="ru-RU"/>
        </a:p>
      </dgm:t>
    </dgm:pt>
    <dgm:pt modelId="{F6DA2892-C4FB-42F4-8E84-5326AAA2E1A1}" type="pres">
      <dgm:prSet presAssocID="{97DD7835-DFC8-4494-9787-8807720E52E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ED4DD0B-CFB5-454D-B42B-F9E796717F06}" type="pres">
      <dgm:prSet presAssocID="{97DD7835-DFC8-4494-9787-8807720E52E7}" presName="parentText" presStyleLbl="node1" presStyleIdx="2" presStyleCnt="3" custScaleX="52877" custScaleY="74750" custLinFactNeighborX="-30555" custLinFactNeighborY="91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504187-8203-4FB7-AB9A-0D40850F41BA}" type="pres">
      <dgm:prSet presAssocID="{97DD7835-DFC8-4494-9787-8807720E52E7}" presName="negativeSpace" presStyleCnt="0"/>
      <dgm:spPr/>
      <dgm:t>
        <a:bodyPr/>
        <a:lstStyle/>
        <a:p>
          <a:endParaRPr lang="ru-RU"/>
        </a:p>
      </dgm:t>
    </dgm:pt>
    <dgm:pt modelId="{AD8541B0-330C-4B77-B669-275DEFCA2586}" type="pres">
      <dgm:prSet presAssocID="{97DD7835-DFC8-4494-9787-8807720E52E7}" presName="childText" presStyleLbl="conFgAcc1" presStyleIdx="2" presStyleCnt="3" custLinFactY="24059" custLinFactNeighborX="-39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5181F8-A3E5-4715-A0FA-C2E4D7974FCB}" srcId="{1A7F9E60-8C28-419E-84DF-84F682A1DF27}" destId="{7AEDEACB-45C4-4D34-B764-AAB3117CBF3A}" srcOrd="1" destOrd="0" parTransId="{8DF8EC18-67C8-4704-970F-DD9B19CF45FF}" sibTransId="{4D388B50-0707-4AC9-AE6F-46F11E71EF8E}"/>
    <dgm:cxn modelId="{94BB8400-DD40-4441-A73B-65B46163E2FE}" type="presOf" srcId="{86AF9E36-643F-465D-8636-DB33B054D7B3}" destId="{AD8541B0-330C-4B77-B669-275DEFCA2586}" srcOrd="0" destOrd="0" presId="urn:microsoft.com/office/officeart/2005/8/layout/list1"/>
    <dgm:cxn modelId="{5FD87F30-21DB-4120-9C56-6CA2FE83AA23}" type="presOf" srcId="{7AEDEACB-45C4-4D34-B764-AAB3117CBF3A}" destId="{0A31D65C-936C-47DE-AAD6-CF9BFD6FAC9E}" srcOrd="1" destOrd="0" presId="urn:microsoft.com/office/officeart/2005/8/layout/list1"/>
    <dgm:cxn modelId="{CC55FEAB-9B54-4E7E-B7BC-95E1E84C7EC8}" type="presOf" srcId="{87CBE92B-78D2-4E5E-8055-A7DAABE333FA}" destId="{E3C76162-1E44-4C29-B7F2-9A7C690C4671}" srcOrd="0" destOrd="0" presId="urn:microsoft.com/office/officeart/2005/8/layout/list1"/>
    <dgm:cxn modelId="{E33F6ECF-8AF7-4D2E-9F2E-F6A949E89B2A}" type="presOf" srcId="{97DD7835-DFC8-4494-9787-8807720E52E7}" destId="{F6DA2892-C4FB-42F4-8E84-5326AAA2E1A1}" srcOrd="0" destOrd="0" presId="urn:microsoft.com/office/officeart/2005/8/layout/list1"/>
    <dgm:cxn modelId="{6A7188FC-761E-4A1A-BB05-8327A6334888}" srcId="{7AEDEACB-45C4-4D34-B764-AAB3117CBF3A}" destId="{87CBE92B-78D2-4E5E-8055-A7DAABE333FA}" srcOrd="0" destOrd="0" parTransId="{DC62D209-F94A-4001-8448-B20142565E88}" sibTransId="{CDF2902F-BF94-40A8-A315-32E024FDA218}"/>
    <dgm:cxn modelId="{6A6D0B11-939F-4EB2-B3B5-E4CCDD245621}" type="presOf" srcId="{EC90143F-290B-4C93-A785-D236655667A9}" destId="{243AFE41-68BB-4CF3-8F0A-89A5C837BA15}" srcOrd="0" destOrd="0" presId="urn:microsoft.com/office/officeart/2005/8/layout/list1"/>
    <dgm:cxn modelId="{5F77E907-CCF7-4714-B675-E16C111DAF50}" type="presOf" srcId="{EC90143F-290B-4C93-A785-D236655667A9}" destId="{E0401E29-34CD-41E3-92DC-764C7E69250B}" srcOrd="1" destOrd="0" presId="urn:microsoft.com/office/officeart/2005/8/layout/list1"/>
    <dgm:cxn modelId="{57EB2ED1-D673-4CA3-80A6-E4CC3411745D}" type="presOf" srcId="{7AEDEACB-45C4-4D34-B764-AAB3117CBF3A}" destId="{B182A419-63F2-4970-92AE-34EA0B0FFB8D}" srcOrd="0" destOrd="0" presId="urn:microsoft.com/office/officeart/2005/8/layout/list1"/>
    <dgm:cxn modelId="{4C2F8CF8-E14A-4E2B-9A51-ABAD498DAA7C}" srcId="{EC90143F-290B-4C93-A785-D236655667A9}" destId="{23E6955C-414B-4A9E-8A21-93842458583D}" srcOrd="0" destOrd="0" parTransId="{EA839B0F-6494-4B0D-B2B5-FD89DB6BC22F}" sibTransId="{FDF64B8A-F3B8-490C-B4C9-57B6A1584942}"/>
    <dgm:cxn modelId="{28A3C2A5-7BC2-4F23-B2E3-57C282208D66}" type="presOf" srcId="{1A7F9E60-8C28-419E-84DF-84F682A1DF27}" destId="{11ABC958-D101-48FE-8F59-B2B57EAFBB79}" srcOrd="0" destOrd="0" presId="urn:microsoft.com/office/officeart/2005/8/layout/list1"/>
    <dgm:cxn modelId="{B323E631-6058-4A07-8864-FA975A2F14E0}" type="presOf" srcId="{23E6955C-414B-4A9E-8A21-93842458583D}" destId="{7959F170-F1F6-4208-B23E-7D42D03BDCC0}" srcOrd="0" destOrd="0" presId="urn:microsoft.com/office/officeart/2005/8/layout/list1"/>
    <dgm:cxn modelId="{47379774-1287-4EFE-89FD-534A7ED76709}" srcId="{1A7F9E60-8C28-419E-84DF-84F682A1DF27}" destId="{97DD7835-DFC8-4494-9787-8807720E52E7}" srcOrd="2" destOrd="0" parTransId="{F544EE73-248A-4FB9-9D0E-8362FB73187D}" sibTransId="{9CDB59A0-307C-4E80-8038-846E0AED6C2B}"/>
    <dgm:cxn modelId="{CE353DA3-5E23-4162-A715-7048CDADBE53}" srcId="{1A7F9E60-8C28-419E-84DF-84F682A1DF27}" destId="{EC90143F-290B-4C93-A785-D236655667A9}" srcOrd="0" destOrd="0" parTransId="{3E986718-C82D-440D-BFAA-101628EFFA51}" sibTransId="{304AC736-B6C9-4FE0-A433-1AE88FF4B271}"/>
    <dgm:cxn modelId="{C461794F-DAC9-486D-91B4-5A31CFE6E9AA}" srcId="{97DD7835-DFC8-4494-9787-8807720E52E7}" destId="{86AF9E36-643F-465D-8636-DB33B054D7B3}" srcOrd="0" destOrd="0" parTransId="{A5305EEF-7B8B-4B54-9EE8-254ABDF06D01}" sibTransId="{4354DCFE-8244-45CE-A8E7-31B15E993129}"/>
    <dgm:cxn modelId="{17E78857-31EB-466A-A662-5205CE2A9106}" type="presOf" srcId="{97DD7835-DFC8-4494-9787-8807720E52E7}" destId="{2ED4DD0B-CFB5-454D-B42B-F9E796717F06}" srcOrd="1" destOrd="0" presId="urn:microsoft.com/office/officeart/2005/8/layout/list1"/>
    <dgm:cxn modelId="{2EE2D95B-9384-44A9-ACE1-F88565B43235}" type="presParOf" srcId="{11ABC958-D101-48FE-8F59-B2B57EAFBB79}" destId="{04B04B81-DC05-4241-87EC-C39365DBDD65}" srcOrd="0" destOrd="0" presId="urn:microsoft.com/office/officeart/2005/8/layout/list1"/>
    <dgm:cxn modelId="{374FDDFC-F210-4B64-9342-2CEF0E8738CB}" type="presParOf" srcId="{04B04B81-DC05-4241-87EC-C39365DBDD65}" destId="{243AFE41-68BB-4CF3-8F0A-89A5C837BA15}" srcOrd="0" destOrd="0" presId="urn:microsoft.com/office/officeart/2005/8/layout/list1"/>
    <dgm:cxn modelId="{55E3352D-BCC7-4953-B345-886113031501}" type="presParOf" srcId="{04B04B81-DC05-4241-87EC-C39365DBDD65}" destId="{E0401E29-34CD-41E3-92DC-764C7E69250B}" srcOrd="1" destOrd="0" presId="urn:microsoft.com/office/officeart/2005/8/layout/list1"/>
    <dgm:cxn modelId="{01235613-6BEE-410D-BB1A-70B415E148F9}" type="presParOf" srcId="{11ABC958-D101-48FE-8F59-B2B57EAFBB79}" destId="{D7C68475-8D13-4767-B70F-229E769D0043}" srcOrd="1" destOrd="0" presId="urn:microsoft.com/office/officeart/2005/8/layout/list1"/>
    <dgm:cxn modelId="{BA477107-CC34-494E-850F-0AFB22F6CDE7}" type="presParOf" srcId="{11ABC958-D101-48FE-8F59-B2B57EAFBB79}" destId="{7959F170-F1F6-4208-B23E-7D42D03BDCC0}" srcOrd="2" destOrd="0" presId="urn:microsoft.com/office/officeart/2005/8/layout/list1"/>
    <dgm:cxn modelId="{7C0EBF9C-C607-4AAC-8471-9ED29913953C}" type="presParOf" srcId="{11ABC958-D101-48FE-8F59-B2B57EAFBB79}" destId="{4387FB65-D580-401D-B533-F10338CAF344}" srcOrd="3" destOrd="0" presId="urn:microsoft.com/office/officeart/2005/8/layout/list1"/>
    <dgm:cxn modelId="{F7DCDDFE-A071-4224-A020-4F1DB440FE1A}" type="presParOf" srcId="{11ABC958-D101-48FE-8F59-B2B57EAFBB79}" destId="{FB17E799-8680-4BD6-8DDA-FF2172176B42}" srcOrd="4" destOrd="0" presId="urn:microsoft.com/office/officeart/2005/8/layout/list1"/>
    <dgm:cxn modelId="{AA06DE7A-A74F-49ED-8C06-B5E25B876F88}" type="presParOf" srcId="{FB17E799-8680-4BD6-8DDA-FF2172176B42}" destId="{B182A419-63F2-4970-92AE-34EA0B0FFB8D}" srcOrd="0" destOrd="0" presId="urn:microsoft.com/office/officeart/2005/8/layout/list1"/>
    <dgm:cxn modelId="{236E4A70-D619-41D6-921C-ACC28F76668A}" type="presParOf" srcId="{FB17E799-8680-4BD6-8DDA-FF2172176B42}" destId="{0A31D65C-936C-47DE-AAD6-CF9BFD6FAC9E}" srcOrd="1" destOrd="0" presId="urn:microsoft.com/office/officeart/2005/8/layout/list1"/>
    <dgm:cxn modelId="{5039C19C-48D3-4C9D-A140-93BDED068ED8}" type="presParOf" srcId="{11ABC958-D101-48FE-8F59-B2B57EAFBB79}" destId="{D1C669B8-DDED-4C1F-8DA9-55100C2C512B}" srcOrd="5" destOrd="0" presId="urn:microsoft.com/office/officeart/2005/8/layout/list1"/>
    <dgm:cxn modelId="{290339EE-2DD5-4684-9544-EFE7AFA8944B}" type="presParOf" srcId="{11ABC958-D101-48FE-8F59-B2B57EAFBB79}" destId="{E3C76162-1E44-4C29-B7F2-9A7C690C4671}" srcOrd="6" destOrd="0" presId="urn:microsoft.com/office/officeart/2005/8/layout/list1"/>
    <dgm:cxn modelId="{61C78994-6282-4C21-BCC3-D6D4CD9B628F}" type="presParOf" srcId="{11ABC958-D101-48FE-8F59-B2B57EAFBB79}" destId="{1655BDB1-E8C2-4253-B804-1D5A3D25189D}" srcOrd="7" destOrd="0" presId="urn:microsoft.com/office/officeart/2005/8/layout/list1"/>
    <dgm:cxn modelId="{603A1BE4-E848-46A4-9C61-9504DA52CC19}" type="presParOf" srcId="{11ABC958-D101-48FE-8F59-B2B57EAFBB79}" destId="{E24138BC-0474-4038-B567-250F8EB25A17}" srcOrd="8" destOrd="0" presId="urn:microsoft.com/office/officeart/2005/8/layout/list1"/>
    <dgm:cxn modelId="{C99FD20B-4CD6-414F-A904-CAE23ED6D06D}" type="presParOf" srcId="{E24138BC-0474-4038-B567-250F8EB25A17}" destId="{F6DA2892-C4FB-42F4-8E84-5326AAA2E1A1}" srcOrd="0" destOrd="0" presId="urn:microsoft.com/office/officeart/2005/8/layout/list1"/>
    <dgm:cxn modelId="{D3E86F08-583A-40CE-B4AF-87CD8D00A097}" type="presParOf" srcId="{E24138BC-0474-4038-B567-250F8EB25A17}" destId="{2ED4DD0B-CFB5-454D-B42B-F9E796717F06}" srcOrd="1" destOrd="0" presId="urn:microsoft.com/office/officeart/2005/8/layout/list1"/>
    <dgm:cxn modelId="{DE3B46F6-2B42-49C9-8608-30CC5B112166}" type="presParOf" srcId="{11ABC958-D101-48FE-8F59-B2B57EAFBB79}" destId="{AA504187-8203-4FB7-AB9A-0D40850F41BA}" srcOrd="9" destOrd="0" presId="urn:microsoft.com/office/officeart/2005/8/layout/list1"/>
    <dgm:cxn modelId="{62DAEA27-30CF-4FD7-A3E7-348133E5209B}" type="presParOf" srcId="{11ABC958-D101-48FE-8F59-B2B57EAFBB79}" destId="{AD8541B0-330C-4B77-B669-275DEFCA2586}" srcOrd="1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9F170-F1F6-4208-B23E-7D42D03BDCC0}">
      <dsp:nvSpPr>
        <dsp:cNvPr id="0" name=""/>
        <dsp:cNvSpPr/>
      </dsp:nvSpPr>
      <dsp:spPr>
        <a:xfrm>
          <a:off x="0" y="484216"/>
          <a:ext cx="8229600" cy="893025"/>
        </a:xfrm>
        <a:prstGeom prst="rect">
          <a:avLst/>
        </a:prstGeom>
        <a:noFill/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37388" rIns="638708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Полная невозможность произносительной стороны речи </a:t>
          </a:r>
          <a:endParaRPr lang="ru-RU" sz="2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sp:txBody>
      <dsp:txXfrm>
        <a:off x="0" y="484216"/>
        <a:ext cx="8229600" cy="893025"/>
      </dsp:txXfrm>
    </dsp:sp>
    <dsp:sp modelId="{E0401E29-34CD-41E3-92DC-764C7E69250B}">
      <dsp:nvSpPr>
        <dsp:cNvPr id="0" name=""/>
        <dsp:cNvSpPr/>
      </dsp:nvSpPr>
      <dsp:spPr>
        <a:xfrm>
          <a:off x="471568" y="195372"/>
          <a:ext cx="1931684" cy="511186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err="1" smtClean="0">
              <a:solidFill>
                <a:sysClr val="window" lastClr="FFFFFF"/>
              </a:solidFill>
              <a:latin typeface="Times New Roman"/>
              <a:ea typeface="+mn-ea"/>
              <a:cs typeface="+mn-cs"/>
            </a:rPr>
            <a:t>Анартрия</a:t>
          </a:r>
          <a:endParaRPr lang="ru-RU" sz="2100" kern="1200" dirty="0">
            <a:solidFill>
              <a:sysClr val="window" lastClr="FFFFFF"/>
            </a:solidFill>
            <a:latin typeface="Times New Roman"/>
            <a:ea typeface="+mn-ea"/>
            <a:cs typeface="+mn-cs"/>
          </a:endParaRPr>
        </a:p>
      </dsp:txBody>
      <dsp:txXfrm>
        <a:off x="496522" y="220326"/>
        <a:ext cx="1881776" cy="461278"/>
      </dsp:txXfrm>
    </dsp:sp>
    <dsp:sp modelId="{E3C76162-1E44-4C29-B7F2-9A7C690C4671}">
      <dsp:nvSpPr>
        <dsp:cNvPr id="0" name=""/>
        <dsp:cNvSpPr/>
      </dsp:nvSpPr>
      <dsp:spPr>
        <a:xfrm>
          <a:off x="0" y="1643353"/>
          <a:ext cx="8229600" cy="1786050"/>
        </a:xfrm>
        <a:prstGeom prst="rect">
          <a:avLst/>
        </a:prstGeom>
        <a:noFill/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37388" rIns="638708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Ребенок пользуется устной речью, но она нечленораздельная, малопонятная, грубо нарушено звукопроизношение, а также дыхание, голос, интонационная выразительность </a:t>
          </a:r>
          <a:endParaRPr lang="ru-RU" sz="2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sp:txBody>
      <dsp:txXfrm>
        <a:off x="0" y="1643353"/>
        <a:ext cx="8229600" cy="1786050"/>
      </dsp:txXfrm>
    </dsp:sp>
    <dsp:sp modelId="{0A31D65C-936C-47DE-AAD6-CF9BFD6FAC9E}">
      <dsp:nvSpPr>
        <dsp:cNvPr id="0" name=""/>
        <dsp:cNvSpPr/>
      </dsp:nvSpPr>
      <dsp:spPr>
        <a:xfrm>
          <a:off x="411480" y="1333393"/>
          <a:ext cx="3188961" cy="61992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ysClr val="window" lastClr="FFFFFF"/>
              </a:solidFill>
              <a:latin typeface="Times New Roman"/>
              <a:ea typeface="+mn-ea"/>
              <a:cs typeface="+mn-cs"/>
            </a:rPr>
            <a:t>Дизартрия (выраженная)</a:t>
          </a:r>
          <a:r>
            <a:rPr lang="ru-RU" sz="2100" kern="1200" dirty="0" smtClean="0">
              <a:solidFill>
                <a:sysClr val="window" lastClr="FFFFFF"/>
              </a:solidFill>
              <a:latin typeface="Times New Roman"/>
              <a:ea typeface="+mn-ea"/>
              <a:cs typeface="+mn-cs"/>
            </a:rPr>
            <a:t> </a:t>
          </a:r>
          <a:endParaRPr lang="ru-RU" sz="2100" kern="1200" dirty="0">
            <a:solidFill>
              <a:sysClr val="window" lastClr="FFFFFF"/>
            </a:solidFill>
            <a:latin typeface="Times New Roman"/>
            <a:ea typeface="+mn-ea"/>
            <a:cs typeface="+mn-cs"/>
          </a:endParaRPr>
        </a:p>
      </dsp:txBody>
      <dsp:txXfrm>
        <a:off x="441742" y="1363655"/>
        <a:ext cx="3128437" cy="559396"/>
      </dsp:txXfrm>
    </dsp:sp>
    <dsp:sp modelId="{AD8541B0-330C-4B77-B669-275DEFCA2586}">
      <dsp:nvSpPr>
        <dsp:cNvPr id="0" name=""/>
        <dsp:cNvSpPr/>
      </dsp:nvSpPr>
      <dsp:spPr>
        <a:xfrm>
          <a:off x="0" y="3821977"/>
          <a:ext cx="8229600" cy="1488374"/>
        </a:xfrm>
        <a:prstGeom prst="rect">
          <a:avLst/>
        </a:prstGeom>
        <a:noFill/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37388" rIns="638708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Все симптомы (неврологические, психологические, речевые) выражены в стёртой форме. Стёртую дизартрию можно спутать с другими речевыми нарушениями. </a:t>
          </a:r>
          <a:endParaRPr lang="ru-RU" sz="2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sp:txBody>
      <dsp:txXfrm>
        <a:off x="0" y="3821977"/>
        <a:ext cx="8229600" cy="1488374"/>
      </dsp:txXfrm>
    </dsp:sp>
    <dsp:sp modelId="{2ED4DD0B-CFB5-454D-B42B-F9E796717F06}">
      <dsp:nvSpPr>
        <dsp:cNvPr id="0" name=""/>
        <dsp:cNvSpPr/>
      </dsp:nvSpPr>
      <dsp:spPr>
        <a:xfrm>
          <a:off x="285752" y="3599433"/>
          <a:ext cx="3046095" cy="46339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ysClr val="window" lastClr="FFFFFF"/>
              </a:solidFill>
              <a:latin typeface="Times New Roman"/>
              <a:ea typeface="+mn-ea"/>
              <a:cs typeface="+mn-cs"/>
            </a:rPr>
            <a:t>Стёртая дизартрия </a:t>
          </a:r>
          <a:endParaRPr lang="ru-RU" sz="2100" kern="1200" dirty="0">
            <a:solidFill>
              <a:sysClr val="window" lastClr="FFFFFF"/>
            </a:solidFill>
            <a:latin typeface="Times New Roman"/>
            <a:ea typeface="+mn-ea"/>
            <a:cs typeface="+mn-cs"/>
          </a:endParaRPr>
        </a:p>
      </dsp:txBody>
      <dsp:txXfrm>
        <a:off x="308373" y="3622054"/>
        <a:ext cx="3000853" cy="4181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28A13-1122-434C-96D1-B66F8CA88FF9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4EED8-29F0-4036-A33E-58B76E0CA9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1194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429124" y="1071546"/>
            <a:ext cx="4714876" cy="254159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429124" y="3643314"/>
            <a:ext cx="4714876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8317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-3922147" y="-452802"/>
            <a:ext cx="12608947" cy="657896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837722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429124" y="1071546"/>
            <a:ext cx="4714876" cy="254159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429124" y="3643314"/>
            <a:ext cx="4714876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283407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334173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910" y="2071678"/>
            <a:ext cx="5143536" cy="2000264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42910" y="571480"/>
            <a:ext cx="5143536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096263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041801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2 именованны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499519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Заголовок тольк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955544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721245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Заголовок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522172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1491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-3922147" y="-452802"/>
            <a:ext cx="12608947" cy="657896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9812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текс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251606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текс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720010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429124" y="1071546"/>
            <a:ext cx="4714876" cy="254159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429124" y="3643314"/>
            <a:ext cx="4714876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147586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688694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910" y="2071678"/>
            <a:ext cx="5143536" cy="2000264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42910" y="571480"/>
            <a:ext cx="5143536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9159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4432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2 именованны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547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Заголовок тольк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033299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906620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Заголовок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61577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4711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429124" y="1071546"/>
            <a:ext cx="4714876" cy="254159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429124" y="3643314"/>
            <a:ext cx="4714876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831762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-3922147" y="-452802"/>
            <a:ext cx="12608947" cy="657896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2338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текс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1213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759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910" y="2071678"/>
            <a:ext cx="5143536" cy="2000264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42910" y="571480"/>
            <a:ext cx="5143536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1710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0867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2 именованны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811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Заголовок тольк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8422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2942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Заголовок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787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7593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4834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-3922147" y="-452802"/>
            <a:ext cx="12608947" cy="657896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83772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текс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25160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429124" y="1071546"/>
            <a:ext cx="4714876" cy="254159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429124" y="3643314"/>
            <a:ext cx="4714876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70909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7440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910" y="2071678"/>
            <a:ext cx="5143536" cy="2000264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42910" y="571480"/>
            <a:ext cx="5143536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99555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50421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2 именованны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68595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Заголовок тольк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13882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0291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910" y="2071678"/>
            <a:ext cx="5143536" cy="2000264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42910" y="571480"/>
            <a:ext cx="5143536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17108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Заголовок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99189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36598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-3922147" y="-452802"/>
            <a:ext cx="12608947" cy="657896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75358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текс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66744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429124" y="1071546"/>
            <a:ext cx="4714876" cy="254159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429124" y="3643314"/>
            <a:ext cx="4714876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28922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3777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910" y="2071678"/>
            <a:ext cx="5143536" cy="2000264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42910" y="571480"/>
            <a:ext cx="5143536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02834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06116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2 именованны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10904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Заголовок тольк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1638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08678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80781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Заголовок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32221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44766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-3922147" y="-452802"/>
            <a:ext cx="12608947" cy="657896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05835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текс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36139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429124" y="1071546"/>
            <a:ext cx="4714876" cy="254159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429124" y="3643314"/>
            <a:ext cx="4714876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76052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96522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910" y="2071678"/>
            <a:ext cx="5143536" cy="2000264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42910" y="571480"/>
            <a:ext cx="5143536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00783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0679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2 именованны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1016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2 именованны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8111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Заголовок тольк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10084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89206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Заголовок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42691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16552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-3922147" y="-452802"/>
            <a:ext cx="12608947" cy="657896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69890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текс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65860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429124" y="1071546"/>
            <a:ext cx="4714876" cy="254159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429124" y="3643314"/>
            <a:ext cx="4714876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72895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57313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910" y="2071678"/>
            <a:ext cx="5143536" cy="2000264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42910" y="571480"/>
            <a:ext cx="5143536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53839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47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Заголовок тольк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84227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2 именованны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55180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Заголовок тольк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95939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57320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Заголовок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1721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22007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-3922147" y="-452802"/>
            <a:ext cx="12608947" cy="657896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2753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текс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83899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429124" y="1071546"/>
            <a:ext cx="4714876" cy="254159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429124" y="3643314"/>
            <a:ext cx="4714876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44879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529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910" y="2071678"/>
            <a:ext cx="5143536" cy="2000264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42910" y="571480"/>
            <a:ext cx="5143536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4283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29429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71608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2 именованны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66059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Заголовок тольк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25073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54264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Заголовок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9817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54806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-3922147" y="-452802"/>
            <a:ext cx="12608947" cy="657896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69928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текс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89079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429124" y="1071546"/>
            <a:ext cx="4714876" cy="254159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429124" y="3643314"/>
            <a:ext cx="4714876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657243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5046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Заголовок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78755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910" y="2071678"/>
            <a:ext cx="5143536" cy="2000264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42910" y="571480"/>
            <a:ext cx="5143536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311511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00905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2 именованны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890863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Заголовок тольк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35745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380033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Заголовок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874290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89224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-3922147" y="-452802"/>
            <a:ext cx="12608947" cy="657896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657606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текс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050296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429124" y="1071546"/>
            <a:ext cx="4714876" cy="254159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429124" y="3643314"/>
            <a:ext cx="4714876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9811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483473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634857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910" y="2071678"/>
            <a:ext cx="5143536" cy="2000264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42910" y="571480"/>
            <a:ext cx="5143536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40732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714148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2 именованны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69052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Заголовок тольк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641451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31127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Заголовок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047667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500473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-3922147" y="-452802"/>
            <a:ext cx="12608947" cy="657896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079873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текс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677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3" name="Picture 15" descr="C:\Users\malves\AppData\Local\Microsoft\Windows\Temporary Internet Files\Content.IE5\SGE5N6DW\MPj04387460000[1].jpg"/>
          <p:cNvPicPr>
            <a:picLocks noChangeAspect="1" noChangeArrowheads="1"/>
          </p:cNvPicPr>
          <p:nvPr/>
        </p:nvPicPr>
        <p:blipFill>
          <a:blip r:embed="rId13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5143499" cy="6858000"/>
          </a:xfrm>
          <a:prstGeom prst="rect">
            <a:avLst/>
          </a:prstGeom>
          <a:noFill/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AED99-7FB4-404E-8A97-64753DCE42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211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3" name="Picture 15" descr="C:\Users\malves\AppData\Local\Microsoft\Windows\Temporary Internet Files\Content.IE5\SGE5N6DW\MPj04387460000[1].jpg"/>
          <p:cNvPicPr>
            <a:picLocks noChangeAspect="1" noChangeArrowheads="1"/>
          </p:cNvPicPr>
          <p:nvPr/>
        </p:nvPicPr>
        <p:blipFill>
          <a:blip r:embed="rId13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5143499" cy="6858000"/>
          </a:xfrm>
          <a:prstGeom prst="rect">
            <a:avLst/>
          </a:prstGeom>
          <a:noFill/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AED99-7FB4-404E-8A97-64753DCE42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4276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3" name="Picture 15" descr="C:\Users\malves\AppData\Local\Microsoft\Windows\Temporary Internet Files\Content.IE5\SGE5N6DW\MPj04387460000[1].jpg"/>
          <p:cNvPicPr>
            <a:picLocks noChangeAspect="1" noChangeArrowheads="1"/>
          </p:cNvPicPr>
          <p:nvPr/>
        </p:nvPicPr>
        <p:blipFill>
          <a:blip r:embed="rId13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5143499" cy="6858000"/>
          </a:xfrm>
          <a:prstGeom prst="rect">
            <a:avLst/>
          </a:prstGeom>
          <a:noFill/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AED99-7FB4-404E-8A97-64753DCE42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519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3" name="Picture 15" descr="C:\Users\malves\AppData\Local\Microsoft\Windows\Temporary Internet Files\Content.IE5\SGE5N6DW\MPj04387460000[1].jpg"/>
          <p:cNvPicPr>
            <a:picLocks noChangeAspect="1" noChangeArrowheads="1"/>
          </p:cNvPicPr>
          <p:nvPr/>
        </p:nvPicPr>
        <p:blipFill>
          <a:blip r:embed="rId13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5143499" cy="6858000"/>
          </a:xfrm>
          <a:prstGeom prst="rect">
            <a:avLst/>
          </a:prstGeom>
          <a:noFill/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AED99-7FB4-404E-8A97-64753DCE42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211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3" name="Picture 15" descr="C:\Users\malves\AppData\Local\Microsoft\Windows\Temporary Internet Files\Content.IE5\SGE5N6DW\MPj04387460000[1].jpg"/>
          <p:cNvPicPr>
            <a:picLocks noChangeAspect="1" noChangeArrowheads="1"/>
          </p:cNvPicPr>
          <p:nvPr/>
        </p:nvPicPr>
        <p:blipFill>
          <a:blip r:embed="rId13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5143499" cy="6858000"/>
          </a:xfrm>
          <a:prstGeom prst="rect">
            <a:avLst/>
          </a:prstGeom>
          <a:noFill/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AED99-7FB4-404E-8A97-64753DCE42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5345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3" name="Picture 15" descr="C:\Users\malves\AppData\Local\Microsoft\Windows\Temporary Internet Files\Content.IE5\SGE5N6DW\MPj04387460000[1].jpg"/>
          <p:cNvPicPr>
            <a:picLocks noChangeAspect="1" noChangeArrowheads="1"/>
          </p:cNvPicPr>
          <p:nvPr/>
        </p:nvPicPr>
        <p:blipFill>
          <a:blip r:embed="rId13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5143499" cy="6858000"/>
          </a:xfrm>
          <a:prstGeom prst="rect">
            <a:avLst/>
          </a:prstGeom>
          <a:noFill/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AED99-7FB4-404E-8A97-64753DCE42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38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3" name="Picture 15" descr="C:\Users\malves\AppData\Local\Microsoft\Windows\Temporary Internet Files\Content.IE5\SGE5N6DW\MPj04387460000[1].jpg"/>
          <p:cNvPicPr>
            <a:picLocks noChangeAspect="1" noChangeArrowheads="1"/>
          </p:cNvPicPr>
          <p:nvPr/>
        </p:nvPicPr>
        <p:blipFill>
          <a:blip r:embed="rId13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5143499" cy="6858000"/>
          </a:xfrm>
          <a:prstGeom prst="rect">
            <a:avLst/>
          </a:prstGeom>
          <a:noFill/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AED99-7FB4-404E-8A97-64753DCE42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0255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3" name="Picture 15" descr="C:\Users\malves\AppData\Local\Microsoft\Windows\Temporary Internet Files\Content.IE5\SGE5N6DW\MPj04387460000[1].jpg"/>
          <p:cNvPicPr>
            <a:picLocks noChangeAspect="1" noChangeArrowheads="1"/>
          </p:cNvPicPr>
          <p:nvPr/>
        </p:nvPicPr>
        <p:blipFill>
          <a:blip r:embed="rId13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5143499" cy="6858000"/>
          </a:xfrm>
          <a:prstGeom prst="rect">
            <a:avLst/>
          </a:prstGeom>
          <a:noFill/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AED99-7FB4-404E-8A97-64753DCE42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2702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3" name="Picture 15" descr="C:\Users\malves\AppData\Local\Microsoft\Windows\Temporary Internet Files\Content.IE5\SGE5N6DW\MPj04387460000[1].jpg"/>
          <p:cNvPicPr>
            <a:picLocks noChangeAspect="1" noChangeArrowheads="1"/>
          </p:cNvPicPr>
          <p:nvPr/>
        </p:nvPicPr>
        <p:blipFill>
          <a:blip r:embed="rId13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5143499" cy="6858000"/>
          </a:xfrm>
          <a:prstGeom prst="rect">
            <a:avLst/>
          </a:prstGeom>
          <a:noFill/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AED99-7FB4-404E-8A97-64753DCE42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1552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3" name="Picture 15" descr="C:\Users\malves\AppData\Local\Microsoft\Windows\Temporary Internet Files\Content.IE5\SGE5N6DW\MPj04387460000[1].jpg"/>
          <p:cNvPicPr>
            <a:picLocks noChangeAspect="1" noChangeArrowheads="1"/>
          </p:cNvPicPr>
          <p:nvPr/>
        </p:nvPicPr>
        <p:blipFill>
          <a:blip r:embed="rId13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5143499" cy="6858000"/>
          </a:xfrm>
          <a:prstGeom prst="rect">
            <a:avLst/>
          </a:prstGeom>
          <a:noFill/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AED99-7FB4-404E-8A97-64753DCE42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460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3" name="Picture 15" descr="C:\Users\malves\AppData\Local\Microsoft\Windows\Temporary Internet Files\Content.IE5\SGE5N6DW\MPj04387460000[1].jpg"/>
          <p:cNvPicPr>
            <a:picLocks noChangeAspect="1" noChangeArrowheads="1"/>
          </p:cNvPicPr>
          <p:nvPr/>
        </p:nvPicPr>
        <p:blipFill>
          <a:blip r:embed="rId13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5143499" cy="6858000"/>
          </a:xfrm>
          <a:prstGeom prst="rect">
            <a:avLst/>
          </a:prstGeom>
          <a:noFill/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AED99-7FB4-404E-8A97-64753DCE42E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40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4286248" y="285728"/>
            <a:ext cx="4857752" cy="2063152"/>
          </a:xfrm>
        </p:spPr>
        <p:txBody>
          <a:bodyPr>
            <a:noAutofit/>
          </a:bodyPr>
          <a:lstStyle/>
          <a:p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нужно знать родителям о дизартрии</a:t>
            </a:r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4283968" y="5013176"/>
            <a:ext cx="4860032" cy="1656184"/>
          </a:xfrm>
        </p:spPr>
        <p:txBody>
          <a:bodyPr>
            <a:normAutofit/>
          </a:bodyPr>
          <a:lstStyle/>
          <a:p>
            <a:endParaRPr lang="ru-RU" sz="1700" dirty="0" smtClean="0"/>
          </a:p>
          <a:p>
            <a:endParaRPr lang="ru-RU" sz="1700" dirty="0" smtClean="0"/>
          </a:p>
          <a:p>
            <a:r>
              <a:rPr lang="ru-RU" sz="1700" b="1" dirty="0" smtClean="0">
                <a:solidFill>
                  <a:srgbClr val="C00000"/>
                </a:solidFill>
              </a:rPr>
              <a:t>Учителя-логопеды:  М.И. Четыркина,  </a:t>
            </a:r>
          </a:p>
          <a:p>
            <a:r>
              <a:rPr lang="ru-RU" sz="1700" b="1" dirty="0">
                <a:solidFill>
                  <a:srgbClr val="C00000"/>
                </a:solidFill>
              </a:rPr>
              <a:t> </a:t>
            </a:r>
            <a:r>
              <a:rPr lang="ru-RU" sz="1700" b="1" dirty="0" smtClean="0">
                <a:solidFill>
                  <a:srgbClr val="C00000"/>
                </a:solidFill>
              </a:rPr>
              <a:t>                                 Е. Ю. Егорова.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198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дизартрия? 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57200" y="2000240"/>
            <a:ext cx="8472518" cy="424816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sz="4400" b="1" u="sng" dirty="0" smtClean="0">
                <a:solidFill>
                  <a:srgbClr val="C00000"/>
                </a:solidFill>
              </a:rPr>
              <a:t>Дизартрия –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sz="3600" i="1" dirty="0" smtClean="0"/>
              <a:t>нарушение звукопроизносительной стороны речи, обусловленное органической недостаточностью иннервации речевого аппарата.</a:t>
            </a:r>
          </a:p>
        </p:txBody>
      </p:sp>
    </p:spTree>
    <p:extLst>
      <p:ext uri="{BB962C8B-B14F-4D97-AF65-F5344CB8AC3E}">
        <p14:creationId xmlns="" xmlns:p14="http://schemas.microsoft.com/office/powerpoint/2010/main" val="91887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14290"/>
            <a:ext cx="8892480" cy="6011882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     </a:t>
            </a:r>
            <a:r>
              <a:rPr lang="ru-RU" sz="3600" i="1" dirty="0" smtClean="0"/>
              <a:t>Термин </a:t>
            </a:r>
            <a:r>
              <a:rPr lang="ru-RU" sz="3600" b="1" i="1" dirty="0" smtClean="0">
                <a:solidFill>
                  <a:srgbClr val="C00000"/>
                </a:solidFill>
              </a:rPr>
              <a:t>"дизартрия"</a:t>
            </a:r>
            <a:r>
              <a:rPr lang="ru-RU" sz="3600" i="1" dirty="0" smtClean="0">
                <a:solidFill>
                  <a:srgbClr val="C00000"/>
                </a:solidFill>
              </a:rPr>
              <a:t> </a:t>
            </a:r>
            <a:r>
              <a:rPr lang="ru-RU" sz="3600" i="1" dirty="0" smtClean="0"/>
              <a:t>образован от греческих слов </a:t>
            </a:r>
            <a:r>
              <a:rPr lang="ru-RU" sz="3600" b="1" i="1" dirty="0" err="1" smtClean="0"/>
              <a:t>arthson</a:t>
            </a:r>
            <a:r>
              <a:rPr lang="ru-RU" sz="3600" i="1" dirty="0" smtClean="0"/>
              <a:t> - сочленение </a:t>
            </a:r>
            <a:br>
              <a:rPr lang="ru-RU" sz="3600" i="1" dirty="0" smtClean="0"/>
            </a:br>
            <a:r>
              <a:rPr lang="ru-RU" sz="3600" i="1" dirty="0" smtClean="0"/>
              <a:t>и </a:t>
            </a:r>
            <a:r>
              <a:rPr lang="ru-RU" sz="3600" b="1" i="1" dirty="0" err="1" smtClean="0"/>
              <a:t>dys</a:t>
            </a:r>
            <a:r>
              <a:rPr lang="ru-RU" sz="3600" i="1" dirty="0" smtClean="0"/>
              <a:t> - частица, означающая расстройство.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     </a:t>
            </a:r>
            <a:br>
              <a:rPr lang="ru-RU" sz="3600" dirty="0" smtClean="0"/>
            </a:br>
            <a:r>
              <a:rPr lang="ru-RU" sz="3600" dirty="0" smtClean="0"/>
              <a:t>     Этот неврологический термин означает, что у ребёнка ограничена подвижность речевой и мимической мускулатуры вследствие поражения нижних отделов головного мозга.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17806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СИМПТОМЫ      ДИЗАРТРИИ</a:t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179512" y="764704"/>
            <a:ext cx="8712968" cy="5976664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marL="0" lvl="0" indent="0" algn="just">
              <a:lnSpc>
                <a:spcPct val="150000"/>
              </a:lnSpc>
              <a:buNone/>
              <a:tabLst>
                <a:tab pos="228600" algn="l"/>
              </a:tabLst>
            </a:pPr>
            <a:r>
              <a:rPr lang="ru-RU" sz="1600" b="1" dirty="0" smtClean="0">
                <a:latin typeface="Times New Roman"/>
                <a:ea typeface="Times New Roman"/>
              </a:rPr>
              <a:t>           </a:t>
            </a:r>
            <a:r>
              <a:rPr lang="ru-RU" sz="1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РЕЧЕВЫЕ</a:t>
            </a:r>
            <a:r>
              <a:rPr lang="ru-RU" sz="1600" b="1" dirty="0" smtClean="0">
                <a:latin typeface="Times New Roman"/>
                <a:ea typeface="Times New Roman"/>
              </a:rPr>
              <a:t>: </a:t>
            </a:r>
            <a:endParaRPr lang="ru-RU" sz="1600" b="1" dirty="0">
              <a:latin typeface="Times New Roman"/>
              <a:ea typeface="Times New Roman"/>
            </a:endParaRPr>
          </a:p>
          <a:p>
            <a:pPr marL="685800" algn="just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600" dirty="0" smtClean="0">
                <a:latin typeface="Times New Roman"/>
                <a:ea typeface="Times New Roman"/>
              </a:rPr>
              <a:t> </a:t>
            </a:r>
            <a:r>
              <a:rPr lang="ru-RU" sz="1600" b="1" dirty="0" smtClean="0">
                <a:latin typeface="Times New Roman"/>
                <a:ea typeface="Times New Roman"/>
              </a:rPr>
              <a:t>Нарушение </a:t>
            </a:r>
            <a:r>
              <a:rPr lang="ru-RU" sz="1600" b="1" dirty="0">
                <a:latin typeface="Times New Roman"/>
                <a:ea typeface="Times New Roman"/>
              </a:rPr>
              <a:t>звукопроизношения</a:t>
            </a:r>
            <a:r>
              <a:rPr lang="ru-RU" sz="1600" dirty="0">
                <a:latin typeface="Times New Roman"/>
                <a:ea typeface="Times New Roman"/>
              </a:rPr>
              <a:t>. В зависимости от степени поражения может страдать произношение всех или нескольких согласных. Может нарушаться и произношение гласных звуков (они произносятся неясно, искаженно, часто с носовым оттенком). </a:t>
            </a:r>
          </a:p>
          <a:p>
            <a:pPr marL="685800" algn="just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600" b="1" dirty="0">
                <a:latin typeface="Times New Roman"/>
                <a:ea typeface="Times New Roman"/>
              </a:rPr>
              <a:t>Н</a:t>
            </a:r>
            <a:r>
              <a:rPr lang="ru-RU" sz="1600" b="1" dirty="0" smtClean="0">
                <a:latin typeface="Times New Roman"/>
                <a:ea typeface="Times New Roman"/>
              </a:rPr>
              <a:t>арушение </a:t>
            </a:r>
            <a:r>
              <a:rPr lang="ru-RU" sz="1600" b="1" dirty="0">
                <a:latin typeface="Times New Roman"/>
                <a:ea typeface="Times New Roman"/>
              </a:rPr>
              <a:t>просодики </a:t>
            </a:r>
            <a:r>
              <a:rPr lang="ru-RU" sz="1600" dirty="0">
                <a:latin typeface="Times New Roman"/>
                <a:ea typeface="Times New Roman"/>
              </a:rPr>
              <a:t>- темпа, ритма, модуляции, </a:t>
            </a:r>
            <a:r>
              <a:rPr lang="ru-RU" sz="1600" dirty="0" smtClean="0">
                <a:latin typeface="Times New Roman"/>
                <a:ea typeface="Times New Roman"/>
              </a:rPr>
              <a:t>интонации голоса.</a:t>
            </a:r>
            <a:endParaRPr lang="ru-RU" sz="1600" dirty="0">
              <a:latin typeface="Times New Roman"/>
              <a:ea typeface="Times New Roman"/>
            </a:endParaRPr>
          </a:p>
          <a:p>
            <a:pPr marL="685800" algn="just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600" b="1" dirty="0" smtClean="0">
                <a:latin typeface="Times New Roman"/>
                <a:ea typeface="Times New Roman"/>
              </a:rPr>
              <a:t>Нарушение </a:t>
            </a:r>
            <a:r>
              <a:rPr lang="ru-RU" sz="1600" b="1" dirty="0">
                <a:latin typeface="Times New Roman"/>
                <a:ea typeface="Times New Roman"/>
              </a:rPr>
              <a:t>восприятия фонем (звуков) и их различения</a:t>
            </a:r>
            <a:r>
              <a:rPr lang="ru-RU" sz="1600" dirty="0">
                <a:latin typeface="Times New Roman"/>
                <a:ea typeface="Times New Roman"/>
              </a:rPr>
              <a:t>. Возникает вследствие нечеткой, смазанной речи, которая не дает возможности сформироваться правильному слуховому образу звука. </a:t>
            </a:r>
          </a:p>
          <a:p>
            <a:pPr marL="685800" algn="just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600" dirty="0" smtClean="0">
                <a:latin typeface="Times New Roman"/>
                <a:ea typeface="Times New Roman"/>
              </a:rPr>
              <a:t> </a:t>
            </a:r>
            <a:r>
              <a:rPr lang="ru-RU" sz="1600" b="1" dirty="0" smtClean="0">
                <a:latin typeface="Times New Roman"/>
                <a:ea typeface="Times New Roman"/>
              </a:rPr>
              <a:t>Нарушение </a:t>
            </a:r>
            <a:r>
              <a:rPr lang="ru-RU" sz="1600" b="1" dirty="0">
                <a:latin typeface="Times New Roman"/>
                <a:ea typeface="Times New Roman"/>
              </a:rPr>
              <a:t>грамматического строя </a:t>
            </a:r>
            <a:r>
              <a:rPr lang="ru-RU" sz="1600" b="1" dirty="0" smtClean="0">
                <a:latin typeface="Times New Roman"/>
                <a:ea typeface="Times New Roman"/>
              </a:rPr>
              <a:t>речи</a:t>
            </a:r>
            <a:endParaRPr lang="ru-RU" sz="1600" b="1" dirty="0">
              <a:latin typeface="Times New Roman"/>
              <a:ea typeface="Times New Roman"/>
            </a:endParaRPr>
          </a:p>
          <a:p>
            <a:pPr marL="0" lvl="0" indent="0" algn="just">
              <a:lnSpc>
                <a:spcPct val="150000"/>
              </a:lnSpc>
              <a:buNone/>
              <a:tabLst>
                <a:tab pos="228600" algn="l"/>
              </a:tabLst>
            </a:pPr>
            <a:r>
              <a:rPr lang="ru-RU" sz="1600" b="1" dirty="0" smtClean="0">
                <a:latin typeface="Times New Roman"/>
                <a:ea typeface="Times New Roman"/>
              </a:rPr>
              <a:t>            </a:t>
            </a:r>
            <a:r>
              <a:rPr lang="ru-RU" sz="1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НЕРЕЧЕВЫЕ</a:t>
            </a:r>
            <a:r>
              <a:rPr lang="ru-RU" sz="1600" dirty="0" smtClean="0">
                <a:latin typeface="Times New Roman"/>
                <a:ea typeface="Times New Roman"/>
              </a:rPr>
              <a:t>: </a:t>
            </a:r>
            <a:endParaRPr lang="ru-RU" sz="1600" dirty="0">
              <a:latin typeface="Times New Roman"/>
              <a:ea typeface="Times New Roman"/>
            </a:endParaRPr>
          </a:p>
          <a:p>
            <a:pPr marL="685800"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latin typeface="Times New Roman"/>
                <a:ea typeface="Times New Roman"/>
              </a:rPr>
              <a:t>Н</a:t>
            </a:r>
            <a:r>
              <a:rPr lang="ru-RU" sz="1600" b="1" dirty="0" smtClean="0">
                <a:latin typeface="Times New Roman"/>
                <a:ea typeface="Times New Roman"/>
              </a:rPr>
              <a:t>арушения </a:t>
            </a:r>
            <a:r>
              <a:rPr lang="ru-RU" sz="1600" b="1" dirty="0">
                <a:latin typeface="Times New Roman"/>
                <a:ea typeface="Times New Roman"/>
              </a:rPr>
              <a:t>двигательного аппарата </a:t>
            </a:r>
            <a:r>
              <a:rPr lang="ru-RU" sz="1600" dirty="0">
                <a:latin typeface="Times New Roman"/>
                <a:ea typeface="Times New Roman"/>
              </a:rPr>
              <a:t>(дизартрия всегда сопровождает ДЦП</a:t>
            </a:r>
            <a:r>
              <a:rPr lang="ru-RU" sz="1600" dirty="0" smtClean="0">
                <a:latin typeface="Times New Roman"/>
                <a:ea typeface="Times New Roman"/>
              </a:rPr>
              <a:t>) </a:t>
            </a:r>
            <a:endParaRPr lang="ru-RU" sz="1600" dirty="0">
              <a:latin typeface="Times New Roman"/>
              <a:ea typeface="Times New Roman"/>
            </a:endParaRPr>
          </a:p>
          <a:p>
            <a:pPr marL="685800"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latin typeface="Times New Roman"/>
                <a:ea typeface="Times New Roman"/>
              </a:rPr>
              <a:t>Н</a:t>
            </a:r>
            <a:r>
              <a:rPr lang="ru-RU" sz="1600" b="1" dirty="0" smtClean="0">
                <a:latin typeface="Times New Roman"/>
                <a:ea typeface="Times New Roman"/>
              </a:rPr>
              <a:t>арушение </a:t>
            </a:r>
            <a:r>
              <a:rPr lang="ru-RU" sz="1600" b="1" dirty="0">
                <a:latin typeface="Times New Roman"/>
                <a:ea typeface="Times New Roman"/>
              </a:rPr>
              <a:t>эмоционально-волевой </a:t>
            </a:r>
            <a:r>
              <a:rPr lang="ru-RU" sz="1600" b="1" dirty="0" smtClean="0">
                <a:latin typeface="Times New Roman"/>
                <a:ea typeface="Times New Roman"/>
              </a:rPr>
              <a:t>сферы </a:t>
            </a:r>
            <a:endParaRPr lang="ru-RU" sz="1600" b="1" dirty="0">
              <a:latin typeface="Times New Roman"/>
              <a:ea typeface="Times New Roman"/>
            </a:endParaRPr>
          </a:p>
          <a:p>
            <a:pPr marL="685800"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latin typeface="Times New Roman"/>
                <a:ea typeface="Times New Roman"/>
              </a:rPr>
              <a:t>Нарушение </a:t>
            </a:r>
            <a:r>
              <a:rPr lang="ru-RU" sz="1600" b="1" dirty="0">
                <a:latin typeface="Times New Roman"/>
                <a:ea typeface="Times New Roman"/>
              </a:rPr>
              <a:t>ряда психических функций </a:t>
            </a:r>
            <a:r>
              <a:rPr lang="ru-RU" sz="1600" dirty="0">
                <a:latin typeface="Times New Roman"/>
                <a:ea typeface="Times New Roman"/>
              </a:rPr>
              <a:t>(внимание, память, мышление</a:t>
            </a:r>
            <a:r>
              <a:rPr lang="ru-RU" sz="1600" dirty="0" smtClean="0">
                <a:latin typeface="Times New Roman"/>
                <a:ea typeface="Times New Roman"/>
              </a:rPr>
              <a:t>) </a:t>
            </a:r>
            <a:endParaRPr lang="ru-RU" sz="1600" dirty="0">
              <a:latin typeface="Times New Roman"/>
              <a:ea typeface="Times New Roman"/>
            </a:endParaRPr>
          </a:p>
          <a:p>
            <a:pPr marL="685800"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latin typeface="Times New Roman"/>
                <a:ea typeface="Times New Roman"/>
              </a:rPr>
              <a:t>Нарушение </a:t>
            </a:r>
            <a:r>
              <a:rPr lang="ru-RU" sz="1600" b="1" dirty="0">
                <a:latin typeface="Times New Roman"/>
                <a:ea typeface="Times New Roman"/>
              </a:rPr>
              <a:t>познавательной </a:t>
            </a:r>
            <a:r>
              <a:rPr lang="ru-RU" sz="1600" b="1" dirty="0" smtClean="0">
                <a:latin typeface="Times New Roman"/>
                <a:ea typeface="Times New Roman"/>
              </a:rPr>
              <a:t>деятельности </a:t>
            </a:r>
            <a:endParaRPr lang="ru-RU" sz="1600" b="1" dirty="0">
              <a:latin typeface="Times New Roman"/>
              <a:ea typeface="Times New Roman"/>
            </a:endParaRPr>
          </a:p>
          <a:p>
            <a:pPr marL="685800"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latin typeface="Times New Roman"/>
                <a:ea typeface="Times New Roman"/>
              </a:rPr>
              <a:t>Своеобразное </a:t>
            </a:r>
            <a:r>
              <a:rPr lang="ru-RU" sz="1600" b="1" dirty="0">
                <a:latin typeface="Times New Roman"/>
                <a:ea typeface="Times New Roman"/>
              </a:rPr>
              <a:t>формирование </a:t>
            </a:r>
            <a:r>
              <a:rPr lang="ru-RU" sz="1600" b="1" dirty="0" smtClean="0">
                <a:latin typeface="Times New Roman"/>
                <a:ea typeface="Times New Roman"/>
              </a:rPr>
              <a:t>личности </a:t>
            </a:r>
            <a:endParaRPr lang="ru-RU" sz="1600" b="1" dirty="0">
              <a:latin typeface="Times New Roman"/>
              <a:ea typeface="Times New Roman"/>
            </a:endParaRPr>
          </a:p>
          <a:p>
            <a:pPr indent="228600" algn="just">
              <a:lnSpc>
                <a:spcPct val="150000"/>
              </a:lnSpc>
              <a:spcAft>
                <a:spcPts val="0"/>
              </a:spcAft>
            </a:pPr>
            <a:endParaRPr lang="ru-RU" sz="1600" b="1" dirty="0">
              <a:latin typeface="Times New Roman"/>
              <a:ea typeface="Times New Roman"/>
            </a:endParaRPr>
          </a:p>
          <a:p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127305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ПРИЧИНЫ ДИЗАРТРИИ</a:t>
            </a:r>
            <a:endParaRPr lang="ru-RU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05092168"/>
              </p:ext>
            </p:extLst>
          </p:nvPr>
        </p:nvGraphicFramePr>
        <p:xfrm>
          <a:off x="971600" y="980728"/>
          <a:ext cx="7992888" cy="5059668"/>
        </p:xfrm>
        <a:graphic>
          <a:graphicData uri="http://schemas.openxmlformats.org/drawingml/2006/table">
            <a:tbl>
              <a:tblPr/>
              <a:tblGrid>
                <a:gridCol w="3384376"/>
                <a:gridCol w="4608512"/>
              </a:tblGrid>
              <a:tr h="8640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Приобретённая дизартрия</a:t>
                      </a:r>
                    </a:p>
                  </a:txBody>
                  <a:tcPr marT="45717" marB="45717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Врождённая дизартрия</a:t>
                      </a:r>
                    </a:p>
                  </a:txBody>
                  <a:tcPr marT="45717" marB="45717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44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Заболевания: менингиты,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менингоэнцефалиты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, травматические или сосудистые нарушения, несовместимость по резус-фактору</a:t>
                      </a:r>
                    </a:p>
                  </a:txBody>
                  <a:tcPr marT="45717" marB="45717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</a:rPr>
                        <a:t>В 80 % - в результате нарушения внутриутробного развития и внутриутробного поражения головного мозга, обусловленного патологией беременности, заболеваниями матери (вирусные инфекции, сердечно-сосудистая, почечная недостаточность, психические и физические травмы, токсикозы,  патология  плаценты, радиация, алкоголизм, лекарственная интоксикация). Патология родов может усугубить первопричину (затяжные или стремительные роды, вызывающие кровоизлияние в мозг  младенца)</a:t>
                      </a:r>
                    </a:p>
                  </a:txBody>
                  <a:tcPr marT="45717" marB="45717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7896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ФОРМЫ  ДИЗАРТРИИ</a:t>
            </a:r>
            <a:endParaRPr lang="ru-RU" sz="4000" b="1" dirty="0"/>
          </a:p>
        </p:txBody>
      </p:sp>
      <p:graphicFrame>
        <p:nvGraphicFramePr>
          <p:cNvPr id="6" name="Содержимое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639996087"/>
              </p:ext>
            </p:extLst>
          </p:nvPr>
        </p:nvGraphicFramePr>
        <p:xfrm>
          <a:off x="500034" y="1142984"/>
          <a:ext cx="8229600" cy="531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06197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Родителям следует насторожиться, если: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107504" y="1196752"/>
            <a:ext cx="8928992" cy="5328592"/>
          </a:xfrm>
          <a:ln w="28575">
            <a:noFill/>
          </a:ln>
        </p:spPr>
        <p:txBody>
          <a:bodyPr>
            <a:normAutofit fontScale="85000" lnSpcReduction="10000"/>
          </a:bodyPr>
          <a:lstStyle/>
          <a:p>
            <a:pPr lvl="0">
              <a:buNone/>
            </a:pPr>
            <a:r>
              <a:rPr lang="ru-RU" dirty="0" smtClean="0"/>
              <a:t>-   речь ребёнка нечёткая, невнятная, звуки произносятся неправильно;</a:t>
            </a:r>
          </a:p>
          <a:p>
            <a:pPr lvl="0">
              <a:buFontTx/>
              <a:buChar char="-"/>
            </a:pPr>
            <a:r>
              <a:rPr lang="ru-RU" dirty="0" smtClean="0"/>
              <a:t>голос  ребёнка тихий, слабый, или, наоборот, резкий;</a:t>
            </a:r>
          </a:p>
          <a:p>
            <a:pPr lvl="0">
              <a:buFontTx/>
              <a:buChar char="-"/>
            </a:pPr>
            <a:r>
              <a:rPr lang="ru-RU" dirty="0"/>
              <a:t>р</a:t>
            </a:r>
            <a:r>
              <a:rPr lang="ru-RU" dirty="0" smtClean="0"/>
              <a:t>итм дыхания нарушен, речь лишена плавности;</a:t>
            </a:r>
          </a:p>
          <a:p>
            <a:pPr lvl="0">
              <a:buFontTx/>
              <a:buChar char="-"/>
            </a:pPr>
            <a:r>
              <a:rPr lang="ru-RU" dirty="0"/>
              <a:t>т</a:t>
            </a:r>
            <a:r>
              <a:rPr lang="ru-RU" dirty="0" smtClean="0"/>
              <a:t>емп речи ускорен или замедлен;</a:t>
            </a:r>
          </a:p>
          <a:p>
            <a:pPr lvl="0">
              <a:buFontTx/>
              <a:buChar char="-"/>
            </a:pPr>
            <a:r>
              <a:rPr lang="ru-RU" dirty="0"/>
              <a:t>р</a:t>
            </a:r>
            <a:r>
              <a:rPr lang="ru-RU" dirty="0" smtClean="0"/>
              <a:t>ебёнок не умеет полоскать рот, испытывает трудности с </a:t>
            </a:r>
            <a:r>
              <a:rPr lang="ru-RU" dirty="0" err="1" smtClean="0"/>
              <a:t>прожёвыванием</a:t>
            </a:r>
            <a:r>
              <a:rPr lang="ru-RU" dirty="0" smtClean="0"/>
              <a:t> пищи, наблюдается слюнотечение, </a:t>
            </a:r>
            <a:r>
              <a:rPr lang="ru-RU" dirty="0" err="1" smtClean="0"/>
              <a:t>содружественные</a:t>
            </a:r>
            <a:r>
              <a:rPr lang="ru-RU" dirty="0" smtClean="0"/>
              <a:t> движения языка с другими  органами, отклонения языка в поражённую сторону;</a:t>
            </a:r>
          </a:p>
          <a:p>
            <a:pPr lvl="0">
              <a:buFontTx/>
              <a:buChar char="-"/>
            </a:pPr>
            <a:r>
              <a:rPr lang="ru-RU" dirty="0"/>
              <a:t>р</a:t>
            </a:r>
            <a:r>
              <a:rPr lang="ru-RU" dirty="0" smtClean="0"/>
              <a:t>ебёнок не умеет застёгивать пуговицы, шнуровать ботинки, пользоваться ножницами, регулировать силу нажима на карандаш, с трудом удерживает равновесие, не умеет прыгать на одной ноге.</a:t>
            </a:r>
          </a:p>
          <a:p>
            <a:pPr marL="0" lv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305982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ПРОЯВЛЕНИЕ     ДИЗАРТРИИ</a:t>
            </a:r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970" r="30513" b="12529"/>
          <a:stretch/>
        </p:blipFill>
        <p:spPr bwMode="auto">
          <a:xfrm>
            <a:off x="251520" y="1146913"/>
            <a:ext cx="2624300" cy="2462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827" r="45442" b="19082"/>
          <a:stretch/>
        </p:blipFill>
        <p:spPr bwMode="auto">
          <a:xfrm>
            <a:off x="3203848" y="1158519"/>
            <a:ext cx="2620283" cy="2444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761" t="13396" r="22373" b="12745"/>
          <a:stretch/>
        </p:blipFill>
        <p:spPr bwMode="auto">
          <a:xfrm>
            <a:off x="6156176" y="1158519"/>
            <a:ext cx="2736304" cy="245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279" t="13254" r="24701" b="12244"/>
          <a:stretch/>
        </p:blipFill>
        <p:spPr bwMode="auto">
          <a:xfrm>
            <a:off x="210055" y="3933056"/>
            <a:ext cx="266484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827" r="48290" b="12387"/>
          <a:stretch/>
        </p:blipFill>
        <p:spPr bwMode="auto">
          <a:xfrm>
            <a:off x="3203848" y="3933056"/>
            <a:ext cx="262028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721" t="12827" r="35070" b="22073"/>
          <a:stretch/>
        </p:blipFill>
        <p:spPr bwMode="auto">
          <a:xfrm>
            <a:off x="6156176" y="3933057"/>
            <a:ext cx="273630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71736" y="3214686"/>
            <a:ext cx="444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500694" y="3214686"/>
            <a:ext cx="5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8572528" y="3214686"/>
            <a:ext cx="301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3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500298" y="6000769"/>
            <a:ext cx="5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4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500694" y="6000768"/>
            <a:ext cx="444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5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8572528" y="6000768"/>
            <a:ext cx="5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6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92759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оформления 'Анатомия'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Шаблон оформления 'Анатомия'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Шаблон оформления 'Анатомия'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Шаблон оформления 'Анатомия'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Шаблон оформления 'Анатомия'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Шаблон оформления 'Анатомия'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Шаблон оформления 'Анатомия'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Шаблон оформления 'Анатомия'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Шаблон оформления 'Анатомия'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Шаблон оформления 'Анатомия'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Шаблон оформления 'Анатомия'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418</Words>
  <Application>Microsoft Office PowerPoint</Application>
  <PresentationFormat>Экран (4:3)</PresentationFormat>
  <Paragraphs>51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8</vt:i4>
      </vt:variant>
    </vt:vector>
  </HeadingPairs>
  <TitlesOfParts>
    <vt:vector size="19" baseType="lpstr">
      <vt:lpstr>Шаблон оформления 'Анатомия'</vt:lpstr>
      <vt:lpstr>1_Шаблон оформления 'Анатомия'</vt:lpstr>
      <vt:lpstr>2_Шаблон оформления 'Анатомия'</vt:lpstr>
      <vt:lpstr>3_Шаблон оформления 'Анатомия'</vt:lpstr>
      <vt:lpstr>4_Шаблон оформления 'Анатомия'</vt:lpstr>
      <vt:lpstr>5_Шаблон оформления 'Анатомия'</vt:lpstr>
      <vt:lpstr>6_Шаблон оформления 'Анатомия'</vt:lpstr>
      <vt:lpstr>7_Шаблон оформления 'Анатомия'</vt:lpstr>
      <vt:lpstr>8_Шаблон оформления 'Анатомия'</vt:lpstr>
      <vt:lpstr>9_Шаблон оформления 'Анатомия'</vt:lpstr>
      <vt:lpstr>10_Шаблон оформления 'Анатомия'</vt:lpstr>
      <vt:lpstr>Что нужно знать родителям о дизартрии</vt:lpstr>
      <vt:lpstr>Что такое дизартрия? </vt:lpstr>
      <vt:lpstr>     Термин "дизартрия" образован от греческих слов arthson - сочленение  и dys - частица, означающая расстройство.             Этот неврологический термин означает, что у ребёнка ограничена подвижность речевой и мимической мускулатуры вследствие поражения нижних отделов головного мозга.</vt:lpstr>
      <vt:lpstr>        СИМПТОМЫ      ДИЗАРТРИИ        </vt:lpstr>
      <vt:lpstr>ПРИЧИНЫ ДИЗАРТРИИ</vt:lpstr>
      <vt:lpstr>ФОРМЫ  ДИЗАРТРИИ</vt:lpstr>
      <vt:lpstr>Родителям следует насторожиться, если:</vt:lpstr>
      <vt:lpstr>ПРОЯВЛЕНИЕ     ДИЗАРТРИИ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Boss</dc:creator>
  <cp:lastModifiedBy>User</cp:lastModifiedBy>
  <cp:revision>137</cp:revision>
  <dcterms:created xsi:type="dcterms:W3CDTF">2014-11-28T09:15:21Z</dcterms:created>
  <dcterms:modified xsi:type="dcterms:W3CDTF">2015-07-28T08:36:20Z</dcterms:modified>
</cp:coreProperties>
</file>