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75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с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F1794C-A3A6-4C78-AEA2-21A994AED54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28.07.2015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9F2527-D5A6-4A74-B9E6-F8D447BB43E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>
          <a:xfrm>
            <a:off x="457200" y="1600200"/>
            <a:ext cx="8229600" cy="464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0759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28.07.2015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28.07.2015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28.07.2015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lady-denas.ru/?attachment_id=3311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1214422"/>
            <a:ext cx="6215074" cy="5429288"/>
          </a:xfrm>
        </p:spPr>
        <p:txBody>
          <a:bodyPr/>
          <a:lstStyle/>
          <a:p>
            <a:pPr algn="just"/>
            <a:r>
              <a:rPr lang="ru-RU" sz="1600" dirty="0" smtClean="0"/>
              <a:t>   Тесная взаимосвязь развития речи, сенсорных функций, моторики и интеллекта определяет необходимость коррекции нарушений речи при дизартрии у детей в сочетании со стимуляцией развития всех ее сторон, сенсорных и психических функций, осуществляя тем самым формирование речи как целостной психической деятельности.</a:t>
            </a:r>
          </a:p>
          <a:p>
            <a:pPr algn="just"/>
            <a:endParaRPr lang="ru-RU" sz="1600" dirty="0" smtClean="0"/>
          </a:p>
          <a:p>
            <a:pPr algn="just"/>
            <a:r>
              <a:rPr lang="ru-RU" sz="1600" u="sng" dirty="0" smtClean="0"/>
              <a:t> Логопедическое воздействие </a:t>
            </a:r>
            <a:r>
              <a:rPr lang="ru-RU" sz="1600" dirty="0" smtClean="0"/>
              <a:t>при дизартрии имеет комплексный характер: </a:t>
            </a:r>
          </a:p>
          <a:p>
            <a:pPr algn="just"/>
            <a:r>
              <a:rPr lang="ru-RU" sz="1600" dirty="0" smtClean="0"/>
              <a:t>-коррекция звукопроизношения в сочетании </a:t>
            </a:r>
            <a:r>
              <a:rPr lang="ru-RU" sz="1600" i="1" dirty="0" smtClean="0"/>
              <a:t>с    </a:t>
            </a:r>
            <a:r>
              <a:rPr lang="ru-RU" sz="1600" dirty="0" smtClean="0"/>
              <a:t>дифференцированным </a:t>
            </a:r>
            <a:r>
              <a:rPr lang="ru-RU" sz="1600" dirty="0"/>
              <a:t>артикуляционным массажем и </a:t>
            </a:r>
            <a:r>
              <a:rPr lang="ru-RU" sz="1600" dirty="0" smtClean="0"/>
              <a:t>гимнастикой 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ru-RU" sz="1600" i="1" dirty="0" smtClean="0"/>
              <a:t> </a:t>
            </a:r>
          </a:p>
          <a:p>
            <a:pPr algn="just"/>
            <a:r>
              <a:rPr lang="ru-RU" sz="1600" dirty="0" smtClean="0"/>
              <a:t>-развитие голоса и дыхания</a:t>
            </a:r>
            <a:r>
              <a:rPr lang="ru-RU" sz="1600" i="1" dirty="0" smtClean="0"/>
              <a:t>, </a:t>
            </a:r>
          </a:p>
          <a:p>
            <a:pPr algn="just"/>
            <a:r>
              <a:rPr lang="ru-RU" sz="1600" dirty="0" smtClean="0"/>
              <a:t>-формирование звукового анализа и синтеза, </a:t>
            </a:r>
          </a:p>
          <a:p>
            <a:pPr algn="just"/>
            <a:r>
              <a:rPr lang="ru-RU" sz="1600" dirty="0" smtClean="0"/>
              <a:t>-развитие лексико-грамматической стороны речи и связного высказывания. </a:t>
            </a:r>
          </a:p>
          <a:p>
            <a:pPr algn="just"/>
            <a:endParaRPr lang="ru-RU" sz="1600" dirty="0" smtClean="0"/>
          </a:p>
          <a:p>
            <a:pPr algn="just"/>
            <a:r>
              <a:rPr lang="ru-RU" sz="1600" u="sng" dirty="0" smtClean="0"/>
              <a:t>  Лечебно-оздоровительное воздействие</a:t>
            </a:r>
            <a:r>
              <a:rPr lang="ru-RU" sz="1600" dirty="0" smtClean="0"/>
              <a:t> осуществляется  средствами ритмической гимнастики, общей лечебной физкультуры, физиотерапии и медикаментозного лечения.</a:t>
            </a:r>
          </a:p>
          <a:p>
            <a:pPr algn="just"/>
            <a:endParaRPr lang="ru-RU" dirty="0" smtClean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0" y="273050"/>
            <a:ext cx="9144000" cy="92370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53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Система коррекционной работы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332944">
            <a:off x="6146882" y="1402550"/>
            <a:ext cx="3181355" cy="468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4228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rgbClr val="C00000"/>
                </a:solidFill>
                <a:ea typeface="+mn-ea"/>
                <a:cs typeface="+mn-cs"/>
              </a:rPr>
              <a:t>Логопедическое воздействие</a:t>
            </a:r>
            <a:endParaRPr lang="ru-RU" sz="3600" b="1" i="1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sz="half" idx="1"/>
          </p:nvPr>
        </p:nvSpPr>
        <p:spPr>
          <a:xfrm>
            <a:off x="251520" y="1600200"/>
            <a:ext cx="4464496" cy="4525963"/>
          </a:xfrm>
          <a:ln w="28575">
            <a:noFill/>
          </a:ln>
        </p:spPr>
        <p:txBody>
          <a:bodyPr>
            <a:normAutofit/>
          </a:bodyPr>
          <a:lstStyle/>
          <a:p>
            <a:pPr lvl="0">
              <a:buNone/>
            </a:pPr>
            <a:r>
              <a:rPr lang="ru-RU" sz="2400" dirty="0" smtClean="0"/>
              <a:t>      </a:t>
            </a:r>
            <a:r>
              <a:rPr lang="ru-RU" sz="2400" dirty="0" smtClean="0">
                <a:solidFill>
                  <a:schemeClr val="tx1"/>
                </a:solidFill>
              </a:rPr>
              <a:t>Логопедическое воздействие осуществляется в  рамках коррекционных занятий средствами  технического и методического оснащения специального кабинета и в комплексе всей работы  по развитию психических функций ребёнка</a:t>
            </a:r>
            <a:r>
              <a:rPr lang="ru-RU" sz="2400" dirty="0" smtClean="0"/>
              <a:t>.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024" y="1988840"/>
            <a:ext cx="4176589" cy="3191311"/>
          </a:xfrm>
        </p:spPr>
      </p:pic>
    </p:spTree>
    <p:extLst>
      <p:ext uri="{BB962C8B-B14F-4D97-AF65-F5344CB8AC3E}">
        <p14:creationId xmlns:p14="http://schemas.microsoft.com/office/powerpoint/2010/main" xmlns="" val="125522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20080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</a:rPr>
              <a:t>Лечебно-оздоровительное воздействие</a:t>
            </a:r>
            <a:endParaRPr lang="ru-RU" sz="3600" b="1" i="1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107504" y="1196752"/>
            <a:ext cx="8928992" cy="5616623"/>
          </a:xfrm>
          <a:ln w="28575">
            <a:noFill/>
          </a:ln>
        </p:spPr>
        <p:txBody>
          <a:bodyPr>
            <a:normAutofit fontScale="85000" lnSpcReduction="20000"/>
          </a:bodyPr>
          <a:lstStyle/>
          <a:p>
            <a:pPr lvl="0">
              <a:buNone/>
            </a:pPr>
            <a:r>
              <a:rPr lang="ru-RU" sz="4200" u="sng" dirty="0" smtClean="0"/>
              <a:t>Физиотерапевтические процедуры и массаж</a:t>
            </a:r>
          </a:p>
          <a:p>
            <a:pPr lvl="0">
              <a:buNone/>
            </a:pPr>
            <a:r>
              <a:rPr lang="ru-RU" sz="4300" i="1" dirty="0" smtClean="0"/>
              <a:t>   </a:t>
            </a:r>
          </a:p>
          <a:p>
            <a:pPr lvl="0">
              <a:buNone/>
            </a:pPr>
            <a:endParaRPr lang="ru-RU" sz="4300" i="1" dirty="0"/>
          </a:p>
          <a:p>
            <a:pPr lvl="0">
              <a:buNone/>
            </a:pPr>
            <a:r>
              <a:rPr lang="ru-RU" sz="4300" i="1" dirty="0" smtClean="0"/>
              <a:t>                                             Гирудотерапия</a:t>
            </a:r>
          </a:p>
          <a:p>
            <a:pPr lvl="0">
              <a:buNone/>
            </a:pPr>
            <a:endParaRPr lang="ru-RU" sz="4300" i="1" dirty="0" smtClean="0"/>
          </a:p>
          <a:p>
            <a:pPr lvl="0">
              <a:buNone/>
            </a:pPr>
            <a:endParaRPr lang="ru-RU" sz="4300" i="1" dirty="0"/>
          </a:p>
          <a:p>
            <a:pPr lvl="0">
              <a:buNone/>
            </a:pPr>
            <a:endParaRPr lang="ru-RU" sz="4300" i="1" dirty="0" smtClean="0"/>
          </a:p>
          <a:p>
            <a:pPr lvl="0">
              <a:buNone/>
            </a:pPr>
            <a:endParaRPr lang="ru-RU" sz="4300" i="1" dirty="0" smtClean="0"/>
          </a:p>
          <a:p>
            <a:pPr lvl="0">
              <a:buNone/>
            </a:pPr>
            <a:r>
              <a:rPr lang="ru-RU" sz="4300" i="1" dirty="0"/>
              <a:t> </a:t>
            </a:r>
            <a:r>
              <a:rPr lang="ru-RU" sz="4300" i="1" dirty="0" smtClean="0"/>
              <a:t>          Массаж</a:t>
            </a:r>
            <a:endParaRPr lang="ru-RU" sz="4300" i="1" dirty="0"/>
          </a:p>
          <a:p>
            <a:pPr lvl="0">
              <a:buNone/>
            </a:pPr>
            <a:r>
              <a:rPr lang="ru-RU" sz="4300" i="1" dirty="0" smtClean="0"/>
              <a:t>                                             ДЕНАС-терапия</a:t>
            </a:r>
          </a:p>
          <a:p>
            <a:pPr lvl="0">
              <a:buNone/>
            </a:pPr>
            <a:endParaRPr lang="ru-RU" sz="43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44824"/>
            <a:ext cx="3587629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 descr="Логопедия: обработка зоны языка аппаратом ДЭНАС">
            <a:hlinkClick r:id="rId3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19269" y="3717032"/>
            <a:ext cx="3384376" cy="2160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F:\ДИЗАРТРИЯ РС\фото Дизартрия\f-5-1-b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37394"/>
            <a:ext cx="4104456" cy="355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3642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104"/>
          </a:xfrm>
        </p:spPr>
        <p:txBody>
          <a:bodyPr>
            <a:noAutofit/>
          </a:bodyPr>
          <a:lstStyle/>
          <a:p>
            <a:r>
              <a:rPr lang="ru-RU" sz="3600" b="1" i="1" dirty="0">
                <a:solidFill>
                  <a:srgbClr val="C00000"/>
                </a:solidFill>
              </a:rPr>
              <a:t>Лечебно-оздоровительное воздействие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457200" y="1124744"/>
            <a:ext cx="8229600" cy="5123656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ru-RU" sz="2800" dirty="0" smtClean="0">
                <a:solidFill>
                  <a:prstClr val="black"/>
                </a:solidFill>
              </a:rPr>
              <a:t>       Занятия </a:t>
            </a:r>
            <a:r>
              <a:rPr lang="ru-RU" sz="2800" dirty="0">
                <a:solidFill>
                  <a:prstClr val="black"/>
                </a:solidFill>
              </a:rPr>
              <a:t>ритмикой и ЛФК проводятся </a:t>
            </a:r>
            <a:r>
              <a:rPr lang="ru-RU" sz="2800" dirty="0" smtClean="0">
                <a:solidFill>
                  <a:prstClr val="black"/>
                </a:solidFill>
              </a:rPr>
              <a:t>специалистами </a:t>
            </a:r>
            <a:r>
              <a:rPr lang="ru-RU" sz="2800" dirty="0">
                <a:solidFill>
                  <a:prstClr val="black"/>
                </a:solidFill>
              </a:rPr>
              <a:t>в соответствии с программными требованиями  и с учётом индивидуальных особенностей детей.</a:t>
            </a:r>
          </a:p>
          <a:p>
            <a:pPr marL="0" indent="0">
              <a:buNone/>
            </a:pPr>
            <a:endParaRPr lang="ru-RU" sz="2800" dirty="0"/>
          </a:p>
        </p:txBody>
      </p:sp>
      <p:pic>
        <p:nvPicPr>
          <p:cNvPr id="2050" name="Picture 2" descr="F:\ДИЗАРТРИЯ РС\фото Дизартрия\fit_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636912"/>
            <a:ext cx="4119312" cy="2687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ДИЗАРТРИЯ РС\фото Дизартрия\eds_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111775"/>
            <a:ext cx="4104456" cy="2652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3692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64096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</a:rPr>
              <a:t>Лечебно-оздоровительное воздействие</a:t>
            </a:r>
            <a:endParaRPr lang="ru-RU" sz="3600" b="1" i="1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107504" y="1196752"/>
            <a:ext cx="8928992" cy="5328592"/>
          </a:xfrm>
          <a:ln w="28575">
            <a:noFill/>
          </a:ln>
        </p:spPr>
        <p:txBody>
          <a:bodyPr>
            <a:normAutofit/>
          </a:bodyPr>
          <a:lstStyle/>
          <a:p>
            <a:pPr lvl="0">
              <a:buNone/>
            </a:pPr>
            <a:r>
              <a:rPr lang="ru-RU" sz="2400" dirty="0" smtClean="0"/>
              <a:t>         Диагноз «дизартрия» выставляется  врачом – невропатологом и медикаментозные препараты назначаются им в соответствии с тяжестью заболевания.</a:t>
            </a:r>
          </a:p>
        </p:txBody>
      </p:sp>
      <p:pic>
        <p:nvPicPr>
          <p:cNvPr id="1026" name="Picture 2" descr="F:\ДИЗАРТРИЯ РС\фото Дизартрия\4970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60" t="26172" r="2321" b="31770"/>
          <a:stretch/>
        </p:blipFill>
        <p:spPr bwMode="auto">
          <a:xfrm>
            <a:off x="5239768" y="5392615"/>
            <a:ext cx="3344984" cy="1211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ДИЗАРТРИЯ РС\фото Дизартрия\encefabol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107" r="17538" b="5549"/>
          <a:stretch/>
        </p:blipFill>
        <p:spPr bwMode="auto">
          <a:xfrm>
            <a:off x="5892800" y="2060848"/>
            <a:ext cx="2164862" cy="3128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9822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142844" y="2571744"/>
            <a:ext cx="45719" cy="57160"/>
          </a:xfrm>
        </p:spPr>
        <p:txBody>
          <a:bodyPr>
            <a:noAutofit/>
          </a:bodyPr>
          <a:lstStyle/>
          <a:p>
            <a:endParaRPr lang="ru-RU" sz="1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16016" y="2780928"/>
            <a:ext cx="4427984" cy="3888432"/>
          </a:xfrm>
        </p:spPr>
        <p:txBody>
          <a:bodyPr>
            <a:noAutofit/>
          </a:bodyPr>
          <a:lstStyle/>
          <a:p>
            <a:r>
              <a:rPr lang="ru-RU" sz="2400" dirty="0" smtClean="0"/>
              <a:t> Чтобы у ребенка выработались прочные навыки во всей        </a:t>
            </a:r>
            <a:r>
              <a:rPr lang="ru-RU" sz="2400" dirty="0" err="1" smtClean="0"/>
              <a:t>речедвигательной</a:t>
            </a:r>
            <a:r>
              <a:rPr lang="ru-RU" sz="2400" dirty="0" smtClean="0"/>
              <a:t> сфере, требуется </a:t>
            </a: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длительное время </a:t>
            </a:r>
            <a:r>
              <a:rPr lang="ru-RU" sz="2400" dirty="0" smtClean="0"/>
              <a:t>и </a:t>
            </a:r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использование разнообразных форм и приемов обучения. </a:t>
            </a:r>
          </a:p>
          <a:p>
            <a:r>
              <a:rPr lang="ru-RU" sz="20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Успех  коррекционно-логопедической работы во многом зависит от её раннего начала и систематичности проведения.</a:t>
            </a:r>
          </a:p>
          <a:p>
            <a:pPr lvl="0"/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sz="24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40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00232" y="642918"/>
            <a:ext cx="5486400" cy="4114800"/>
          </a:xfrm>
        </p:spPr>
      </p:sp>
      <p:pic>
        <p:nvPicPr>
          <p:cNvPr id="3074" name="Picture 2" descr="F:\ДИЗАРТРИЯ РС\фото Дизартрия\0360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59889" y="116632"/>
            <a:ext cx="4414917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8545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1746569" y="4800600"/>
            <a:ext cx="45719" cy="57160"/>
          </a:xfrm>
        </p:spPr>
        <p:txBody>
          <a:bodyPr>
            <a:noAutofit/>
          </a:bodyPr>
          <a:lstStyle/>
          <a:p>
            <a:endParaRPr lang="ru-RU" sz="1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4429132"/>
            <a:ext cx="9144000" cy="1733556"/>
          </a:xfrm>
        </p:spPr>
        <p:txBody>
          <a:bodyPr>
            <a:noAutofit/>
          </a:bodyPr>
          <a:lstStyle/>
          <a:p>
            <a:pPr algn="ctr"/>
            <a:r>
              <a:rPr lang="ru-RU" sz="10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Желаем  удачи!</a:t>
            </a:r>
            <a:br>
              <a:rPr lang="ru-RU" sz="10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10000" dirty="0"/>
          </a:p>
        </p:txBody>
      </p:sp>
      <p:pic>
        <p:nvPicPr>
          <p:cNvPr id="1026" name="Picture 2" descr="F:\Копия дети с осенними листьями 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04664"/>
            <a:ext cx="4550296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32128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229</Words>
  <PresentationFormat>Экран (4:3)</PresentationFormat>
  <Paragraphs>31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                                                    Система коррекционной работы </vt:lpstr>
      <vt:lpstr>Логопедическое воздействие</vt:lpstr>
      <vt:lpstr>Лечебно-оздоровительное воздействие</vt:lpstr>
      <vt:lpstr>Лечебно-оздоровительное воздействие</vt:lpstr>
      <vt:lpstr>Лечебно-оздоровительное воздействие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ПРОЯВЛЕНИЕ     ДИЗАРТРИИ</dc:title>
  <cp:lastModifiedBy>User</cp:lastModifiedBy>
  <cp:revision>3</cp:revision>
  <dcterms:modified xsi:type="dcterms:W3CDTF">2015-07-28T08:33:21Z</dcterms:modified>
</cp:coreProperties>
</file>