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7027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Программа  «Почемучки»  основывается на принципах:</a:t>
            </a:r>
            <a:br>
              <a:rPr lang="ru-RU" sz="3200" dirty="0" smtClean="0"/>
            </a:br>
            <a:r>
              <a:rPr lang="ru-RU" sz="3200" b="1" dirty="0" smtClean="0"/>
              <a:t>Принцип</a:t>
            </a:r>
            <a:r>
              <a:rPr lang="ru-RU" sz="3200" dirty="0" smtClean="0"/>
              <a:t> </a:t>
            </a:r>
            <a:r>
              <a:rPr lang="ru-RU" sz="3200" b="1" dirty="0" smtClean="0"/>
              <a:t>следования нравственному примеру  (</a:t>
            </a:r>
            <a:r>
              <a:rPr lang="ru-RU" sz="3200" dirty="0" smtClean="0"/>
              <a:t>идеал взрослого</a:t>
            </a:r>
            <a:r>
              <a:rPr lang="ru-RU" sz="3200" b="1" dirty="0" smtClean="0"/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Принцип идентификации</a:t>
            </a:r>
            <a:r>
              <a:rPr lang="ru-RU" sz="3200" dirty="0" smtClean="0"/>
              <a:t> </a:t>
            </a:r>
            <a:r>
              <a:rPr lang="ru-RU" sz="3200" b="1" dirty="0" smtClean="0"/>
              <a:t>   (</a:t>
            </a:r>
            <a:r>
              <a:rPr lang="ru-RU" sz="3200" dirty="0" smtClean="0"/>
              <a:t>стремление быть похожим на лучшее и делать лучшее)</a:t>
            </a:r>
            <a:r>
              <a:rPr lang="ru-RU" sz="3200" b="1" dirty="0" smtClean="0"/>
              <a:t>     </a:t>
            </a:r>
            <a:br>
              <a:rPr lang="ru-RU" sz="3200" b="1" dirty="0" smtClean="0"/>
            </a:br>
            <a:r>
              <a:rPr lang="ru-RU" sz="3200" b="1" dirty="0" smtClean="0"/>
              <a:t>Принцип диалогического общения</a:t>
            </a:r>
            <a:r>
              <a:rPr lang="ru-RU" sz="3200" dirty="0" smtClean="0"/>
              <a:t>.</a:t>
            </a:r>
            <a:r>
              <a:rPr lang="ru-RU" sz="3200" b="1" dirty="0" smtClean="0"/>
              <a:t> 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Принцип </a:t>
            </a:r>
            <a:r>
              <a:rPr lang="ru-RU" sz="3200" b="1" dirty="0" err="1" smtClean="0"/>
              <a:t>системно-деятельностной</a:t>
            </a:r>
            <a:r>
              <a:rPr lang="ru-RU" sz="3200" b="1" dirty="0" smtClean="0"/>
              <a:t> организации воспитания.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401080" cy="682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785950"/>
                <a:gridCol w="1720204"/>
                <a:gridCol w="1680216"/>
              </a:tblGrid>
              <a:tr h="6829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/>
                        <a:t>Реализуется: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Через игру и занятия,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досуговые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 интегрирует в себе следующие курсы: «Окружающий мир» и «Литературное чтение»,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ОБЖ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u="sng" dirty="0" smtClean="0"/>
                        <a:t>Связана: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литературное чтение;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окружающий мир;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изобразительное искусство.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Виды деятельности: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Познавательная, игровая, трудовая, художественная, краеведческая, ценностно-ориентировочная, через  беседы, экологические игры, природоохранные акции, тематические линейки, экскурсии, заочные путешествия и другие.</a:t>
                      </a:r>
                    </a:p>
                    <a:p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Место проведения: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кабинеты, живой уголок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ЦДТ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пришкольный учебно-опытный участок, читальный зал библиотеки, промышленные предприятия города.</a:t>
                      </a:r>
                    </a:p>
                    <a:p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Продолжительность: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года занятий, объемом в 135 часов, 2 часа в неделю.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1 классе продолжается 30 минут. В 2-4 классе 40 минут.</a:t>
                      </a:r>
                      <a:endParaRPr lang="ru-RU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5"/>
          <a:ext cx="8229600" cy="557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14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Кол-во часов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Аудиторные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Внеаудиторные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4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          33 часа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10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23 часов</a:t>
                      </a:r>
                    </a:p>
                  </a:txBody>
                  <a:tcPr marL="68580" marR="68580" marT="0" marB="0"/>
                </a:tc>
              </a:tr>
              <a:tr h="1114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2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34часа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8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26 часов</a:t>
                      </a:r>
                    </a:p>
                  </a:txBody>
                  <a:tcPr marL="68580" marR="68580" marT="0" marB="0"/>
                </a:tc>
              </a:tr>
              <a:tr h="1114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3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34часа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6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25 часов</a:t>
                      </a:r>
                    </a:p>
                  </a:txBody>
                  <a:tcPr marL="68580" marR="68580" marT="0" marB="0"/>
                </a:tc>
              </a:tr>
              <a:tr h="1114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4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34часа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9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25 часов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51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6645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               Личностные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                            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результаты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+mn-lt"/>
                          <a:ea typeface="Times New Roman"/>
                          <a:cs typeface="Times New Roman"/>
                        </a:rPr>
                        <a:t>Регулятивные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+mn-lt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+mn-lt"/>
                          <a:ea typeface="NewtonCSanPin-Regular"/>
                          <a:cs typeface="NewtonCSanPin-Regular"/>
                        </a:rPr>
                        <a:t>Коммуникативные </a:t>
                      </a:r>
                      <a:r>
                        <a:rPr lang="ru-RU" sz="1600" i="1" dirty="0" err="1">
                          <a:latin typeface="+mn-lt"/>
                          <a:ea typeface="NewtonCSanPin-Regular"/>
                          <a:cs typeface="NewtonCSanPin-Regular"/>
                        </a:rPr>
                        <a:t>УУД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Познавательные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УУД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3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NewtonCSanPin-Regular"/>
                          <a:cs typeface="NewtonCSanPin-Regular"/>
                        </a:rPr>
                        <a:t>- </a:t>
                      </a: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самостоятельность и личная ответственность за свои поступки, первичная </a:t>
                      </a:r>
                      <a:r>
                        <a:rPr lang="ru-RU" sz="1200">
                          <a:latin typeface="+mn-lt"/>
                          <a:ea typeface="NewtonCSanPin-Regular"/>
                          <a:cs typeface="NewtonCSanPin-Regular"/>
                        </a:rPr>
                        <a:t>установка на здоровый образ жизни;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NewtonCSanPin-Regular"/>
                          <a:cs typeface="NewtonCSanPin-Regular"/>
                        </a:rPr>
                        <a:t>-  экологическая культура: ценностное отношение к природному миру, готовность следовать нормам природоохранного, нерасточительного, здоровьесберегающего поведения; 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NewtonCSanPin-Regular"/>
                          <a:cs typeface="NewtonCSanPin-Regular"/>
                        </a:rPr>
                        <a:t>- гражданская идентичность в форме осознания «Я» как гражданина России, чувства сопричастности и гордости за свою Родину, народ и историю;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>
                          <a:latin typeface="+mn-lt"/>
                          <a:ea typeface="Lucida Sans Unicode"/>
                          <a:cs typeface="Tahoma"/>
                        </a:rPr>
                        <a:t>- уважительное отношение к иному мнению, истории и культуре других народов; </a:t>
                      </a:r>
                      <a:endParaRPr lang="ru-RU" sz="1200" i="1" kern="5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>
                          <a:latin typeface="+mn-lt"/>
                          <a:ea typeface="Lucida Sans Unicode"/>
                          <a:cs typeface="Tahoma"/>
                        </a:rPr>
                        <a:t>- эстетические потребности, ценности и чувства; </a:t>
                      </a:r>
                      <a:endParaRPr lang="ru-RU" sz="1200" i="1" kern="50">
                        <a:latin typeface="+mn-lt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-предвосхищать результат.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i="0" kern="50">
                          <a:solidFill>
                            <a:srgbClr val="000000"/>
                          </a:solidFill>
                          <a:latin typeface="+mn-lt"/>
                          <a:ea typeface="Lucida Sans Unicode"/>
                          <a:cs typeface="Calibri"/>
                        </a:rPr>
                        <a:t>- </a:t>
                      </a:r>
                      <a:r>
                        <a:rPr lang="ru-RU" sz="1200" i="0" kern="50">
                          <a:latin typeface="+mn-lt"/>
                          <a:ea typeface="NewtonCSanPin-Regular"/>
                          <a:cs typeface="NewtonCSanPin-Regular"/>
                        </a:rPr>
                        <a:t>адекватно воспринимать предложения учителей, товарищей, родителей и других людей по исправлению допущенных ошибок.</a:t>
                      </a:r>
                      <a:endParaRPr lang="ru-RU" sz="1200" i="1" kern="5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>
                          <a:solidFill>
                            <a:srgbClr val="000000"/>
                          </a:solidFill>
                          <a:latin typeface="+mn-lt"/>
                          <a:ea typeface="Lucida Sans Unicode"/>
                          <a:cs typeface="Calibri"/>
                        </a:rPr>
                        <a:t>-концентрация воли для преодоления интеллектуальных затруднений и физических препятствий;</a:t>
                      </a:r>
                      <a:endParaRPr lang="ru-RU" sz="1200" i="1" kern="5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>
                          <a:solidFill>
                            <a:srgbClr val="000000"/>
                          </a:solidFill>
                          <a:latin typeface="+mn-lt"/>
                          <a:ea typeface="Lucida Sans Unicode"/>
                          <a:cs typeface="Calibri"/>
                        </a:rPr>
                        <a:t>- стабилизация эмоционального состояния для решения различных задач.</a:t>
                      </a:r>
                      <a:endParaRPr lang="ru-RU" sz="1200" i="1" kern="50">
                        <a:latin typeface="+mn-lt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 dirty="0">
                          <a:latin typeface="+mn-lt"/>
                          <a:ea typeface="NewtonCSanPin-Regular"/>
                          <a:cs typeface="Times New Roman"/>
                        </a:rPr>
                        <a:t>-ставить вопросы; обращаться за помощью; формулировать свои затруднения;</a:t>
                      </a:r>
                      <a:endParaRPr lang="ru-RU" sz="1200" i="1" kern="50" dirty="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 dirty="0">
                          <a:latin typeface="+mn-lt"/>
                          <a:ea typeface="NewtonCSanPin-Regular"/>
                          <a:cs typeface="Times New Roman"/>
                        </a:rPr>
                        <a:t>- предлагать помощь и сотрудничество;</a:t>
                      </a:r>
                      <a:r>
                        <a:rPr lang="ru-RU" sz="1200" i="1" kern="50" dirty="0">
                          <a:latin typeface="+mn-lt"/>
                          <a:ea typeface="NewtonCSanPin-Regular"/>
                          <a:cs typeface="Times New Roman"/>
                        </a:rPr>
                        <a:t> </a:t>
                      </a:r>
                      <a:endParaRPr lang="ru-RU" sz="1200" i="1" kern="50" dirty="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 dirty="0">
                          <a:solidFill>
                            <a:srgbClr val="000000"/>
                          </a:solidFill>
                          <a:latin typeface="+mn-lt"/>
                          <a:ea typeface="Lucida Sans Unicode"/>
                          <a:cs typeface="Times New Roman"/>
                        </a:rPr>
                        <a:t>- определять цели, функции участников, способы взаимодействия;</a:t>
                      </a:r>
                      <a:endParaRPr lang="ru-RU" sz="1200" i="1" kern="50" dirty="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договариваться о распределении функций и ролей в совместной деятельности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 dirty="0">
                          <a:latin typeface="+mn-lt"/>
                          <a:ea typeface="NewtonCSanPin-Regular"/>
                          <a:cs typeface="Times New Roman"/>
                        </a:rPr>
                        <a:t>- формулировать собственное мнение и позицию;</a:t>
                      </a:r>
                      <a:endParaRPr lang="ru-RU" sz="1200" i="1" kern="50" dirty="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NewtonCSanPin-Italic"/>
                          <a:cs typeface="Times New Roman"/>
                        </a:rPr>
                        <a:t>- координировать и принимать различные позиции во взаимодействии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 ставить и формулировать проблемы;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ru-RU" sz="1200" dirty="0">
                          <a:latin typeface="+mn-lt"/>
                          <a:ea typeface="NewtonCSanPin-Italic"/>
                          <a:cs typeface="NewtonCSanPin-Italic"/>
                        </a:rPr>
                        <a:t> осознанно и произвольно строить сообщения в устной и письменной форме, в том числе творческого и исследовательского характера;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i="0" kern="50" dirty="0">
                          <a:solidFill>
                            <a:srgbClr val="000000"/>
                          </a:solidFill>
                          <a:latin typeface="+mn-lt"/>
                          <a:ea typeface="Lucida Sans Unicode"/>
                          <a:cs typeface="Calibri"/>
                        </a:rPr>
                        <a:t>- узнавать, называть и определять объекты и явления окружающей действительности в соответствии с содержанием учебных предметов.</a:t>
                      </a:r>
                      <a:endParaRPr lang="ru-RU" sz="1200" i="1" kern="50" dirty="0">
                        <a:latin typeface="+mn-lt"/>
                        <a:ea typeface="Lucida Sans Unicode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NewtonCSanPin-Italic"/>
                          <a:cs typeface="NewtonCSanPin-Italic"/>
                        </a:rPr>
                        <a:t>-запись, фиксация информации об окружающем мире, в том числе с помощью  ИКТ, заполнение предложенных схем с опорой на прочитанный текст.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NewtonCSanPin-Regular"/>
                          <a:cs typeface="NewtonCSanPin-Regular"/>
                        </a:rPr>
                        <a:t>- установление причинно-следственных связей; 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ШМО декабрь 2014\9GrwLSocU4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5957"/>
            <a:ext cx="3714776" cy="659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97" y="1280686"/>
            <a:ext cx="8614183" cy="484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1472" y="135736"/>
          <a:ext cx="5572164" cy="6682742"/>
        </p:xfrm>
        <a:graphic>
          <a:graphicData uri="http://schemas.openxmlformats.org/presentationml/2006/ole">
            <p:oleObj spid="_x0000_s2050" name="Документ" r:id="rId3" imgW="6959580" imgH="917130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432</Words>
  <PresentationFormat>Экран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Документ</vt:lpstr>
      <vt:lpstr>Программа  «Почемучки»  основывается на принципах: Принцип следования нравственному примеру  (идеал взрослого) Принцип идентификации    (стремление быть похожим на лучшее и делать лучшее)      Принцип диалогического общения.          Принцип системно-деятельностной организации воспитания.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«Почемучки»  основывается на принципах: Принцип следования нравственному примеру  (идеал взрослого) Принцип идентификации    (стремление быть похожим на лучшее)      Принцип диалогического общения.          Принцип системно-деятельностной организации воспитания. </dc:title>
  <dc:creator>Дом</dc:creator>
  <cp:lastModifiedBy>Дом</cp:lastModifiedBy>
  <cp:revision>8</cp:revision>
  <dcterms:created xsi:type="dcterms:W3CDTF">2013-12-06T12:24:11Z</dcterms:created>
  <dcterms:modified xsi:type="dcterms:W3CDTF">2013-12-19T14:31:04Z</dcterms:modified>
</cp:coreProperties>
</file>