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58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3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FBDD48-58A2-4FB0-8BFD-6B30F5262047}" type="datetimeFigureOut">
              <a:rPr lang="ru-RU"/>
              <a:pPr>
                <a:defRPr/>
              </a:pPr>
              <a:t>01.07.2014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9EA7EFA-522F-41F8-B898-FB2F43B3D6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5A806-62AC-4AEB-A2D3-8E9FC2B27F27}" type="datetime1">
              <a:rPr lang="ru-RU"/>
              <a:pPr>
                <a:defRPr/>
              </a:pPr>
              <a:t>01.07.2014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B2D85-3B47-4BC4-91C4-E501E13BC8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20EAD-0CED-4867-B7B1-A6BDAC788E9C}" type="datetime1">
              <a:rPr lang="ru-RU"/>
              <a:pPr>
                <a:defRPr/>
              </a:pPr>
              <a:t>01.07.2014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E09EC-B08B-44C4-83E4-55D7B494D6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4D63E-123C-4942-8B00-85117AD29C5C}" type="datetime1">
              <a:rPr lang="ru-RU"/>
              <a:pPr>
                <a:defRPr/>
              </a:pPr>
              <a:t>01.07.2014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204FC-44BD-43EC-8874-AA6171E8F0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EA911-AD53-4776-ADAA-C4E9B32CE226}" type="datetime1">
              <a:rPr lang="ru-RU"/>
              <a:pPr>
                <a:defRPr/>
              </a:pPr>
              <a:t>01.07.2014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693D7-AF5A-4026-9477-CB63FD4069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BB1A2-2083-4F31-922F-9B31DFAB7F15}" type="datetime1">
              <a:rPr lang="ru-RU"/>
              <a:pPr>
                <a:defRPr/>
              </a:pPr>
              <a:t>01.07.2014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00B12-6FFA-4B5D-9A5E-9E793E8BE2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1645C-B2FC-4605-9A16-F102D2F9DECA}" type="datetime1">
              <a:rPr lang="ru-RU"/>
              <a:pPr>
                <a:defRPr/>
              </a:pPr>
              <a:t>01.07.2014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BD795-FA63-4658-8789-8836F1D94B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BC87D-47B4-4784-A72B-A104B01A0EB1}" type="datetime1">
              <a:rPr lang="ru-RU"/>
              <a:pPr>
                <a:defRPr/>
              </a:pPr>
              <a:t>01.07.2014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BB7A4-1076-4FD1-A8FF-A7411D677D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A5BD3-452B-47D5-8D0F-7E8B84A80DB2}" type="datetime1">
              <a:rPr lang="ru-RU"/>
              <a:pPr>
                <a:defRPr/>
              </a:pPr>
              <a:t>01.07.2014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972ED-E84A-4536-9CA0-0D61E21260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BFF1F-B2A0-45EC-B88C-E40CECCA3250}" type="datetime1">
              <a:rPr lang="ru-RU"/>
              <a:pPr>
                <a:defRPr/>
              </a:pPr>
              <a:t>01.07.2014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913B2-A334-4A6A-AA65-20D82F30FA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99F6B-66C5-4346-B0A9-DC87C90505A9}" type="datetime1">
              <a:rPr lang="ru-RU"/>
              <a:pPr>
                <a:defRPr/>
              </a:pPr>
              <a:t>01.07.2014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C422-CCFC-4AE4-86C9-F0379752FE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9BC11-AE13-4982-81E5-BC3D64B14135}" type="datetime1">
              <a:rPr lang="ru-RU"/>
              <a:pPr>
                <a:defRPr/>
              </a:pPr>
              <a:t>01.07.2014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C954C-3B54-4E3F-910F-589A618C01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5D26852-0B7D-4CEE-9A31-DAB4FB94EB45}" type="datetime1">
              <a:rPr lang="ru-RU"/>
              <a:pPr>
                <a:defRPr/>
              </a:pPr>
              <a:t>01.07.2014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DB24A0-D7C5-4413-8421-99CC07FA4C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600" b="1" dirty="0" smtClean="0"/>
              <a:t>Презентация к рабочей учебной программе по реализации основной общеобразовательной программы ДОУ  группы </a:t>
            </a:r>
            <a:r>
              <a:rPr lang="ru-RU" sz="3600" b="1" dirty="0" smtClean="0"/>
              <a:t>компенсирующей </a:t>
            </a:r>
            <a:r>
              <a:rPr lang="ru-RU" sz="3600" b="1" dirty="0" smtClean="0"/>
              <a:t>направленности  </a:t>
            </a:r>
            <a:r>
              <a:rPr lang="ru-RU" sz="3600" b="1" dirty="0" smtClean="0"/>
              <a:t>для детей от 5 до 6 лет.</a:t>
            </a:r>
          </a:p>
        </p:txBody>
      </p:sp>
      <p:pic>
        <p:nvPicPr>
          <p:cNvPr id="9218" name="Picture 2" descr="C:\Users\ххх\AppData\Local\Temp\Rar$DI01.035\1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5085184"/>
            <a:ext cx="1689348" cy="172774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539552" y="620688"/>
            <a:ext cx="8229600" cy="5505475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Рабочая учебная  программа составлена на основе закона РФ «Об образовании»  ст. 32  п. 2, Приказа </a:t>
            </a:r>
            <a:r>
              <a:rPr lang="ru-RU" dirty="0" err="1" smtClean="0"/>
              <a:t>Минобрнауки</a:t>
            </a:r>
            <a:r>
              <a:rPr lang="ru-RU" dirty="0" smtClean="0"/>
              <a:t> России от 17 октября 2013 г. №1155 "Об утверждении федерального государственного образовательного стандарта дошкольного образования" с учетом примерной основной образовательной программы ДОУ, является нормативным документом и рассчитана на один год образовательной работы с воспитанниками. 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61AAC99-8814-4499-98FD-9CC82D0C48DC}" type="datetime1">
              <a:rPr lang="ru-RU"/>
              <a:pPr>
                <a:defRPr/>
              </a:pPr>
              <a:t>01.07.2014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F938EA-91EA-46A4-BDAC-C460093AE53B}" type="slidenum">
              <a:rPr lang="ru-RU"/>
              <a:pPr>
                <a:defRPr/>
              </a:pPr>
              <a:t>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pic>
        <p:nvPicPr>
          <p:cNvPr id="8194" name="Picture 2" descr="C:\Users\ххх\AppData\Local\Temp\Rar$DI06.887\1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5517233"/>
            <a:ext cx="1944216" cy="1340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Принципы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556793"/>
            <a:ext cx="8229600" cy="4032448"/>
          </a:xfrm>
        </p:spPr>
        <p:txBody>
          <a:bodyPr/>
          <a:lstStyle/>
          <a:p>
            <a:pPr lvl="0"/>
            <a:r>
              <a:rPr lang="ru-RU" sz="2000" dirty="0" smtClean="0"/>
              <a:t>поддержка разнообразия детства;</a:t>
            </a:r>
          </a:p>
          <a:p>
            <a:pPr lvl="0"/>
            <a:r>
              <a:rPr lang="ru-RU" sz="2000" dirty="0" smtClean="0"/>
              <a:t>сохранение уникальности и </a:t>
            </a:r>
            <a:r>
              <a:rPr lang="ru-RU" sz="2000" dirty="0" err="1" smtClean="0"/>
              <a:t>самоценности</a:t>
            </a:r>
            <a:r>
              <a:rPr lang="ru-RU" sz="2000" dirty="0" smtClean="0"/>
              <a:t> детства, как важного этапа в общем развитии человека;</a:t>
            </a:r>
          </a:p>
          <a:p>
            <a:pPr lvl="0"/>
            <a:r>
              <a:rPr lang="ru-RU" sz="2000" dirty="0" smtClean="0"/>
              <a:t>личностно-развивающий и гуманистический характер взаимодействия взрослых (родителей (законных представителей), педагогических и иных работников Организации) и детей</a:t>
            </a:r>
          </a:p>
          <a:p>
            <a:pPr lvl="0"/>
            <a:r>
              <a:rPr lang="ru-RU" sz="2000" dirty="0" smtClean="0"/>
              <a:t>уважение личности ребенка;</a:t>
            </a:r>
          </a:p>
          <a:p>
            <a:r>
              <a:rPr lang="ru-RU" sz="2000" dirty="0" smtClean="0"/>
              <a:t>реализация Программы в формах, специфических для детей данной возрастной группы, прежде всего в форме игры, познавательной и исследовательской деятельности, в форме творческой активности, обеспечивающей художественно-эстетическое развитие ребенка. </a:t>
            </a:r>
            <a:endParaRPr lang="ru-RU" sz="2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6EA911-AD53-4776-ADAA-C4E9B32CE226}" type="datetime1">
              <a:rPr lang="ru-RU" smtClean="0"/>
              <a:pPr>
                <a:defRPr/>
              </a:pPr>
              <a:t>01.07.2014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1693D7-AF5A-4026-9477-CB63FD40696E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pic>
        <p:nvPicPr>
          <p:cNvPr id="7170" name="Picture 2" descr="C:\Users\ххх\AppData\Local\Temp\Rar$DI10.831\1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5373216"/>
            <a:ext cx="2232248" cy="1104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4000" dirty="0" smtClean="0"/>
              <a:t>    Цель: обеспечение  развития личности детей старшего дошкольного возраста в различных видах общения и деятельности с учетом их возрастных, индивидуальных, психических и физиологических особенностей. 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6EA911-AD53-4776-ADAA-C4E9B32CE226}" type="datetime1">
              <a:rPr lang="ru-RU" smtClean="0"/>
              <a:pPr>
                <a:defRPr/>
              </a:pPr>
              <a:t>01.07.2014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1693D7-AF5A-4026-9477-CB63FD40696E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pic>
        <p:nvPicPr>
          <p:cNvPr id="6146" name="Picture 2" descr="C:\Users\ххх\AppData\Local\Temp\Rar$DI14.566\15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0"/>
            <a:ext cx="1296144" cy="17008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ru-RU" sz="1400" dirty="0" smtClean="0"/>
              <a:t>Охрана и укрепление физического и психического здоровья детей, в том числе их эмоционального благополучия.</a:t>
            </a:r>
          </a:p>
          <a:p>
            <a:pPr lvl="0" algn="just"/>
            <a:r>
              <a:rPr lang="ru-RU" sz="1400" dirty="0" smtClean="0"/>
              <a:t>Обеспечения равных возможностей для полноценного развития каждого ребенка в период дошкольного детства независимо от места жительства, пола, нации, языка, социального статуса, психофизиологических и других особенностей (в том числе ограниченных возможностей здоровья);</a:t>
            </a:r>
          </a:p>
          <a:p>
            <a:pPr lvl="0" algn="just"/>
            <a:r>
              <a:rPr lang="ru-RU" sz="1400" dirty="0" smtClean="0"/>
              <a:t>Создание благоприятных условий развития детей в соответствии с их возрастными и индивидуальными особенностями и склонностями, развития способностей и творческого потенциала каждого ребенка как субъекта отношений с самим собой, другими детьми, взрослыми и миром.</a:t>
            </a:r>
          </a:p>
          <a:p>
            <a:pPr lvl="0" algn="just"/>
            <a:r>
              <a:rPr lang="ru-RU" sz="1400" dirty="0" smtClean="0"/>
              <a:t>Объединение обучения и воспитания в целостный образовательный процесс на основе духовно-нравственных и </a:t>
            </a:r>
            <a:r>
              <a:rPr lang="ru-RU" sz="1400" dirty="0" err="1" smtClean="0"/>
              <a:t>социокультурных</a:t>
            </a:r>
            <a:r>
              <a:rPr lang="ru-RU" sz="1400" dirty="0" smtClean="0"/>
              <a:t> ценностей и принятых в обществе правил и норм поведения в интересах человека, семьи, общества.</a:t>
            </a:r>
          </a:p>
          <a:p>
            <a:pPr lvl="0" algn="just"/>
            <a:r>
              <a:rPr lang="ru-RU" sz="1400" dirty="0" smtClean="0"/>
              <a:t>Формирование общей культуры личности детей, в том числе ценностей здорового образа жизни, развития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формирование предпосылок учебной деятельности.</a:t>
            </a:r>
          </a:p>
          <a:p>
            <a:pPr lvl="0" algn="just"/>
            <a:r>
              <a:rPr lang="ru-RU" sz="1400" dirty="0" smtClean="0"/>
              <a:t>Формирование </a:t>
            </a:r>
            <a:r>
              <a:rPr lang="ru-RU" sz="1400" dirty="0" err="1" smtClean="0"/>
              <a:t>социокультурной</a:t>
            </a:r>
            <a:r>
              <a:rPr lang="ru-RU" sz="1400" dirty="0" smtClean="0"/>
              <a:t> среды, соответствующей возрастным, индивидуальным, психологическим и физиологическим особенностям детей.</a:t>
            </a:r>
          </a:p>
          <a:p>
            <a:pPr lvl="0" algn="just"/>
            <a:r>
              <a:rPr lang="ru-RU" sz="1400" dirty="0" smtClean="0"/>
              <a:t>Обеспечение психолого-педагогической поддержки семьи и повышения компетентности родителей (законных представителей) в вопросах развития и образования, охраны и укрепления здоровья детей.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6EA911-AD53-4776-ADAA-C4E9B32CE226}" type="datetime1">
              <a:rPr lang="ru-RU" smtClean="0"/>
              <a:pPr>
                <a:defRPr/>
              </a:pPr>
              <a:t>01.07.2014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1693D7-AF5A-4026-9477-CB63FD40696E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pic>
        <p:nvPicPr>
          <p:cNvPr id="5122" name="Picture 2" descr="C:\Users\ххх\AppData\Local\Temp\Rar$DI17.238\1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0"/>
            <a:ext cx="809625" cy="16291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/>
          <a:lstStyle/>
          <a:p>
            <a:r>
              <a:rPr lang="ru-RU" dirty="0" smtClean="0"/>
              <a:t>психолого-педагогические условия: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1800" dirty="0" smtClean="0"/>
              <a:t>уважение взрослых к человеческому достоинству детей, формирование и поддержка их положительной самооценки, уверенности в собственных возможностях и способностях;</a:t>
            </a:r>
          </a:p>
          <a:p>
            <a:pPr lvl="0"/>
            <a:r>
              <a:rPr lang="ru-RU" sz="1800" dirty="0" smtClean="0"/>
              <a:t>использование в образовательной деятельности форм и методов работы с детьми, соответствующих их возрастным и индивидуальным особенностям (недопустимость как искусственного ускорения, так и искусственного замедления развития детей);</a:t>
            </a:r>
          </a:p>
          <a:p>
            <a:pPr lvl="0"/>
            <a:r>
              <a:rPr lang="ru-RU" sz="1800" dirty="0" smtClean="0"/>
              <a:t>построение образовательной деятельности на основе взаимодействия взрослых с детьми, ориентированного на интересы и возможности каждого ребёнка и учитывающего социальную ситуацию его развития;</a:t>
            </a:r>
          </a:p>
          <a:p>
            <a:pPr lvl="0"/>
            <a:r>
              <a:rPr lang="ru-RU" sz="1800" dirty="0" smtClean="0"/>
              <a:t>поддержка взрослыми положительного, доброжелательного отношения детей друг к другу и взаимодействия детей друг с другом в разных видах деятельности; </a:t>
            </a:r>
          </a:p>
          <a:p>
            <a:pPr lvl="0"/>
            <a:r>
              <a:rPr lang="ru-RU" sz="1800" dirty="0" smtClean="0"/>
              <a:t>поддержка инициативы и самостоятельности детей в специфических для них видах деятельности;</a:t>
            </a:r>
          </a:p>
          <a:p>
            <a:pPr lvl="0"/>
            <a:r>
              <a:rPr lang="ru-RU" sz="1800" dirty="0" smtClean="0"/>
              <a:t>возможность выбора детьми материалов,  видов активности, участников совместной деятельности и общения;</a:t>
            </a:r>
          </a:p>
          <a:p>
            <a:pPr>
              <a:buNone/>
            </a:pPr>
            <a:endParaRPr lang="ru-RU" sz="18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6EA911-AD53-4776-ADAA-C4E9B32CE226}" type="datetime1">
              <a:rPr lang="ru-RU" smtClean="0"/>
              <a:pPr>
                <a:defRPr/>
              </a:pPr>
              <a:t>01.07.2014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1693D7-AF5A-4026-9477-CB63FD40696E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pic>
        <p:nvPicPr>
          <p:cNvPr id="4098" name="Picture 2" descr="C:\Users\ххх\AppData\Local\Temp\Rar$DI19.965\2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332656"/>
            <a:ext cx="1008112" cy="13251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4522514"/>
          </a:xfrm>
        </p:spPr>
        <p:txBody>
          <a:bodyPr/>
          <a:lstStyle/>
          <a:p>
            <a:r>
              <a:rPr lang="ru-RU" sz="5400" b="1" dirty="0" smtClean="0"/>
              <a:t>Особенности организации предметно-пространственной развивающей среды</a:t>
            </a:r>
            <a:endParaRPr lang="ru-RU" sz="54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6EA911-AD53-4776-ADAA-C4E9B32CE226}" type="datetime1">
              <a:rPr lang="ru-RU" smtClean="0"/>
              <a:pPr>
                <a:defRPr/>
              </a:pPr>
              <a:t>01.07.2014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1693D7-AF5A-4026-9477-CB63FD40696E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pic>
        <p:nvPicPr>
          <p:cNvPr id="3074" name="Picture 2" descr="C:\Users\ххх\AppData\Local\Temp\Rar$DI23.723\3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4437112"/>
            <a:ext cx="1788790" cy="15994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525963"/>
          </a:xfrm>
        </p:spPr>
        <p:txBody>
          <a:bodyPr/>
          <a:lstStyle/>
          <a:p>
            <a:pPr algn="just">
              <a:buNone/>
            </a:pPr>
            <a:r>
              <a:rPr lang="ru-RU" sz="2800" dirty="0" smtClean="0"/>
              <a:t>       Пространственную среду следует организовать таким образом, чтобы дети могли самостоятельно исследовать окружающих предметов, так как стремление к исследованию становится преобладающим мотивом их поведения. Однако дошкольники с ОНР при этом могут испытывать определенные трудности: они выполняют определенные действия, но не могут объяснить, как это сделали. В таком ситуации взрослый должен стать равноправным партнером своих воспитанников и оказывать им необходимую помощь. 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DBB2A08-8647-492C-8210-60FC209E4D8B}" type="datetime1">
              <a:rPr lang="ru-RU"/>
              <a:pPr>
                <a:defRPr/>
              </a:pPr>
              <a:t>01.07.2014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6FFDC8-5733-40F1-9AB9-31677EC2EDA2}" type="slidenum">
              <a:rPr lang="ru-RU"/>
              <a:pPr>
                <a:defRPr/>
              </a:pPr>
              <a:t>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pic>
        <p:nvPicPr>
          <p:cNvPr id="2050" name="Picture 2" descr="C:\Users\ххх\AppData\Local\Temp\Rar$DI27.357\3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87624" cy="14127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Вариативная часть программы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2800" dirty="0" smtClean="0"/>
              <a:t>          Вариативная часть программы ,формируемая участниками образовательных отношений, составлена на основе программы: «Приобщение детей к истокам русской народной культуры» авторов О.Т.Князева, </a:t>
            </a:r>
            <a:r>
              <a:rPr lang="ru-RU" sz="2800" dirty="0" err="1" smtClean="0"/>
              <a:t>М.Д.Маханева</a:t>
            </a:r>
            <a:r>
              <a:rPr lang="ru-RU" sz="2800" dirty="0" smtClean="0"/>
              <a:t>, разработанной группой педагогов образовательного учреждения и утверждённой на педагогическом совете ДОУ. Ориентирована на формирование у детей духовно – нравственных чувств, через ознакомление с традициями.</a:t>
            </a:r>
          </a:p>
          <a:p>
            <a:pPr algn="just">
              <a:buNone/>
            </a:pPr>
            <a:endParaRPr lang="ru-RU" sz="28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6EA911-AD53-4776-ADAA-C4E9B32CE226}" type="datetime1">
              <a:rPr lang="ru-RU" smtClean="0"/>
              <a:pPr>
                <a:defRPr/>
              </a:pPr>
              <a:t>01.07.2014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pic>
        <p:nvPicPr>
          <p:cNvPr id="1026" name="Picture 2" descr="C:\Users\ххх\AppData\Local\Temp\Rar$DI31.955\5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5661248"/>
            <a:ext cx="1619672" cy="11967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Праздник классический">
  <a:themeElements>
    <a:clrScheme name="Другая 46">
      <a:dk1>
        <a:srgbClr val="76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Праздник классический</Template>
  <TotalTime>27</TotalTime>
  <Words>684</Words>
  <Application>Microsoft Office PowerPoint</Application>
  <PresentationFormat>Экран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Праздник классический</vt:lpstr>
      <vt:lpstr>Презентация к рабочей учебной программе по реализации основной общеобразовательной программы ДОУ  группы компенсирующей направленности  для детей от 5 до 6 лет.</vt:lpstr>
      <vt:lpstr>Слайд 2</vt:lpstr>
      <vt:lpstr> Принципы </vt:lpstr>
      <vt:lpstr>Цель</vt:lpstr>
      <vt:lpstr>Задачи</vt:lpstr>
      <vt:lpstr>психолого-педагогические условия:</vt:lpstr>
      <vt:lpstr>Особенности организации предметно-пространственной развивающей среды</vt:lpstr>
      <vt:lpstr>Слайд 8</vt:lpstr>
      <vt:lpstr>Вариативная часть программы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рабочей учебной программе по реализации основной общеобразовательной программы ДОУ  группы общеразвивающей направленности  для детей от 5 до 6 лет.</dc:title>
  <dc:creator>ххх</dc:creator>
  <dc:description>http://aida.ucoz.ru</dc:description>
  <cp:lastModifiedBy>ххх</cp:lastModifiedBy>
  <cp:revision>5</cp:revision>
  <dcterms:created xsi:type="dcterms:W3CDTF">2014-06-09T05:06:31Z</dcterms:created>
  <dcterms:modified xsi:type="dcterms:W3CDTF">2014-07-01T14:19:56Z</dcterms:modified>
  <cp:category>шаблоны к Powerpoint</cp:category>
</cp:coreProperties>
</file>