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B75F6-F706-42F5-8EC0-A87B4B45557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8F1FAB-85F0-4206-8711-15BF33211808}">
      <dgm:prSet phldrT="[Текст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dirty="0" smtClean="0"/>
            <a:t>молоко</a:t>
          </a:r>
          <a:endParaRPr lang="ru-RU" dirty="0"/>
        </a:p>
      </dgm:t>
    </dgm:pt>
    <dgm:pt modelId="{00703E49-B79C-4658-BDAB-7156CFBAB065}" type="parTrans" cxnId="{991E74BB-0016-4AE5-87B4-AB4817F1431E}">
      <dgm:prSet/>
      <dgm:spPr/>
      <dgm:t>
        <a:bodyPr/>
        <a:lstStyle/>
        <a:p>
          <a:endParaRPr lang="ru-RU"/>
        </a:p>
      </dgm:t>
    </dgm:pt>
    <dgm:pt modelId="{0174DCCA-8135-43F6-9874-B6DE8469A698}" type="sibTrans" cxnId="{991E74BB-0016-4AE5-87B4-AB4817F1431E}">
      <dgm:prSet/>
      <dgm:spPr/>
      <dgm:t>
        <a:bodyPr/>
        <a:lstStyle/>
        <a:p>
          <a:endParaRPr lang="ru-RU"/>
        </a:p>
      </dgm:t>
    </dgm:pt>
    <dgm:pt modelId="{B6628518-A128-442C-A6E4-0C0017D3A49D}">
      <dgm:prSet phldrT="[Текст]"/>
      <dgm:spPr>
        <a:solidFill>
          <a:srgbClr val="0000FF">
            <a:alpha val="50000"/>
          </a:srgbClr>
        </a:solidFill>
      </dgm:spPr>
      <dgm:t>
        <a:bodyPr/>
        <a:lstStyle/>
        <a:p>
          <a:r>
            <a:rPr lang="ru-RU" dirty="0" smtClean="0"/>
            <a:t>корова</a:t>
          </a:r>
          <a:endParaRPr lang="ru-RU" dirty="0"/>
        </a:p>
      </dgm:t>
    </dgm:pt>
    <dgm:pt modelId="{04E9E6F8-B64D-4463-8D32-032AE88DD2A5}" type="parTrans" cxnId="{3326B6C6-7723-432E-B9A4-04A807C2BF40}">
      <dgm:prSet/>
      <dgm:spPr/>
      <dgm:t>
        <a:bodyPr/>
        <a:lstStyle/>
        <a:p>
          <a:endParaRPr lang="ru-RU"/>
        </a:p>
      </dgm:t>
    </dgm:pt>
    <dgm:pt modelId="{C50367AC-37D2-4F80-971D-E5E5F6B1BB20}" type="sibTrans" cxnId="{3326B6C6-7723-432E-B9A4-04A807C2BF40}">
      <dgm:prSet/>
      <dgm:spPr/>
      <dgm:t>
        <a:bodyPr/>
        <a:lstStyle/>
        <a:p>
          <a:endParaRPr lang="ru-RU"/>
        </a:p>
      </dgm:t>
    </dgm:pt>
    <dgm:pt modelId="{419B9DF4-AF01-4CAB-93A1-F234CE31F1B8}">
      <dgm:prSet phldrT="[Текст]"/>
      <dgm:spPr>
        <a:solidFill>
          <a:srgbClr val="0000FF">
            <a:alpha val="50000"/>
          </a:srgbClr>
        </a:solidFill>
      </dgm:spPr>
      <dgm:t>
        <a:bodyPr/>
        <a:lstStyle/>
        <a:p>
          <a:r>
            <a:rPr lang="ru-RU" dirty="0" smtClean="0"/>
            <a:t>доярка</a:t>
          </a:r>
          <a:endParaRPr lang="ru-RU" dirty="0"/>
        </a:p>
      </dgm:t>
    </dgm:pt>
    <dgm:pt modelId="{9599C528-B099-4941-9474-B0AEBEEAFD9F}" type="parTrans" cxnId="{0C0D08F3-B2D7-45BC-BB12-713D0F5CDBC8}">
      <dgm:prSet/>
      <dgm:spPr/>
      <dgm:t>
        <a:bodyPr/>
        <a:lstStyle/>
        <a:p>
          <a:endParaRPr lang="ru-RU"/>
        </a:p>
      </dgm:t>
    </dgm:pt>
    <dgm:pt modelId="{D7B0883E-1BA1-4105-AD77-65B43A40F712}" type="sibTrans" cxnId="{0C0D08F3-B2D7-45BC-BB12-713D0F5CDBC8}">
      <dgm:prSet/>
      <dgm:spPr/>
      <dgm:t>
        <a:bodyPr/>
        <a:lstStyle/>
        <a:p>
          <a:endParaRPr lang="ru-RU"/>
        </a:p>
      </dgm:t>
    </dgm:pt>
    <dgm:pt modelId="{7A074E50-2CF4-4DF7-81E4-E986387FB949}">
      <dgm:prSet phldrT="[Текст]"/>
      <dgm:spPr>
        <a:solidFill>
          <a:srgbClr val="0000FF">
            <a:alpha val="50000"/>
          </a:srgbClr>
        </a:solidFill>
      </dgm:spPr>
      <dgm:t>
        <a:bodyPr/>
        <a:lstStyle/>
        <a:p>
          <a:r>
            <a:rPr lang="ru-RU" dirty="0" smtClean="0"/>
            <a:t>поле</a:t>
          </a:r>
          <a:endParaRPr lang="ru-RU" dirty="0"/>
        </a:p>
      </dgm:t>
    </dgm:pt>
    <dgm:pt modelId="{A064DF06-7547-42AB-8FC6-63557BE0EC9F}" type="parTrans" cxnId="{48E201BB-6ED1-4132-85C6-E9A545693326}">
      <dgm:prSet/>
      <dgm:spPr/>
      <dgm:t>
        <a:bodyPr/>
        <a:lstStyle/>
        <a:p>
          <a:endParaRPr lang="ru-RU"/>
        </a:p>
      </dgm:t>
    </dgm:pt>
    <dgm:pt modelId="{E2B40729-61E0-4100-BD4F-983E3B625CFE}" type="sibTrans" cxnId="{48E201BB-6ED1-4132-85C6-E9A545693326}">
      <dgm:prSet/>
      <dgm:spPr/>
      <dgm:t>
        <a:bodyPr/>
        <a:lstStyle/>
        <a:p>
          <a:endParaRPr lang="ru-RU"/>
        </a:p>
      </dgm:t>
    </dgm:pt>
    <dgm:pt modelId="{CAC9A63A-F42A-47FF-BD52-7330DF1019B8}">
      <dgm:prSet phldrT="[Текст]"/>
      <dgm:spPr>
        <a:solidFill>
          <a:srgbClr val="0000FF">
            <a:alpha val="50000"/>
          </a:srgbClr>
        </a:solidFill>
      </dgm:spPr>
      <dgm:t>
        <a:bodyPr/>
        <a:lstStyle/>
        <a:p>
          <a:r>
            <a:rPr lang="ru-RU" dirty="0" smtClean="0"/>
            <a:t>луг</a:t>
          </a:r>
          <a:endParaRPr lang="ru-RU" dirty="0"/>
        </a:p>
      </dgm:t>
    </dgm:pt>
    <dgm:pt modelId="{E510484F-791B-4362-82E5-089531DCDCC7}" type="parTrans" cxnId="{6F158E77-5D2E-4B03-9EB2-1DE705AD3762}">
      <dgm:prSet/>
      <dgm:spPr/>
      <dgm:t>
        <a:bodyPr/>
        <a:lstStyle/>
        <a:p>
          <a:endParaRPr lang="ru-RU"/>
        </a:p>
      </dgm:t>
    </dgm:pt>
    <dgm:pt modelId="{2E9FB8C8-E41A-4402-8FAB-882BD4B18C01}" type="sibTrans" cxnId="{6F158E77-5D2E-4B03-9EB2-1DE705AD3762}">
      <dgm:prSet/>
      <dgm:spPr/>
      <dgm:t>
        <a:bodyPr/>
        <a:lstStyle/>
        <a:p>
          <a:endParaRPr lang="ru-RU"/>
        </a:p>
      </dgm:t>
    </dgm:pt>
    <dgm:pt modelId="{AA0AA542-8CF8-4C65-88BE-0381BE8DA056}" type="pres">
      <dgm:prSet presAssocID="{6E5B75F6-F706-42F5-8EC0-A87B4B4555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80DC6-C459-4121-AA3C-CA0490F52DB1}" type="pres">
      <dgm:prSet presAssocID="{6E5B75F6-F706-42F5-8EC0-A87B4B45557C}" presName="radial" presStyleCnt="0">
        <dgm:presLayoutVars>
          <dgm:animLvl val="ctr"/>
        </dgm:presLayoutVars>
      </dgm:prSet>
      <dgm:spPr/>
    </dgm:pt>
    <dgm:pt modelId="{4C808257-4B7C-4966-8F19-8411ED3E19B8}" type="pres">
      <dgm:prSet presAssocID="{5C8F1FAB-85F0-4206-8711-15BF33211808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D843A594-F62E-4A67-83DA-AEE79751DFB2}" type="pres">
      <dgm:prSet presAssocID="{B6628518-A128-442C-A6E4-0C0017D3A49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02FD3-17D6-4FD9-9CEF-4D6177A85BF5}" type="pres">
      <dgm:prSet presAssocID="{419B9DF4-AF01-4CAB-93A1-F234CE31F1B8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6F6A5-A981-4F12-AE7A-BB9C25B9C5D9}" type="pres">
      <dgm:prSet presAssocID="{7A074E50-2CF4-4DF7-81E4-E986387FB949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4D836-58F8-44DA-9D14-2255F039B289}" type="pres">
      <dgm:prSet presAssocID="{CAC9A63A-F42A-47FF-BD52-7330DF1019B8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D65792-21D2-49A1-A701-17D0E2A3CAD2}" type="presOf" srcId="{7A074E50-2CF4-4DF7-81E4-E986387FB949}" destId="{7A66F6A5-A981-4F12-AE7A-BB9C25B9C5D9}" srcOrd="0" destOrd="0" presId="urn:microsoft.com/office/officeart/2005/8/layout/radial3"/>
    <dgm:cxn modelId="{3326B6C6-7723-432E-B9A4-04A807C2BF40}" srcId="{5C8F1FAB-85F0-4206-8711-15BF33211808}" destId="{B6628518-A128-442C-A6E4-0C0017D3A49D}" srcOrd="0" destOrd="0" parTransId="{04E9E6F8-B64D-4463-8D32-032AE88DD2A5}" sibTransId="{C50367AC-37D2-4F80-971D-E5E5F6B1BB20}"/>
    <dgm:cxn modelId="{ADCCA025-F649-4224-A986-42CE24A3859C}" type="presOf" srcId="{419B9DF4-AF01-4CAB-93A1-F234CE31F1B8}" destId="{7ED02FD3-17D6-4FD9-9CEF-4D6177A85BF5}" srcOrd="0" destOrd="0" presId="urn:microsoft.com/office/officeart/2005/8/layout/radial3"/>
    <dgm:cxn modelId="{0C0D08F3-B2D7-45BC-BB12-713D0F5CDBC8}" srcId="{5C8F1FAB-85F0-4206-8711-15BF33211808}" destId="{419B9DF4-AF01-4CAB-93A1-F234CE31F1B8}" srcOrd="1" destOrd="0" parTransId="{9599C528-B099-4941-9474-B0AEBEEAFD9F}" sibTransId="{D7B0883E-1BA1-4105-AD77-65B43A40F712}"/>
    <dgm:cxn modelId="{991E74BB-0016-4AE5-87B4-AB4817F1431E}" srcId="{6E5B75F6-F706-42F5-8EC0-A87B4B45557C}" destId="{5C8F1FAB-85F0-4206-8711-15BF33211808}" srcOrd="0" destOrd="0" parTransId="{00703E49-B79C-4658-BDAB-7156CFBAB065}" sibTransId="{0174DCCA-8135-43F6-9874-B6DE8469A698}"/>
    <dgm:cxn modelId="{EAE37384-E0B9-4F53-B320-8DCDC5AB1411}" type="presOf" srcId="{5C8F1FAB-85F0-4206-8711-15BF33211808}" destId="{4C808257-4B7C-4966-8F19-8411ED3E19B8}" srcOrd="0" destOrd="0" presId="urn:microsoft.com/office/officeart/2005/8/layout/radial3"/>
    <dgm:cxn modelId="{6F158E77-5D2E-4B03-9EB2-1DE705AD3762}" srcId="{5C8F1FAB-85F0-4206-8711-15BF33211808}" destId="{CAC9A63A-F42A-47FF-BD52-7330DF1019B8}" srcOrd="3" destOrd="0" parTransId="{E510484F-791B-4362-82E5-089531DCDCC7}" sibTransId="{2E9FB8C8-E41A-4402-8FAB-882BD4B18C01}"/>
    <dgm:cxn modelId="{432D5EB9-65A8-4FD6-9715-E0AE809232C1}" type="presOf" srcId="{B6628518-A128-442C-A6E4-0C0017D3A49D}" destId="{D843A594-F62E-4A67-83DA-AEE79751DFB2}" srcOrd="0" destOrd="0" presId="urn:microsoft.com/office/officeart/2005/8/layout/radial3"/>
    <dgm:cxn modelId="{1773D02C-4D5C-4C58-8F32-20981DA9C6B3}" type="presOf" srcId="{CAC9A63A-F42A-47FF-BD52-7330DF1019B8}" destId="{DC94D836-58F8-44DA-9D14-2255F039B289}" srcOrd="0" destOrd="0" presId="urn:microsoft.com/office/officeart/2005/8/layout/radial3"/>
    <dgm:cxn modelId="{8C7592A4-DA29-4055-A068-762A0A423F38}" type="presOf" srcId="{6E5B75F6-F706-42F5-8EC0-A87B4B45557C}" destId="{AA0AA542-8CF8-4C65-88BE-0381BE8DA056}" srcOrd="0" destOrd="0" presId="urn:microsoft.com/office/officeart/2005/8/layout/radial3"/>
    <dgm:cxn modelId="{48E201BB-6ED1-4132-85C6-E9A545693326}" srcId="{5C8F1FAB-85F0-4206-8711-15BF33211808}" destId="{7A074E50-2CF4-4DF7-81E4-E986387FB949}" srcOrd="2" destOrd="0" parTransId="{A064DF06-7547-42AB-8FC6-63557BE0EC9F}" sibTransId="{E2B40729-61E0-4100-BD4F-983E3B625CFE}"/>
    <dgm:cxn modelId="{A10686E2-8CA1-48F6-B391-643373C6A4DB}" type="presParOf" srcId="{AA0AA542-8CF8-4C65-88BE-0381BE8DA056}" destId="{C8380DC6-C459-4121-AA3C-CA0490F52DB1}" srcOrd="0" destOrd="0" presId="urn:microsoft.com/office/officeart/2005/8/layout/radial3"/>
    <dgm:cxn modelId="{6E9C8A97-EA1B-4DAC-9FB9-60256FA6A291}" type="presParOf" srcId="{C8380DC6-C459-4121-AA3C-CA0490F52DB1}" destId="{4C808257-4B7C-4966-8F19-8411ED3E19B8}" srcOrd="0" destOrd="0" presId="urn:microsoft.com/office/officeart/2005/8/layout/radial3"/>
    <dgm:cxn modelId="{5F9FC8E8-1FDF-42DA-9B19-9EBA58091666}" type="presParOf" srcId="{C8380DC6-C459-4121-AA3C-CA0490F52DB1}" destId="{D843A594-F62E-4A67-83DA-AEE79751DFB2}" srcOrd="1" destOrd="0" presId="urn:microsoft.com/office/officeart/2005/8/layout/radial3"/>
    <dgm:cxn modelId="{014E717A-3C6F-4147-B2BD-0657DCBCE536}" type="presParOf" srcId="{C8380DC6-C459-4121-AA3C-CA0490F52DB1}" destId="{7ED02FD3-17D6-4FD9-9CEF-4D6177A85BF5}" srcOrd="2" destOrd="0" presId="urn:microsoft.com/office/officeart/2005/8/layout/radial3"/>
    <dgm:cxn modelId="{07F9AE86-D480-43BA-B7AA-F3CE2605325E}" type="presParOf" srcId="{C8380DC6-C459-4121-AA3C-CA0490F52DB1}" destId="{7A66F6A5-A981-4F12-AE7A-BB9C25B9C5D9}" srcOrd="3" destOrd="0" presId="urn:microsoft.com/office/officeart/2005/8/layout/radial3"/>
    <dgm:cxn modelId="{41F8D2E9-1AF5-4498-ACE6-CCB122888846}" type="presParOf" srcId="{C8380DC6-C459-4121-AA3C-CA0490F52DB1}" destId="{DC94D836-58F8-44DA-9D14-2255F039B289}" srcOrd="4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08257-4B7C-4966-8F19-8411ED3E19B8}">
      <dsp:nvSpPr>
        <dsp:cNvPr id="0" name=""/>
        <dsp:cNvSpPr/>
      </dsp:nvSpPr>
      <dsp:spPr>
        <a:xfrm>
          <a:off x="1596101" y="977335"/>
          <a:ext cx="2434765" cy="243476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молоко</a:t>
          </a:r>
          <a:endParaRPr lang="ru-RU" sz="3800" kern="1200" dirty="0"/>
        </a:p>
      </dsp:txBody>
      <dsp:txXfrm>
        <a:off x="1952664" y="1333898"/>
        <a:ext cx="1721639" cy="1721639"/>
      </dsp:txXfrm>
    </dsp:sp>
    <dsp:sp modelId="{D843A594-F62E-4A67-83DA-AEE79751DFB2}">
      <dsp:nvSpPr>
        <dsp:cNvPr id="0" name=""/>
        <dsp:cNvSpPr/>
      </dsp:nvSpPr>
      <dsp:spPr>
        <a:xfrm>
          <a:off x="2204792" y="434"/>
          <a:ext cx="1217382" cy="1217382"/>
        </a:xfrm>
        <a:prstGeom prst="ellipse">
          <a:avLst/>
        </a:prstGeom>
        <a:solidFill>
          <a:srgbClr val="0000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корова</a:t>
          </a:r>
          <a:endParaRPr lang="ru-RU" sz="2000" kern="1200" dirty="0"/>
        </a:p>
      </dsp:txBody>
      <dsp:txXfrm>
        <a:off x="2383073" y="178715"/>
        <a:ext cx="860820" cy="860820"/>
      </dsp:txXfrm>
    </dsp:sp>
    <dsp:sp modelId="{7ED02FD3-17D6-4FD9-9CEF-4D6177A85BF5}">
      <dsp:nvSpPr>
        <dsp:cNvPr id="0" name=""/>
        <dsp:cNvSpPr/>
      </dsp:nvSpPr>
      <dsp:spPr>
        <a:xfrm>
          <a:off x="3790384" y="1586027"/>
          <a:ext cx="1217382" cy="1217382"/>
        </a:xfrm>
        <a:prstGeom prst="ellipse">
          <a:avLst/>
        </a:prstGeom>
        <a:solidFill>
          <a:srgbClr val="0000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доярка</a:t>
          </a:r>
          <a:endParaRPr lang="ru-RU" sz="2000" kern="1200" dirty="0"/>
        </a:p>
      </dsp:txBody>
      <dsp:txXfrm>
        <a:off x="3968665" y="1764308"/>
        <a:ext cx="860820" cy="860820"/>
      </dsp:txXfrm>
    </dsp:sp>
    <dsp:sp modelId="{7A66F6A5-A981-4F12-AE7A-BB9C25B9C5D9}">
      <dsp:nvSpPr>
        <dsp:cNvPr id="0" name=""/>
        <dsp:cNvSpPr/>
      </dsp:nvSpPr>
      <dsp:spPr>
        <a:xfrm>
          <a:off x="2204792" y="3171619"/>
          <a:ext cx="1217382" cy="1217382"/>
        </a:xfrm>
        <a:prstGeom prst="ellipse">
          <a:avLst/>
        </a:prstGeom>
        <a:solidFill>
          <a:srgbClr val="0000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поле</a:t>
          </a:r>
          <a:endParaRPr lang="ru-RU" sz="2000" kern="1200" dirty="0"/>
        </a:p>
      </dsp:txBody>
      <dsp:txXfrm>
        <a:off x="2383073" y="3349900"/>
        <a:ext cx="860820" cy="860820"/>
      </dsp:txXfrm>
    </dsp:sp>
    <dsp:sp modelId="{DC94D836-58F8-44DA-9D14-2255F039B289}">
      <dsp:nvSpPr>
        <dsp:cNvPr id="0" name=""/>
        <dsp:cNvSpPr/>
      </dsp:nvSpPr>
      <dsp:spPr>
        <a:xfrm>
          <a:off x="619200" y="1586027"/>
          <a:ext cx="1217382" cy="1217382"/>
        </a:xfrm>
        <a:prstGeom prst="ellipse">
          <a:avLst/>
        </a:prstGeom>
        <a:solidFill>
          <a:srgbClr val="0000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луг</a:t>
          </a:r>
          <a:endParaRPr lang="ru-RU" sz="2000" kern="1200" dirty="0"/>
        </a:p>
      </dsp:txBody>
      <dsp:txXfrm>
        <a:off x="797481" y="1764308"/>
        <a:ext cx="860820" cy="860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A3C95-D550-4AFC-88B5-139074A16E91}" type="datetimeFigureOut">
              <a:rPr lang="ru-RU" smtClean="0"/>
              <a:t>24.08.2014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A963EB-B04A-468A-BE90-D1D5B246DE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МБОУ </a:t>
            </a:r>
            <a:r>
              <a:rPr lang="ru-RU" sz="2000" dirty="0" err="1" smtClean="0">
                <a:solidFill>
                  <a:schemeClr val="tx1"/>
                </a:solidFill>
              </a:rPr>
              <a:t>Дубковская</a:t>
            </a:r>
            <a:r>
              <a:rPr lang="ru-RU" sz="2000" dirty="0" smtClean="0">
                <a:solidFill>
                  <a:schemeClr val="tx1"/>
                </a:solidFill>
              </a:rPr>
              <a:t> СОШ «Дружба»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Одинцовского района Московской области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9685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Особенности методики преподавания русского языка в  </a:t>
            </a:r>
            <a:r>
              <a:rPr lang="ru-RU" sz="4000" b="1" dirty="0" smtClean="0"/>
              <a:t>многонациональных классах.</a:t>
            </a:r>
          </a:p>
          <a:p>
            <a:r>
              <a:rPr lang="ru-RU" sz="1600" b="1" dirty="0" smtClean="0"/>
              <a:t>Подготовлено учителями </a:t>
            </a:r>
          </a:p>
          <a:p>
            <a:r>
              <a:rPr lang="ru-RU" sz="1600" b="1" dirty="0" smtClean="0"/>
              <a:t>начальных классов</a:t>
            </a:r>
            <a:endParaRPr lang="en-US" sz="1600" b="1" dirty="0" smtClean="0"/>
          </a:p>
          <a:p>
            <a:r>
              <a:rPr lang="ru-RU" sz="1600" b="1" dirty="0" smtClean="0"/>
              <a:t>первой квалификационной </a:t>
            </a:r>
            <a:endParaRPr lang="ru-RU" sz="1600" b="1" dirty="0"/>
          </a:p>
          <a:p>
            <a:r>
              <a:rPr lang="ru-RU" sz="1600" b="1" dirty="0"/>
              <a:t>к</a:t>
            </a:r>
            <a:r>
              <a:rPr lang="ru-RU" sz="1600" b="1" dirty="0" smtClean="0"/>
              <a:t>атегорий</a:t>
            </a:r>
            <a:endParaRPr lang="ru-RU" sz="1600" dirty="0" smtClean="0"/>
          </a:p>
          <a:p>
            <a:r>
              <a:rPr lang="ru-RU" sz="1600" b="1" dirty="0" smtClean="0"/>
              <a:t>Опариной Ольгой</a:t>
            </a:r>
          </a:p>
          <a:p>
            <a:r>
              <a:rPr lang="ru-RU" sz="1600" b="1" dirty="0" smtClean="0"/>
              <a:t>Альбертовной</a:t>
            </a:r>
          </a:p>
          <a:p>
            <a:r>
              <a:rPr lang="ru-RU" sz="1600" b="1" dirty="0" err="1" smtClean="0"/>
              <a:t>Такидзе</a:t>
            </a:r>
            <a:r>
              <a:rPr lang="ru-RU" sz="1600" b="1" dirty="0" smtClean="0"/>
              <a:t> Дианой </a:t>
            </a:r>
            <a:r>
              <a:rPr lang="ru-RU" sz="1600" b="1" dirty="0" err="1" smtClean="0"/>
              <a:t>Отаровной</a:t>
            </a:r>
            <a:endParaRPr lang="ru-RU" sz="1600" b="1" dirty="0" smtClean="0"/>
          </a:p>
          <a:p>
            <a:pPr algn="ctr"/>
            <a:r>
              <a:rPr lang="ru-RU" sz="2000" b="1" dirty="0" smtClean="0"/>
              <a:t>2014 г.</a:t>
            </a:r>
          </a:p>
        </p:txBody>
      </p:sp>
    </p:spTree>
    <p:extLst>
      <p:ext uri="{BB962C8B-B14F-4D97-AF65-F5344CB8AC3E}">
        <p14:creationId xmlns:p14="http://schemas.microsoft.com/office/powerpoint/2010/main" val="40752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Игра «Словесное домино»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dirty="0"/>
              <a:t>работа над словообразованием глаголов.</a:t>
            </a:r>
          </a:p>
          <a:p>
            <a:r>
              <a:rPr lang="ru-RU" b="1" dirty="0">
                <a:solidFill>
                  <a:srgbClr val="FF0000"/>
                </a:solidFill>
              </a:rPr>
              <a:t>Реквизит: </a:t>
            </a:r>
            <a:r>
              <a:rPr lang="ru-RU" dirty="0"/>
              <a:t>фишки, на одной половинке которых написаны глаголы, на другой – приставки.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2721" y="3864705"/>
            <a:ext cx="1490464" cy="13464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Вести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6684" y="3861048"/>
            <a:ext cx="1533872" cy="1346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3861048"/>
            <a:ext cx="1533872" cy="13464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Лететь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53944" y="3861048"/>
            <a:ext cx="1533872" cy="1346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Пере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82144" y="3861048"/>
            <a:ext cx="153387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Игра «Семантическое поле»</a:t>
            </a:r>
            <a:b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ru-RU" sz="3100" dirty="0"/>
              <a:t>Комплекс ассоциаций , возникающих вокруг одного слова, называется семантическим полем.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844118"/>
              </p:ext>
            </p:extLst>
          </p:nvPr>
        </p:nvGraphicFramePr>
        <p:xfrm>
          <a:off x="3517032" y="2060848"/>
          <a:ext cx="562696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492896"/>
            <a:ext cx="33843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Цель: </a:t>
            </a:r>
            <a:r>
              <a:rPr lang="ru-RU" sz="2800" dirty="0" smtClean="0"/>
              <a:t>обогащение  лексики и применение ее в различных разделах русского языка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37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851648" cy="115212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Игра «Да» и «Нет» не говорите, черного с белым не берите…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277627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 активизация вопросно-ответных конструкций.</a:t>
            </a:r>
          </a:p>
          <a:p>
            <a:pPr algn="l"/>
            <a:endParaRPr lang="ru-RU" dirty="0"/>
          </a:p>
        </p:txBody>
      </p:sp>
      <p:pic>
        <p:nvPicPr>
          <p:cNvPr id="1026" name="Picture 2" descr="http://im0-tub-ru.yandex.net/i?id=cfb9b0def23e2e79418ab80a3e0e0ca7-7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85866"/>
            <a:ext cx="2250716" cy="318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97b4dedf5842a779005051b0fbd1f590-0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85866"/>
            <a:ext cx="2304256" cy="32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3-tub-ru.yandex.net/i?id=d1d928b7d9569dcfc52584da3fb1c3e4-89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85866"/>
            <a:ext cx="2340975" cy="32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8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Мы разные-в этом наше богатство,</a:t>
            </a:r>
            <a:b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Мы вместе- в </a:t>
            </a:r>
            <a:r>
              <a:rPr lang="ru-RU" sz="4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этом наша </a:t>
            </a:r>
            <a: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сила.</a:t>
            </a:r>
            <a:br>
              <a:rPr lang="ru-RU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ru-RU" sz="4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37" y="2636912"/>
            <a:ext cx="8120111" cy="3600400"/>
          </a:xfrm>
        </p:spPr>
      </p:pic>
    </p:spTree>
    <p:extLst>
      <p:ext uri="{BB962C8B-B14F-4D97-AF65-F5344CB8AC3E}">
        <p14:creationId xmlns:p14="http://schemas.microsoft.com/office/powerpoint/2010/main" val="13172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3346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Учащиеся-мигранты</a:t>
            </a:r>
            <a:endParaRPr lang="ru-RU" sz="40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4038600" cy="273630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Билингвы</a:t>
            </a:r>
          </a:p>
          <a:p>
            <a:pPr marL="0" indent="0">
              <a:buNone/>
            </a:pPr>
            <a:r>
              <a:rPr lang="ru-RU" dirty="0" smtClean="0"/>
              <a:t>Учащиеся, в семьях которых говорят как на своем родном языке, так и на русском.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870141"/>
          </a:xfrm>
        </p:spPr>
        <p:txBody>
          <a:bodyPr/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Инофоны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Учащиеся, чьи семьи недавно мигрировали.</a:t>
            </a:r>
          </a:p>
          <a:p>
            <a:pPr marL="0" indent="0" algn="ctr">
              <a:buNone/>
            </a:pPr>
            <a:r>
              <a:rPr lang="ru-RU" dirty="0" smtClean="0"/>
              <a:t>Владеют языком на пороговом  уровне.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861048"/>
            <a:ext cx="424847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3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детей для которых русский язык неродной</a:t>
            </a:r>
            <a:endParaRPr lang="ru-RU" sz="40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Плохо читают</a:t>
            </a:r>
          </a:p>
          <a:p>
            <a:r>
              <a:rPr lang="ru-RU" dirty="0" smtClean="0"/>
              <a:t>Бедный словарный запас</a:t>
            </a:r>
          </a:p>
          <a:p>
            <a:r>
              <a:rPr lang="ru-RU" dirty="0" smtClean="0"/>
              <a:t>Не воспринимают переносное значение слов</a:t>
            </a:r>
          </a:p>
          <a:p>
            <a:r>
              <a:rPr lang="ru-RU" dirty="0" smtClean="0"/>
              <a:t>Не могут своими словами пересказывать текст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Особые трудности</a:t>
            </a:r>
          </a:p>
          <a:p>
            <a:r>
              <a:rPr lang="ru-RU" dirty="0" smtClean="0"/>
              <a:t>Категории рода</a:t>
            </a:r>
          </a:p>
          <a:p>
            <a:r>
              <a:rPr lang="ru-RU" dirty="0" smtClean="0"/>
              <a:t>Одушевленности и неодушевленности</a:t>
            </a:r>
          </a:p>
          <a:p>
            <a:r>
              <a:rPr lang="ru-RU" dirty="0" smtClean="0"/>
              <a:t>Русская предложно-падежная и </a:t>
            </a:r>
            <a:r>
              <a:rPr lang="ru-RU" dirty="0" err="1" smtClean="0"/>
              <a:t>видо</a:t>
            </a:r>
            <a:r>
              <a:rPr lang="ru-RU" dirty="0" smtClean="0"/>
              <a:t>-временная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85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 чего же начать школьному учителю ???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6" y="1916832"/>
            <a:ext cx="547564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4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качестве результатов обучения учитель видит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практические достижения: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</a:t>
            </a:r>
            <a:r>
              <a:rPr lang="ru-RU" dirty="0" smtClean="0"/>
              <a:t>мение читать и высказываться (и на свободную, и на лингвистическую тему),</a:t>
            </a:r>
          </a:p>
          <a:p>
            <a:r>
              <a:rPr lang="ru-RU" dirty="0"/>
              <a:t>у</a:t>
            </a:r>
            <a:r>
              <a:rPr lang="ru-RU" dirty="0" smtClean="0"/>
              <a:t>мение опознавать изучаемые явления языка и речи,</a:t>
            </a:r>
          </a:p>
          <a:p>
            <a:r>
              <a:rPr lang="ru-RU" dirty="0"/>
              <a:t>у</a:t>
            </a:r>
            <a:r>
              <a:rPr lang="ru-RU" dirty="0" smtClean="0"/>
              <a:t>мение пользоваться словарем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Приоритетная цель обучения –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бучить школьников речи, научить их разговаривать, а потом уже читать и писать на этом языке.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83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обучения в многонациональных классах</a:t>
            </a:r>
            <a:endParaRPr lang="ru-RU" sz="40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Учащиеся и учитель работают по программе «русский язык как родной», и требования к уровню подготовленности учащихся на каком-то этапе обучения начинают предъявлять одни и те же.</a:t>
            </a:r>
          </a:p>
          <a:p>
            <a:endParaRPr lang="ru-RU" sz="2400" dirty="0"/>
          </a:p>
          <a:p>
            <a:r>
              <a:rPr lang="ru-RU" sz="2400" dirty="0" smtClean="0"/>
              <a:t>Работая с многонациональным контингентом, учитель решает задачу «выравнивания» и развития учащихся  с целью их социализации в русском обществе и подготовить к итоговой аттестации на общих основаниях.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485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обучения</a:t>
            </a:r>
            <a:endParaRPr lang="ru-RU" sz="44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ru-RU" dirty="0" smtClean="0"/>
              <a:t>Показ предмета, действия или признака, называемого словом.</a:t>
            </a:r>
          </a:p>
          <a:p>
            <a:r>
              <a:rPr lang="ru-RU" dirty="0" smtClean="0"/>
              <a:t>Предъявление соответствующей иллюстрации.</a:t>
            </a:r>
          </a:p>
          <a:p>
            <a:r>
              <a:rPr lang="ru-RU" dirty="0" smtClean="0"/>
              <a:t>Перевод слова на родной язык.</a:t>
            </a:r>
          </a:p>
          <a:p>
            <a:r>
              <a:rPr lang="ru-RU" dirty="0" smtClean="0"/>
              <a:t>Морфемный и словообразовательный анализ слова.</a:t>
            </a:r>
          </a:p>
          <a:p>
            <a:r>
              <a:rPr lang="ru-RU" dirty="0" smtClean="0"/>
              <a:t>Обращение к этимологии слова.</a:t>
            </a:r>
          </a:p>
          <a:p>
            <a:r>
              <a:rPr lang="ru-RU" dirty="0" smtClean="0"/>
              <a:t>Подбор синонимов и антонимов</a:t>
            </a:r>
          </a:p>
          <a:p>
            <a:r>
              <a:rPr lang="ru-RU" dirty="0" smtClean="0"/>
              <a:t>Элементарное определение понятий на родном или русском языках.</a:t>
            </a:r>
          </a:p>
        </p:txBody>
      </p:sp>
    </p:spTree>
    <p:extLst>
      <p:ext uri="{BB962C8B-B14F-4D97-AF65-F5344CB8AC3E}">
        <p14:creationId xmlns:p14="http://schemas.microsoft.com/office/powerpoint/2010/main" val="420159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1080120"/>
          </a:xfrm>
        </p:spPr>
        <p:txBody>
          <a:bodyPr/>
          <a:lstStyle/>
          <a:p>
            <a:pPr algn="ctr"/>
            <a:r>
              <a:rPr lang="ru-RU" dirty="0" smtClean="0"/>
              <a:t>Дидактическая </a:t>
            </a:r>
            <a:r>
              <a:rPr lang="ru-RU" dirty="0" smtClean="0"/>
              <a:t>игра-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263225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— </a:t>
            </a:r>
            <a:r>
              <a:rPr lang="ru-RU" sz="2800" dirty="0"/>
              <a:t>это такая коллективная, целенаправленная учебная деятельность, когда каждый участник и команда в целом объединены решением главной задачи и ориентируют свое поведение на выигрыш. </a:t>
            </a:r>
            <a:r>
              <a:rPr lang="ru-RU" sz="2800" dirty="0" smtClean="0"/>
              <a:t> </a:t>
            </a:r>
          </a:p>
          <a:p>
            <a:pPr algn="l"/>
            <a:r>
              <a:rPr lang="ru-RU" sz="2800" dirty="0" smtClean="0"/>
              <a:t>Это </a:t>
            </a:r>
            <a:r>
              <a:rPr lang="ru-RU" sz="2800" dirty="0"/>
              <a:t>активная учебная деятельность по имитационному моделированию изучаемых систем, явлений, процессов.</a:t>
            </a: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74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 «Хоровод дружбы»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854696" cy="25922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dirty="0"/>
              <a:t> отработка словоформ, связанных с названиями национальностей.</a:t>
            </a:r>
          </a:p>
          <a:p>
            <a:pPr algn="l"/>
            <a:r>
              <a:rPr lang="ru-RU" b="1" dirty="0">
                <a:solidFill>
                  <a:srgbClr val="FF0000"/>
                </a:solidFill>
              </a:rPr>
              <a:t>Реквизит: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парные карточки, на одной изображен мальчик, а на другой – девочка в национальной одежде народов </a:t>
            </a:r>
            <a:r>
              <a:rPr lang="ru-RU" dirty="0" smtClean="0"/>
              <a:t>разных стран</a:t>
            </a:r>
            <a:r>
              <a:rPr lang="ru-RU" dirty="0" smtClean="0"/>
              <a:t>. </a:t>
            </a:r>
            <a:r>
              <a:rPr lang="ru-RU" dirty="0"/>
              <a:t>На карточках написано название соответствующей национальности, что помогает участникам игры найти свою «половинку».</a:t>
            </a:r>
          </a:p>
          <a:p>
            <a:pPr algn="l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971600" y="4005064"/>
            <a:ext cx="1849388" cy="27124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97"/>
          <a:stretch/>
        </p:blipFill>
        <p:spPr>
          <a:xfrm>
            <a:off x="6300192" y="3944575"/>
            <a:ext cx="1872208" cy="2772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4" r="51474"/>
          <a:stretch/>
        </p:blipFill>
        <p:spPr>
          <a:xfrm>
            <a:off x="3563888" y="3958995"/>
            <a:ext cx="2065829" cy="267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455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МБОУ Дубковская СОШ «Дружба»  Одинцовского района Московской области</vt:lpstr>
      <vt:lpstr>Учащиеся-мигранты</vt:lpstr>
      <vt:lpstr>Проблемы детей для которых русский язык неродной</vt:lpstr>
      <vt:lpstr>С чего же начать школьному учителю ???</vt:lpstr>
      <vt:lpstr>В качестве результатов обучения учитель видит практические достижения:</vt:lpstr>
      <vt:lpstr>Трудности обучения в многонациональных классах</vt:lpstr>
      <vt:lpstr>Способы обучения</vt:lpstr>
      <vt:lpstr>Дидактическая игра-</vt:lpstr>
      <vt:lpstr>Игра  «Хоровод дружбы»</vt:lpstr>
      <vt:lpstr>Игра «Словесное домино»</vt:lpstr>
      <vt:lpstr>Игра «Семантическое поле» Комплекс ассоциаций , возникающих вокруг одного слова, называется семантическим полем. </vt:lpstr>
      <vt:lpstr>Игра «Да» и «Нет» не говорите, черного с белым не берите… </vt:lpstr>
      <vt:lpstr>Мы разные-в этом наше богатство, Мы вместе- в этом наша сила. 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Дубковская СОШ «Дружба»  Одинцовского района Московской области</dc:title>
  <dc:creator>User</dc:creator>
  <cp:lastModifiedBy>ДИАНА</cp:lastModifiedBy>
  <cp:revision>21</cp:revision>
  <dcterms:created xsi:type="dcterms:W3CDTF">2014-08-20T04:04:04Z</dcterms:created>
  <dcterms:modified xsi:type="dcterms:W3CDTF">2014-08-24T15:02:15Z</dcterms:modified>
</cp:coreProperties>
</file>